
<file path=[Content_Types].xml><?xml version="1.0" encoding="utf-8"?>
<Types xmlns="http://schemas.openxmlformats.org/package/2006/content-types">
  <Default Extension="png" ContentType="image/png"/>
  <Default Extension="jpeg" ContentType="image/jpeg"/>
  <Default Extension="mov" ContentType="video/unknown"/>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404" r:id="rId1"/>
    <p:sldMasterId id="2147484962" r:id="rId2"/>
  </p:sldMasterIdLst>
  <p:notesMasterIdLst>
    <p:notesMasterId r:id="rId89"/>
  </p:notesMasterIdLst>
  <p:sldIdLst>
    <p:sldId id="1224" r:id="rId3"/>
    <p:sldId id="1345" r:id="rId4"/>
    <p:sldId id="650" r:id="rId5"/>
    <p:sldId id="656" r:id="rId6"/>
    <p:sldId id="649" r:id="rId7"/>
    <p:sldId id="1346" r:id="rId8"/>
    <p:sldId id="1347" r:id="rId9"/>
    <p:sldId id="1154" r:id="rId10"/>
    <p:sldId id="1187" r:id="rId11"/>
    <p:sldId id="1297" r:id="rId12"/>
    <p:sldId id="1132" r:id="rId13"/>
    <p:sldId id="1134" r:id="rId14"/>
    <p:sldId id="1137" r:id="rId15"/>
    <p:sldId id="1140" r:id="rId16"/>
    <p:sldId id="1226" r:id="rId17"/>
    <p:sldId id="1293" r:id="rId18"/>
    <p:sldId id="1294" r:id="rId19"/>
    <p:sldId id="1352" r:id="rId20"/>
    <p:sldId id="1066" r:id="rId21"/>
    <p:sldId id="995" r:id="rId22"/>
    <p:sldId id="1348" r:id="rId23"/>
    <p:sldId id="996" r:id="rId24"/>
    <p:sldId id="1068" r:id="rId25"/>
    <p:sldId id="1058" r:id="rId26"/>
    <p:sldId id="1069" r:id="rId27"/>
    <p:sldId id="1156" r:id="rId28"/>
    <p:sldId id="1117" r:id="rId29"/>
    <p:sldId id="1161" r:id="rId30"/>
    <p:sldId id="1118" r:id="rId31"/>
    <p:sldId id="1162" r:id="rId32"/>
    <p:sldId id="1071" r:id="rId33"/>
    <p:sldId id="1342" r:id="rId34"/>
    <p:sldId id="1343" r:id="rId35"/>
    <p:sldId id="1127" r:id="rId36"/>
    <p:sldId id="1213" r:id="rId37"/>
    <p:sldId id="1164" r:id="rId38"/>
    <p:sldId id="1105" r:id="rId39"/>
    <p:sldId id="1123" r:id="rId40"/>
    <p:sldId id="1291" r:id="rId41"/>
    <p:sldId id="1078" r:id="rId42"/>
    <p:sldId id="1335" r:id="rId43"/>
    <p:sldId id="1214" r:id="rId44"/>
    <p:sldId id="1265" r:id="rId45"/>
    <p:sldId id="1344" r:id="rId46"/>
    <p:sldId id="1122" r:id="rId47"/>
    <p:sldId id="1200" r:id="rId48"/>
    <p:sldId id="1216" r:id="rId49"/>
    <p:sldId id="1182" r:id="rId50"/>
    <p:sldId id="1217" r:id="rId51"/>
    <p:sldId id="1206" r:id="rId52"/>
    <p:sldId id="1207" r:id="rId53"/>
    <p:sldId id="1170" r:id="rId54"/>
    <p:sldId id="1227" r:id="rId55"/>
    <p:sldId id="1179" r:id="rId56"/>
    <p:sldId id="1155" r:id="rId57"/>
    <p:sldId id="1220" r:id="rId58"/>
    <p:sldId id="1221" r:id="rId59"/>
    <p:sldId id="1060" r:id="rId60"/>
    <p:sldId id="1115" r:id="rId61"/>
    <p:sldId id="1222" r:id="rId62"/>
    <p:sldId id="1341" r:id="rId63"/>
    <p:sldId id="1109" r:id="rId64"/>
    <p:sldId id="1274" r:id="rId65"/>
    <p:sldId id="1300" r:id="rId66"/>
    <p:sldId id="1302" r:id="rId67"/>
    <p:sldId id="1239" r:id="rId68"/>
    <p:sldId id="1303" r:id="rId69"/>
    <p:sldId id="1064" r:id="rId70"/>
    <p:sldId id="1355" r:id="rId71"/>
    <p:sldId id="1356" r:id="rId72"/>
    <p:sldId id="1205" r:id="rId73"/>
    <p:sldId id="1223" r:id="rId74"/>
    <p:sldId id="1349" r:id="rId75"/>
    <p:sldId id="1351" r:id="rId76"/>
    <p:sldId id="431" r:id="rId77"/>
    <p:sldId id="1350" r:id="rId78"/>
    <p:sldId id="462" r:id="rId79"/>
    <p:sldId id="1354" r:id="rId80"/>
    <p:sldId id="1313" r:id="rId81"/>
    <p:sldId id="446" r:id="rId82"/>
    <p:sldId id="1353" r:id="rId83"/>
    <p:sldId id="1249" r:id="rId84"/>
    <p:sldId id="1304" r:id="rId85"/>
    <p:sldId id="1337" r:id="rId86"/>
    <p:sldId id="1339" r:id="rId87"/>
    <p:sldId id="1340" r:id="rId88"/>
  </p:sldIdLst>
  <p:sldSz cx="9144000" cy="5143500" type="screen16x9"/>
  <p:notesSz cx="6858000" cy="9144000"/>
  <p:defaultTextStyle>
    <a:defPPr>
      <a:defRPr lang="en-US"/>
    </a:defPPr>
    <a:lvl1pPr marL="0" algn="l" defTabSz="450093" rtl="0" eaLnBrk="1" latinLnBrk="0" hangingPunct="1">
      <a:defRPr sz="1800" kern="1200">
        <a:solidFill>
          <a:schemeClr val="tx1"/>
        </a:solidFill>
        <a:latin typeface="+mn-lt"/>
        <a:ea typeface="+mn-ea"/>
        <a:cs typeface="+mn-cs"/>
      </a:defRPr>
    </a:lvl1pPr>
    <a:lvl2pPr marL="450093" algn="l" defTabSz="450093" rtl="0" eaLnBrk="1" latinLnBrk="0" hangingPunct="1">
      <a:defRPr sz="1800" kern="1200">
        <a:solidFill>
          <a:schemeClr val="tx1"/>
        </a:solidFill>
        <a:latin typeface="+mn-lt"/>
        <a:ea typeface="+mn-ea"/>
        <a:cs typeface="+mn-cs"/>
      </a:defRPr>
    </a:lvl2pPr>
    <a:lvl3pPr marL="900166" algn="l" defTabSz="450093" rtl="0" eaLnBrk="1" latinLnBrk="0" hangingPunct="1">
      <a:defRPr sz="1800" kern="1200">
        <a:solidFill>
          <a:schemeClr val="tx1"/>
        </a:solidFill>
        <a:latin typeface="+mn-lt"/>
        <a:ea typeface="+mn-ea"/>
        <a:cs typeface="+mn-cs"/>
      </a:defRPr>
    </a:lvl3pPr>
    <a:lvl4pPr marL="1350297" algn="l" defTabSz="450093" rtl="0" eaLnBrk="1" latinLnBrk="0" hangingPunct="1">
      <a:defRPr sz="1800" kern="1200">
        <a:solidFill>
          <a:schemeClr val="tx1"/>
        </a:solidFill>
        <a:latin typeface="+mn-lt"/>
        <a:ea typeface="+mn-ea"/>
        <a:cs typeface="+mn-cs"/>
      </a:defRPr>
    </a:lvl4pPr>
    <a:lvl5pPr marL="1800377" algn="l" defTabSz="450093" rtl="0" eaLnBrk="1" latinLnBrk="0" hangingPunct="1">
      <a:defRPr sz="1800" kern="1200">
        <a:solidFill>
          <a:schemeClr val="tx1"/>
        </a:solidFill>
        <a:latin typeface="+mn-lt"/>
        <a:ea typeface="+mn-ea"/>
        <a:cs typeface="+mn-cs"/>
      </a:defRPr>
    </a:lvl5pPr>
    <a:lvl6pPr marL="2250454" algn="l" defTabSz="450093" rtl="0" eaLnBrk="1" latinLnBrk="0" hangingPunct="1">
      <a:defRPr sz="1800" kern="1200">
        <a:solidFill>
          <a:schemeClr val="tx1"/>
        </a:solidFill>
        <a:latin typeface="+mn-lt"/>
        <a:ea typeface="+mn-ea"/>
        <a:cs typeface="+mn-cs"/>
      </a:defRPr>
    </a:lvl6pPr>
    <a:lvl7pPr marL="2700546" algn="l" defTabSz="450093" rtl="0" eaLnBrk="1" latinLnBrk="0" hangingPunct="1">
      <a:defRPr sz="1800" kern="1200">
        <a:solidFill>
          <a:schemeClr val="tx1"/>
        </a:solidFill>
        <a:latin typeface="+mn-lt"/>
        <a:ea typeface="+mn-ea"/>
        <a:cs typeface="+mn-cs"/>
      </a:defRPr>
    </a:lvl7pPr>
    <a:lvl8pPr marL="3150663" algn="l" defTabSz="450093" rtl="0" eaLnBrk="1" latinLnBrk="0" hangingPunct="1">
      <a:defRPr sz="1800" kern="1200">
        <a:solidFill>
          <a:schemeClr val="tx1"/>
        </a:solidFill>
        <a:latin typeface="+mn-lt"/>
        <a:ea typeface="+mn-ea"/>
        <a:cs typeface="+mn-cs"/>
      </a:defRPr>
    </a:lvl8pPr>
    <a:lvl9pPr marL="3600715" algn="l" defTabSz="450093"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1C4447E-24B5-D14A-9D72-9661713B23C6}">
          <p14:sldIdLst>
            <p14:sldId id="1224"/>
            <p14:sldId id="1345"/>
            <p14:sldId id="650"/>
            <p14:sldId id="656"/>
            <p14:sldId id="649"/>
            <p14:sldId id="1346"/>
            <p14:sldId id="1347"/>
            <p14:sldId id="1154"/>
            <p14:sldId id="1187"/>
            <p14:sldId id="1297"/>
            <p14:sldId id="1132"/>
            <p14:sldId id="1134"/>
            <p14:sldId id="1137"/>
            <p14:sldId id="1140"/>
            <p14:sldId id="1226"/>
            <p14:sldId id="1293"/>
            <p14:sldId id="1294"/>
            <p14:sldId id="1352"/>
            <p14:sldId id="1066"/>
            <p14:sldId id="995"/>
            <p14:sldId id="1348"/>
            <p14:sldId id="996"/>
            <p14:sldId id="1068"/>
            <p14:sldId id="1058"/>
            <p14:sldId id="1069"/>
            <p14:sldId id="1156"/>
            <p14:sldId id="1117"/>
            <p14:sldId id="1161"/>
            <p14:sldId id="1118"/>
            <p14:sldId id="1162"/>
            <p14:sldId id="1071"/>
            <p14:sldId id="1342"/>
            <p14:sldId id="1343"/>
            <p14:sldId id="1127"/>
            <p14:sldId id="1213"/>
            <p14:sldId id="1164"/>
            <p14:sldId id="1105"/>
            <p14:sldId id="1123"/>
            <p14:sldId id="1291"/>
            <p14:sldId id="1078"/>
            <p14:sldId id="1335"/>
            <p14:sldId id="1214"/>
            <p14:sldId id="1265"/>
            <p14:sldId id="1344"/>
            <p14:sldId id="1122"/>
            <p14:sldId id="1200"/>
            <p14:sldId id="1216"/>
            <p14:sldId id="1182"/>
            <p14:sldId id="1217"/>
            <p14:sldId id="1206"/>
            <p14:sldId id="1207"/>
            <p14:sldId id="1170"/>
            <p14:sldId id="1227"/>
            <p14:sldId id="1179"/>
            <p14:sldId id="1155"/>
            <p14:sldId id="1220"/>
            <p14:sldId id="1221"/>
            <p14:sldId id="1060"/>
            <p14:sldId id="1115"/>
            <p14:sldId id="1222"/>
            <p14:sldId id="1341"/>
            <p14:sldId id="1109"/>
            <p14:sldId id="1274"/>
            <p14:sldId id="1300"/>
            <p14:sldId id="1302"/>
            <p14:sldId id="1239"/>
            <p14:sldId id="1303"/>
            <p14:sldId id="1064"/>
            <p14:sldId id="1355"/>
            <p14:sldId id="1356"/>
            <p14:sldId id="1205"/>
            <p14:sldId id="1223"/>
            <p14:sldId id="1349"/>
            <p14:sldId id="1351"/>
            <p14:sldId id="431"/>
            <p14:sldId id="1350"/>
            <p14:sldId id="462"/>
            <p14:sldId id="1354"/>
            <p14:sldId id="1313"/>
            <p14:sldId id="446"/>
            <p14:sldId id="1353"/>
            <p14:sldId id="1249"/>
            <p14:sldId id="1304"/>
            <p14:sldId id="1337"/>
            <p14:sldId id="1339"/>
            <p14:sldId id="1340"/>
          </p14:sldIdLst>
        </p14:section>
      </p14:sectionLst>
    </p:ex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3945"/>
    <a:srgbClr val="45AEA8"/>
    <a:srgbClr val="D32D42"/>
    <a:srgbClr val="8DEBF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624" autoAdjust="0"/>
    <p:restoredTop sz="80320" autoAdjust="0"/>
  </p:normalViewPr>
  <p:slideViewPr>
    <p:cSldViewPr snapToGrid="0" snapToObjects="1">
      <p:cViewPr>
        <p:scale>
          <a:sx n="122" d="100"/>
          <a:sy n="122" d="100"/>
        </p:scale>
        <p:origin x="-1746" y="-132"/>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p:scale>
          <a:sx n="100" d="100"/>
          <a:sy n="100" d="100"/>
        </p:scale>
        <p:origin x="-2896" y="120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249A6C-0F39-4A45-810C-0645A4E049B0}" type="datetimeFigureOut">
              <a:rPr lang="en-US" smtClean="0"/>
              <a:t>7/26/2019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37C0FD-2623-814B-832F-5427BDB03C5E}" type="slidenum">
              <a:rPr lang="en-US" smtClean="0"/>
              <a:t>‹#›</a:t>
            </a:fld>
            <a:endParaRPr lang="en-US"/>
          </a:p>
        </p:txBody>
      </p:sp>
    </p:spTree>
    <p:extLst>
      <p:ext uri="{BB962C8B-B14F-4D97-AF65-F5344CB8AC3E}">
        <p14:creationId xmlns:p14="http://schemas.microsoft.com/office/powerpoint/2010/main" val="3316449078"/>
      </p:ext>
    </p:extLst>
  </p:cSld>
  <p:clrMap bg1="lt1" tx1="dk1" bg2="lt2" tx2="dk2" accent1="accent1" accent2="accent2" accent3="accent3" accent4="accent4" accent5="accent5" accent6="accent6" hlink="hlink" folHlink="folHlink"/>
  <p:notesStyle>
    <a:lvl1pPr marL="0" algn="l" defTabSz="450093" rtl="0" eaLnBrk="1" latinLnBrk="0" hangingPunct="1">
      <a:defRPr sz="1200" kern="1200">
        <a:solidFill>
          <a:schemeClr val="tx1"/>
        </a:solidFill>
        <a:latin typeface="+mn-lt"/>
        <a:ea typeface="+mn-ea"/>
        <a:cs typeface="+mn-cs"/>
      </a:defRPr>
    </a:lvl1pPr>
    <a:lvl2pPr marL="450093" algn="l" defTabSz="450093" rtl="0" eaLnBrk="1" latinLnBrk="0" hangingPunct="1">
      <a:defRPr sz="1200" kern="1200">
        <a:solidFill>
          <a:schemeClr val="tx1"/>
        </a:solidFill>
        <a:latin typeface="+mn-lt"/>
        <a:ea typeface="+mn-ea"/>
        <a:cs typeface="+mn-cs"/>
      </a:defRPr>
    </a:lvl2pPr>
    <a:lvl3pPr marL="900166" algn="l" defTabSz="450093" rtl="0" eaLnBrk="1" latinLnBrk="0" hangingPunct="1">
      <a:defRPr sz="1200" kern="1200">
        <a:solidFill>
          <a:schemeClr val="tx1"/>
        </a:solidFill>
        <a:latin typeface="+mn-lt"/>
        <a:ea typeface="+mn-ea"/>
        <a:cs typeface="+mn-cs"/>
      </a:defRPr>
    </a:lvl3pPr>
    <a:lvl4pPr marL="1350297" algn="l" defTabSz="450093" rtl="0" eaLnBrk="1" latinLnBrk="0" hangingPunct="1">
      <a:defRPr sz="1200" kern="1200">
        <a:solidFill>
          <a:schemeClr val="tx1"/>
        </a:solidFill>
        <a:latin typeface="+mn-lt"/>
        <a:ea typeface="+mn-ea"/>
        <a:cs typeface="+mn-cs"/>
      </a:defRPr>
    </a:lvl4pPr>
    <a:lvl5pPr marL="1800377" algn="l" defTabSz="450093" rtl="0" eaLnBrk="1" latinLnBrk="0" hangingPunct="1">
      <a:defRPr sz="1200" kern="1200">
        <a:solidFill>
          <a:schemeClr val="tx1"/>
        </a:solidFill>
        <a:latin typeface="+mn-lt"/>
        <a:ea typeface="+mn-ea"/>
        <a:cs typeface="+mn-cs"/>
      </a:defRPr>
    </a:lvl5pPr>
    <a:lvl6pPr marL="2250454" algn="l" defTabSz="450093" rtl="0" eaLnBrk="1" latinLnBrk="0" hangingPunct="1">
      <a:defRPr sz="1200" kern="1200">
        <a:solidFill>
          <a:schemeClr val="tx1"/>
        </a:solidFill>
        <a:latin typeface="+mn-lt"/>
        <a:ea typeface="+mn-ea"/>
        <a:cs typeface="+mn-cs"/>
      </a:defRPr>
    </a:lvl6pPr>
    <a:lvl7pPr marL="2700546" algn="l" defTabSz="450093" rtl="0" eaLnBrk="1" latinLnBrk="0" hangingPunct="1">
      <a:defRPr sz="1200" kern="1200">
        <a:solidFill>
          <a:schemeClr val="tx1"/>
        </a:solidFill>
        <a:latin typeface="+mn-lt"/>
        <a:ea typeface="+mn-ea"/>
        <a:cs typeface="+mn-cs"/>
      </a:defRPr>
    </a:lvl7pPr>
    <a:lvl8pPr marL="3150663" algn="l" defTabSz="450093" rtl="0" eaLnBrk="1" latinLnBrk="0" hangingPunct="1">
      <a:defRPr sz="1200" kern="1200">
        <a:solidFill>
          <a:schemeClr val="tx1"/>
        </a:solidFill>
        <a:latin typeface="+mn-lt"/>
        <a:ea typeface="+mn-ea"/>
        <a:cs typeface="+mn-cs"/>
      </a:defRPr>
    </a:lvl8pPr>
    <a:lvl9pPr marL="3600715" algn="l" defTabSz="45009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dirty="0" smtClean="0">
                <a:solidFill>
                  <a:schemeClr val="tx1"/>
                </a:solidFill>
                <a:effectLst/>
                <a:latin typeface="+mn-lt"/>
                <a:ea typeface="+mn-ea"/>
                <a:cs typeface="+mn-cs"/>
              </a:rPr>
              <a:t>Naomi </a:t>
            </a:r>
            <a:r>
              <a:rPr lang="en-US" sz="1200" b="1" i="0" kern="1200" dirty="0" err="1" smtClean="0">
                <a:solidFill>
                  <a:schemeClr val="tx1"/>
                </a:solidFill>
                <a:effectLst/>
                <a:latin typeface="+mn-lt"/>
                <a:ea typeface="+mn-ea"/>
                <a:cs typeface="+mn-cs"/>
              </a:rPr>
              <a:t>Oreskes</a:t>
            </a:r>
            <a:endParaRPr lang="en-US" sz="1200" b="1" i="0" kern="1200" dirty="0" smtClean="0">
              <a:solidFill>
                <a:schemeClr val="tx1"/>
              </a:solidFill>
              <a:effectLst/>
              <a:latin typeface="+mn-lt"/>
              <a:ea typeface="+mn-ea"/>
              <a:cs typeface="+mn-cs"/>
            </a:endParaRPr>
          </a:p>
          <a:p>
            <a:pPr fontAlgn="base"/>
            <a:r>
              <a:rPr lang="en-US" sz="1200" b="1" i="0" kern="1200" dirty="0" smtClean="0">
                <a:solidFill>
                  <a:schemeClr val="tx1"/>
                </a:solidFill>
                <a:effectLst/>
                <a:latin typeface="+mn-lt"/>
                <a:ea typeface="+mn-ea"/>
                <a:cs typeface="+mn-cs"/>
              </a:rPr>
              <a:t>Geologist, Earth Historian</a:t>
            </a:r>
            <a:br>
              <a:rPr lang="en-US" sz="1200" b="1" i="0" kern="1200" dirty="0" smtClean="0">
                <a:solidFill>
                  <a:schemeClr val="tx1"/>
                </a:solidFill>
                <a:effectLst/>
                <a:latin typeface="+mn-lt"/>
                <a:ea typeface="+mn-ea"/>
                <a:cs typeface="+mn-cs"/>
              </a:rPr>
            </a:br>
            <a:r>
              <a:rPr lang="en-US" sz="1200" b="1" i="0" kern="1200" dirty="0" smtClean="0">
                <a:solidFill>
                  <a:schemeClr val="tx1"/>
                </a:solidFill>
                <a:effectLst/>
                <a:latin typeface="+mn-lt"/>
                <a:ea typeface="+mn-ea"/>
                <a:cs typeface="+mn-cs"/>
              </a:rPr>
              <a:t>(These are her slides from the presentation given at the Midwest Renewable Energy Fair, Saturday, June 22 2019 at 1:00 p.m.)</a:t>
            </a:r>
          </a:p>
          <a:p>
            <a:pPr fontAlgn="base"/>
            <a:r>
              <a:rPr lang="en-US" sz="1200" b="1" i="0" kern="1200" dirty="0" smtClean="0">
                <a:solidFill>
                  <a:schemeClr val="tx1"/>
                </a:solidFill>
                <a:effectLst/>
                <a:latin typeface="+mn-lt"/>
                <a:ea typeface="+mn-ea"/>
                <a:cs typeface="+mn-cs"/>
              </a:rPr>
              <a:t>(This is her bio from the Energy Fair’s website.)</a:t>
            </a:r>
          </a:p>
          <a:p>
            <a:pPr fontAlgn="base"/>
            <a:endParaRPr lang="en-US" sz="1200" b="0" i="0" kern="1200" dirty="0" smtClean="0">
              <a:solidFill>
                <a:schemeClr val="tx1"/>
              </a:solidFill>
              <a:effectLst/>
              <a:latin typeface="+mn-lt"/>
              <a:ea typeface="+mn-ea"/>
              <a:cs typeface="+mn-cs"/>
            </a:endParaRPr>
          </a:p>
          <a:p>
            <a:pPr fontAlgn="base"/>
            <a:r>
              <a:rPr lang="en-US" sz="1200" b="0" i="0" kern="1200" dirty="0" smtClean="0">
                <a:solidFill>
                  <a:schemeClr val="tx1"/>
                </a:solidFill>
                <a:effectLst/>
                <a:latin typeface="+mn-lt"/>
                <a:ea typeface="+mn-ea"/>
                <a:cs typeface="+mn-cs"/>
              </a:rPr>
              <a:t>Naomi </a:t>
            </a:r>
            <a:r>
              <a:rPr lang="en-US" sz="1200" b="0" i="0" kern="1200" dirty="0" err="1" smtClean="0">
                <a:solidFill>
                  <a:schemeClr val="tx1"/>
                </a:solidFill>
                <a:effectLst/>
                <a:latin typeface="+mn-lt"/>
                <a:ea typeface="+mn-ea"/>
                <a:cs typeface="+mn-cs"/>
              </a:rPr>
              <a:t>Oreskes</a:t>
            </a:r>
            <a:r>
              <a:rPr lang="en-US" sz="1200" b="0" i="0" kern="1200" dirty="0" smtClean="0">
                <a:solidFill>
                  <a:schemeClr val="tx1"/>
                </a:solidFill>
                <a:effectLst/>
                <a:latin typeface="+mn-lt"/>
                <a:ea typeface="+mn-ea"/>
                <a:cs typeface="+mn-cs"/>
              </a:rPr>
              <a:t>, Ph.D. is the author of </a:t>
            </a:r>
            <a:r>
              <a:rPr lang="en-US" sz="1200" b="0" i="1" kern="1200" dirty="0" smtClean="0">
                <a:solidFill>
                  <a:schemeClr val="tx1"/>
                </a:solidFill>
                <a:effectLst/>
                <a:latin typeface="+mn-lt"/>
                <a:ea typeface="+mn-ea"/>
                <a:cs typeface="+mn-cs"/>
              </a:rPr>
              <a:t>The Scientific Consensus on Climate Change</a:t>
            </a:r>
            <a:r>
              <a:rPr lang="en-US" sz="1200" b="0" i="0" kern="1200" dirty="0" smtClean="0">
                <a:solidFill>
                  <a:schemeClr val="tx1"/>
                </a:solidFill>
                <a:effectLst/>
                <a:latin typeface="+mn-lt"/>
                <a:ea typeface="+mn-ea"/>
                <a:cs typeface="+mn-cs"/>
              </a:rPr>
              <a:t>, which laid to rest the idea that there was significant disagreement in the scientific community about the reality of global warming and its human causes.</a:t>
            </a:r>
          </a:p>
          <a:p>
            <a:pPr fontAlgn="base"/>
            <a:endParaRPr lang="en-US" sz="1200" b="0" i="0" kern="1200" dirty="0" smtClean="0">
              <a:solidFill>
                <a:schemeClr val="tx1"/>
              </a:solidFill>
              <a:effectLst/>
              <a:latin typeface="+mn-lt"/>
              <a:ea typeface="+mn-ea"/>
              <a:cs typeface="+mn-cs"/>
            </a:endParaRPr>
          </a:p>
          <a:p>
            <a:pPr fontAlgn="base"/>
            <a:r>
              <a:rPr lang="en-US" sz="1200" b="0" i="0" kern="1200" dirty="0" smtClean="0">
                <a:solidFill>
                  <a:schemeClr val="tx1"/>
                </a:solidFill>
                <a:effectLst/>
                <a:latin typeface="+mn-lt"/>
                <a:ea typeface="+mn-ea"/>
                <a:cs typeface="+mn-cs"/>
              </a:rPr>
              <a:t>Since its publication, the essay has been widely cited by scientific and political leaders – including Sir David King, science advisor to Tony Blair – in </a:t>
            </a:r>
            <a:r>
              <a:rPr lang="en-US" sz="1200" b="0" i="1" kern="1200" dirty="0" smtClean="0">
                <a:solidFill>
                  <a:schemeClr val="tx1"/>
                </a:solidFill>
                <a:effectLst/>
                <a:latin typeface="+mn-lt"/>
                <a:ea typeface="+mn-ea"/>
                <a:cs typeface="+mn-cs"/>
              </a:rPr>
              <a:t>The New Yorker, USA Today, National Geographic</a:t>
            </a:r>
            <a:r>
              <a:rPr lang="en-US" sz="1200" b="0" i="0" kern="1200" dirty="0" smtClean="0">
                <a:solidFill>
                  <a:schemeClr val="tx1"/>
                </a:solidFill>
                <a:effectLst/>
                <a:latin typeface="+mn-lt"/>
                <a:ea typeface="+mn-ea"/>
                <a:cs typeface="+mn-cs"/>
              </a:rPr>
              <a:t>, and </a:t>
            </a:r>
            <a:r>
              <a:rPr lang="en-US" sz="1200" b="0" i="1" kern="1200" dirty="0" smtClean="0">
                <a:solidFill>
                  <a:schemeClr val="tx1"/>
                </a:solidFill>
                <a:effectLst/>
                <a:latin typeface="+mn-lt"/>
                <a:ea typeface="+mn-ea"/>
                <a:cs typeface="+mn-cs"/>
              </a:rPr>
              <a:t>Parade,</a:t>
            </a:r>
            <a:r>
              <a:rPr lang="en-US" sz="1200" b="0" i="0" kern="1200" dirty="0" smtClean="0">
                <a:solidFill>
                  <a:schemeClr val="tx1"/>
                </a:solidFill>
                <a:effectLst/>
                <a:latin typeface="+mn-lt"/>
                <a:ea typeface="+mn-ea"/>
                <a:cs typeface="+mn-cs"/>
              </a:rPr>
              <a:t> in the </a:t>
            </a:r>
            <a:r>
              <a:rPr lang="en-US" sz="1200" b="0" i="1" kern="1200" dirty="0" smtClean="0">
                <a:solidFill>
                  <a:schemeClr val="tx1"/>
                </a:solidFill>
                <a:effectLst/>
                <a:latin typeface="+mn-lt"/>
                <a:ea typeface="+mn-ea"/>
                <a:cs typeface="+mn-cs"/>
              </a:rPr>
              <a:t>Royal Society’s publication</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A Guide to Facts and Fictions About Climate Change</a:t>
            </a:r>
            <a:r>
              <a:rPr lang="en-US" sz="1200" b="0" i="0" kern="1200" dirty="0" smtClean="0">
                <a:solidFill>
                  <a:schemeClr val="tx1"/>
                </a:solidFill>
                <a:effectLst/>
                <a:latin typeface="+mn-lt"/>
                <a:ea typeface="+mn-ea"/>
                <a:cs typeface="+mn-cs"/>
              </a:rPr>
              <a:t>, and, most notably, in Al Gore’s film, </a:t>
            </a:r>
            <a:r>
              <a:rPr lang="en-US" sz="1200" b="0" i="1" kern="1200" dirty="0" smtClean="0">
                <a:solidFill>
                  <a:schemeClr val="tx1"/>
                </a:solidFill>
                <a:effectLst/>
                <a:latin typeface="+mn-lt"/>
                <a:ea typeface="+mn-ea"/>
                <a:cs typeface="+mn-cs"/>
              </a:rPr>
              <a:t>An Inconvenient Truth</a:t>
            </a:r>
            <a:r>
              <a:rPr lang="en-US" sz="1200" b="0" i="0" kern="1200" dirty="0" smtClean="0">
                <a:solidFill>
                  <a:schemeClr val="tx1"/>
                </a:solidFill>
                <a:effectLst/>
                <a:latin typeface="+mn-lt"/>
                <a:ea typeface="+mn-ea"/>
                <a:cs typeface="+mn-cs"/>
              </a:rPr>
              <a:t>. In an interview on NPR, the former Vice President told Terry Gross that, when he goes on the road, the single item that provokes the most discussion is his analysis of this study.</a:t>
            </a:r>
          </a:p>
          <a:p>
            <a:pPr fontAlgn="base"/>
            <a:endParaRPr lang="en-US" sz="1200" b="0" i="0" kern="1200" dirty="0" smtClean="0">
              <a:solidFill>
                <a:schemeClr val="tx1"/>
              </a:solidFill>
              <a:effectLst/>
              <a:latin typeface="+mn-lt"/>
              <a:ea typeface="+mn-ea"/>
              <a:cs typeface="+mn-cs"/>
            </a:endParaRPr>
          </a:p>
          <a:p>
            <a:pPr fontAlgn="base"/>
            <a:r>
              <a:rPr lang="en-US" sz="1200" b="0" i="0" kern="1200" dirty="0" smtClean="0">
                <a:solidFill>
                  <a:schemeClr val="tx1"/>
                </a:solidFill>
                <a:effectLst/>
                <a:latin typeface="+mn-lt"/>
                <a:ea typeface="+mn-ea"/>
                <a:cs typeface="+mn-cs"/>
              </a:rPr>
              <a:t>Professor </a:t>
            </a:r>
            <a:r>
              <a:rPr lang="en-US" sz="1200" b="0" i="0" kern="1200" dirty="0" err="1" smtClean="0">
                <a:solidFill>
                  <a:schemeClr val="tx1"/>
                </a:solidFill>
                <a:effectLst/>
                <a:latin typeface="+mn-lt"/>
                <a:ea typeface="+mn-ea"/>
                <a:cs typeface="+mn-cs"/>
              </a:rPr>
              <a:t>Oreskes</a:t>
            </a:r>
            <a:r>
              <a:rPr lang="en-US" sz="1200" b="0" i="0" kern="1200" dirty="0" smtClean="0">
                <a:solidFill>
                  <a:schemeClr val="tx1"/>
                </a:solidFill>
                <a:effectLst/>
                <a:latin typeface="+mn-lt"/>
                <a:ea typeface="+mn-ea"/>
                <a:cs typeface="+mn-cs"/>
              </a:rPr>
              <a:t> teaches the History of Science and Affiliated Professor of Earth and Planetary Sciences at Harvard University. She recently arrived at Harvard after spending 15 years as Professor of History and Science Studies at the University of California, San Diego, and Adjunct Professor of Geosciences at the Scripps Institution of Oceanography. Professor </a:t>
            </a:r>
            <a:r>
              <a:rPr lang="en-US" sz="1200" b="0" i="0" kern="1200" dirty="0" err="1" smtClean="0">
                <a:solidFill>
                  <a:schemeClr val="tx1"/>
                </a:solidFill>
                <a:effectLst/>
                <a:latin typeface="+mn-lt"/>
                <a:ea typeface="+mn-ea"/>
                <a:cs typeface="+mn-cs"/>
              </a:rPr>
              <a:t>Oreskes’s</a:t>
            </a:r>
            <a:r>
              <a:rPr lang="en-US" sz="1200" b="0" i="0" kern="1200" dirty="0" smtClean="0">
                <a:solidFill>
                  <a:schemeClr val="tx1"/>
                </a:solidFill>
                <a:effectLst/>
                <a:latin typeface="+mn-lt"/>
                <a:ea typeface="+mn-ea"/>
                <a:cs typeface="+mn-cs"/>
              </a:rPr>
              <a:t> research focuses on the earth and environmental sciences, with a particular interest in understanding scientific consensus and dissent. She has held grants from the National Science Foundation, the National Endowment for the Humanities, and the American Philosophical Society, and is listed in Who’s Who in America and Who’s Who in Science and Engineering. Her op-ed pieces have appeared in The Washington Post, The Los Angeles Times, The Times (London), Nature, Science, The New Statesman, Frankfurter </a:t>
            </a:r>
            <a:r>
              <a:rPr lang="en-US" sz="1200" b="0" i="0" kern="1200" dirty="0" err="1" smtClean="0">
                <a:solidFill>
                  <a:schemeClr val="tx1"/>
                </a:solidFill>
                <a:effectLst/>
                <a:latin typeface="+mn-lt"/>
                <a:ea typeface="+mn-ea"/>
                <a:cs typeface="+mn-cs"/>
              </a:rPr>
              <a:t>Allgemeine</a:t>
            </a:r>
            <a:r>
              <a:rPr lang="en-US" sz="1200" b="0" i="0" kern="1200" dirty="0" smtClean="0">
                <a:solidFill>
                  <a:schemeClr val="tx1"/>
                </a:solidFill>
                <a:effectLst/>
                <a:latin typeface="+mn-lt"/>
                <a:ea typeface="+mn-ea"/>
                <a:cs typeface="+mn-cs"/>
              </a:rPr>
              <a:t>, and elsewhere.</a:t>
            </a:r>
          </a:p>
          <a:p>
            <a:pPr fontAlgn="base"/>
            <a:endParaRPr lang="en-US" sz="1200" b="0" i="0" kern="1200" dirty="0" smtClean="0">
              <a:solidFill>
                <a:schemeClr val="tx1"/>
              </a:solidFill>
              <a:effectLst/>
              <a:latin typeface="+mn-lt"/>
              <a:ea typeface="+mn-ea"/>
              <a:cs typeface="+mn-cs"/>
            </a:endParaRPr>
          </a:p>
          <a:p>
            <a:pPr fontAlgn="base"/>
            <a:r>
              <a:rPr lang="en-US" sz="1200" b="0" i="0" kern="1200" dirty="0" smtClean="0">
                <a:solidFill>
                  <a:schemeClr val="tx1"/>
                </a:solidFill>
                <a:effectLst/>
                <a:latin typeface="+mn-lt"/>
                <a:ea typeface="+mn-ea"/>
                <a:cs typeface="+mn-cs"/>
              </a:rPr>
              <a:t>Professor </a:t>
            </a:r>
            <a:r>
              <a:rPr lang="en-US" sz="1200" b="0" i="0" kern="1200" dirty="0" err="1" smtClean="0">
                <a:solidFill>
                  <a:schemeClr val="tx1"/>
                </a:solidFill>
                <a:effectLst/>
                <a:latin typeface="+mn-lt"/>
                <a:ea typeface="+mn-ea"/>
                <a:cs typeface="+mn-cs"/>
              </a:rPr>
              <a:t>Oreskes’s</a:t>
            </a:r>
            <a:r>
              <a:rPr lang="en-US" sz="1200" b="0" i="0" kern="1200" dirty="0" smtClean="0">
                <a:solidFill>
                  <a:schemeClr val="tx1"/>
                </a:solidFill>
                <a:effectLst/>
                <a:latin typeface="+mn-lt"/>
                <a:ea typeface="+mn-ea"/>
                <a:cs typeface="+mn-cs"/>
              </a:rPr>
              <a:t> books include </a:t>
            </a:r>
            <a:r>
              <a:rPr lang="en-US" sz="1200" b="0" i="1" kern="1200" dirty="0" smtClean="0">
                <a:solidFill>
                  <a:schemeClr val="tx1"/>
                </a:solidFill>
                <a:effectLst/>
                <a:latin typeface="+mn-lt"/>
                <a:ea typeface="+mn-ea"/>
                <a:cs typeface="+mn-cs"/>
              </a:rPr>
              <a:t>The Rejection of Continental Drift: Theory and Method in American Earth Science, Science Without Laws: Model Systems, Cases, Exemplary Narratives, and Plate Tectonics: An Insider’s History of the Modern Theory of the Earth,</a:t>
            </a:r>
            <a:r>
              <a:rPr lang="en-US" sz="1200" b="0" i="0" kern="1200" dirty="0" smtClean="0">
                <a:solidFill>
                  <a:schemeClr val="tx1"/>
                </a:solidFill>
                <a:effectLst/>
                <a:latin typeface="+mn-lt"/>
                <a:ea typeface="+mn-ea"/>
                <a:cs typeface="+mn-cs"/>
              </a:rPr>
              <a:t> which was cited by Library Journal as one of the best science and technology books of 2002, and by Choice as an outstanding academic title of 2003. Her latest book is </a:t>
            </a:r>
            <a:r>
              <a:rPr lang="en-US" sz="1200" b="0" i="1" kern="1200" dirty="0" smtClean="0">
                <a:solidFill>
                  <a:schemeClr val="tx1"/>
                </a:solidFill>
                <a:effectLst/>
                <a:latin typeface="+mn-lt"/>
                <a:ea typeface="+mn-ea"/>
                <a:cs typeface="+mn-cs"/>
              </a:rPr>
              <a:t>Merchants of Doubt: How a Handful of Scientists Obscured the Truth on Issues from Tobacco Smoke to Global Warming</a:t>
            </a:r>
            <a:r>
              <a:rPr lang="en-US" sz="1200" b="0" i="0" kern="1200" dirty="0" smtClean="0">
                <a:solidFill>
                  <a:schemeClr val="tx1"/>
                </a:solidFill>
                <a:effectLst/>
                <a:latin typeface="+mn-lt"/>
                <a:ea typeface="+mn-ea"/>
                <a:cs typeface="+mn-cs"/>
              </a:rPr>
              <a:t>, co-written with Erik M. Conway, was shortlisted for the Los Angeles Time Book Prize and received the 2011 Watson-David Prize from the History of Science Society.</a:t>
            </a:r>
          </a:p>
          <a:p>
            <a:pPr fontAlgn="base"/>
            <a:endParaRPr lang="en-US" sz="1200" b="0" i="0" kern="1200" dirty="0" smtClean="0">
              <a:solidFill>
                <a:schemeClr val="tx1"/>
              </a:solidFill>
              <a:effectLst/>
              <a:latin typeface="+mn-lt"/>
              <a:ea typeface="+mn-ea"/>
              <a:cs typeface="+mn-cs"/>
            </a:endParaRPr>
          </a:p>
          <a:p>
            <a:pPr fontAlgn="base"/>
            <a:r>
              <a:rPr lang="en-US" sz="1200" b="0" i="0" kern="1200" dirty="0" smtClean="0">
                <a:solidFill>
                  <a:schemeClr val="tx1"/>
                </a:solidFill>
                <a:effectLst/>
                <a:latin typeface="+mn-lt"/>
                <a:ea typeface="+mn-ea"/>
                <a:cs typeface="+mn-cs"/>
              </a:rPr>
              <a:t>Professor </a:t>
            </a:r>
            <a:r>
              <a:rPr lang="en-US" sz="1200" b="0" i="0" kern="1200" dirty="0" err="1" smtClean="0">
                <a:solidFill>
                  <a:schemeClr val="tx1"/>
                </a:solidFill>
                <a:effectLst/>
                <a:latin typeface="+mn-lt"/>
                <a:ea typeface="+mn-ea"/>
                <a:cs typeface="+mn-cs"/>
              </a:rPr>
              <a:t>Oreskes</a:t>
            </a:r>
            <a:r>
              <a:rPr lang="en-US" sz="1200" b="0" i="0" kern="1200" dirty="0" smtClean="0">
                <a:solidFill>
                  <a:schemeClr val="tx1"/>
                </a:solidFill>
                <a:effectLst/>
                <a:latin typeface="+mn-lt"/>
                <a:ea typeface="+mn-ea"/>
                <a:cs typeface="+mn-cs"/>
              </a:rPr>
              <a:t> was recently featured in the </a:t>
            </a:r>
            <a:r>
              <a:rPr lang="en-US" sz="1200" b="0" i="1" kern="1200" dirty="0" smtClean="0">
                <a:solidFill>
                  <a:schemeClr val="tx1"/>
                </a:solidFill>
                <a:effectLst/>
                <a:latin typeface="+mn-lt"/>
                <a:ea typeface="+mn-ea"/>
                <a:cs typeface="+mn-cs"/>
              </a:rPr>
              <a:t>New York Times</a:t>
            </a:r>
            <a:r>
              <a:rPr lang="en-US" sz="1200" b="0" i="0" kern="1200" dirty="0" smtClean="0">
                <a:solidFill>
                  <a:schemeClr val="tx1"/>
                </a:solidFill>
                <a:effectLst/>
                <a:latin typeface="+mn-lt"/>
                <a:ea typeface="+mn-ea"/>
                <a:cs typeface="+mn-cs"/>
              </a:rPr>
              <a:t>, which called her “a lightning rod in a changing climate.” Climate researchers Benjamin D. </a:t>
            </a:r>
            <a:r>
              <a:rPr lang="en-US" sz="1200" b="0" i="0" kern="1200" dirty="0" err="1" smtClean="0">
                <a:solidFill>
                  <a:schemeClr val="tx1"/>
                </a:solidFill>
                <a:effectLst/>
                <a:latin typeface="+mn-lt"/>
                <a:ea typeface="+mn-ea"/>
                <a:cs typeface="+mn-cs"/>
              </a:rPr>
              <a:t>Santer</a:t>
            </a:r>
            <a:r>
              <a:rPr lang="en-US" sz="1200" b="0" i="0" kern="1200" dirty="0" smtClean="0">
                <a:solidFill>
                  <a:schemeClr val="tx1"/>
                </a:solidFill>
                <a:effectLst/>
                <a:latin typeface="+mn-lt"/>
                <a:ea typeface="+mn-ea"/>
                <a:cs typeface="+mn-cs"/>
              </a:rPr>
              <a:t> and John Abraham say, “her courage and persistence in communicating climate science to the wider public have made her a living legend among her colleagues.” Her writing on climate change can also be found in the introduction of Pope Francis’s new book </a:t>
            </a:r>
            <a:r>
              <a:rPr lang="en-US" sz="1200" b="0" i="1" kern="1200" dirty="0" smtClean="0">
                <a:solidFill>
                  <a:schemeClr val="tx1"/>
                </a:solidFill>
                <a:effectLst/>
                <a:latin typeface="+mn-lt"/>
                <a:ea typeface="+mn-ea"/>
                <a:cs typeface="+mn-cs"/>
              </a:rPr>
              <a:t>Encyclical on Climate Change and Inequality</a:t>
            </a:r>
            <a:r>
              <a:rPr lang="en-US" sz="1200" b="0" i="0" kern="1200" dirty="0" smtClean="0">
                <a:solidFill>
                  <a:schemeClr val="tx1"/>
                </a:solidFill>
                <a:effectLst/>
                <a:latin typeface="+mn-lt"/>
                <a:ea typeface="+mn-ea"/>
                <a:cs typeface="+mn-cs"/>
              </a:rPr>
              <a:t>, out in August 2015.</a:t>
            </a:r>
          </a:p>
        </p:txBody>
      </p:sp>
      <p:sp>
        <p:nvSpPr>
          <p:cNvPr id="4" name="Slide Number Placeholder 3"/>
          <p:cNvSpPr>
            <a:spLocks noGrp="1"/>
          </p:cNvSpPr>
          <p:nvPr>
            <p:ph type="sldNum" sz="quarter" idx="10"/>
          </p:nvPr>
        </p:nvSpPr>
        <p:spPr/>
        <p:txBody>
          <a:bodyPr/>
          <a:lstStyle/>
          <a:p>
            <a:fld id="{BF37C0FD-2623-814B-832F-5427BDB03C5E}"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13170620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0093"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F37C0FD-2623-814B-832F-5427BDB03C5E}" type="slidenum">
              <a:rPr lang="en-US" smtClean="0"/>
              <a:t>14</a:t>
            </a:fld>
            <a:endParaRPr lang="en-US"/>
          </a:p>
        </p:txBody>
      </p:sp>
    </p:spTree>
    <p:extLst>
      <p:ext uri="{BB962C8B-B14F-4D97-AF65-F5344CB8AC3E}">
        <p14:creationId xmlns:p14="http://schemas.microsoft.com/office/powerpoint/2010/main" val="833141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0093" rtl="0" eaLnBrk="1" fontAlgn="auto" latinLnBrk="0" hangingPunct="1">
              <a:lnSpc>
                <a:spcPct val="100000"/>
              </a:lnSpc>
              <a:spcBef>
                <a:spcPts val="0"/>
              </a:spcBef>
              <a:spcAft>
                <a:spcPts val="0"/>
              </a:spcAft>
              <a:buClrTx/>
              <a:buSzTx/>
              <a:buFontTx/>
              <a:buNone/>
              <a:tabLst/>
              <a:defRPr/>
            </a:pPr>
            <a:endParaRPr lang="en-US" sz="1000" dirty="0">
              <a:latin typeface="Arial"/>
              <a:cs typeface="Arial"/>
            </a:endParaRPr>
          </a:p>
        </p:txBody>
      </p:sp>
      <p:sp>
        <p:nvSpPr>
          <p:cNvPr id="4" name="Slide Number Placeholder 3"/>
          <p:cNvSpPr>
            <a:spLocks noGrp="1"/>
          </p:cNvSpPr>
          <p:nvPr>
            <p:ph type="sldNum" sz="quarter" idx="10"/>
          </p:nvPr>
        </p:nvSpPr>
        <p:spPr/>
        <p:txBody>
          <a:bodyPr/>
          <a:lstStyle/>
          <a:p>
            <a:fld id="{BF37C0FD-2623-814B-832F-5427BDB03C5E}" type="slidenum">
              <a:rPr lang="en-US" smtClean="0">
                <a:solidFill>
                  <a:prstClr val="black"/>
                </a:solidFill>
                <a:latin typeface="Calibri"/>
              </a:rPr>
              <a:pPr/>
              <a:t>15</a:t>
            </a:fld>
            <a:endParaRPr lang="en-US">
              <a:solidFill>
                <a:prstClr val="black"/>
              </a:solidFill>
              <a:latin typeface="Calibri"/>
            </a:endParaRPr>
          </a:p>
        </p:txBody>
      </p:sp>
    </p:spTree>
    <p:extLst>
      <p:ext uri="{BB962C8B-B14F-4D97-AF65-F5344CB8AC3E}">
        <p14:creationId xmlns:p14="http://schemas.microsoft.com/office/powerpoint/2010/main" val="833141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solidFill>
                <a:schemeClr val="bg1"/>
              </a:solidFill>
              <a:latin typeface="Century Gothic"/>
              <a:ea typeface="Arial"/>
              <a:cs typeface="Century Gothic"/>
            </a:endParaRPr>
          </a:p>
        </p:txBody>
      </p:sp>
      <p:sp>
        <p:nvSpPr>
          <p:cNvPr id="4" name="Slide Number Placeholder 3"/>
          <p:cNvSpPr>
            <a:spLocks noGrp="1"/>
          </p:cNvSpPr>
          <p:nvPr>
            <p:ph type="sldNum" sz="quarter" idx="10"/>
          </p:nvPr>
        </p:nvSpPr>
        <p:spPr/>
        <p:txBody>
          <a:bodyPr/>
          <a:lstStyle/>
          <a:p>
            <a:fld id="{BF37C0FD-2623-814B-832F-5427BDB03C5E}"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29888059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0100" y="600075"/>
            <a:ext cx="5183188" cy="2914650"/>
          </a:xfrm>
        </p:spPr>
      </p:sp>
      <p:sp>
        <p:nvSpPr>
          <p:cNvPr id="3" name="Notes Placeholder 2"/>
          <p:cNvSpPr>
            <a:spLocks noGrp="1"/>
          </p:cNvSpPr>
          <p:nvPr>
            <p:ph type="body" idx="1"/>
          </p:nvPr>
        </p:nvSpPr>
        <p:spPr>
          <a:xfrm>
            <a:off x="800712" y="3658172"/>
            <a:ext cx="5486400" cy="4114800"/>
          </a:xfrm>
        </p:spPr>
        <p:txBody>
          <a:bodyPr/>
          <a:lstStyle/>
          <a:p>
            <a:pPr marL="0" marR="0" indent="0" algn="l" defTabSz="450093" rtl="0" eaLnBrk="1" fontAlgn="auto" latinLnBrk="0" hangingPunct="1">
              <a:lnSpc>
                <a:spcPct val="100000"/>
              </a:lnSpc>
              <a:spcBef>
                <a:spcPts val="0"/>
              </a:spcBef>
              <a:spcAft>
                <a:spcPts val="0"/>
              </a:spcAft>
              <a:buClrTx/>
              <a:buSzTx/>
              <a:buFontTx/>
              <a:buNone/>
              <a:tabLst/>
              <a:defRPr/>
            </a:pPr>
            <a:endParaRPr lang="en-US" sz="1000" dirty="0">
              <a:latin typeface="Arial"/>
              <a:cs typeface="Arial"/>
            </a:endParaRPr>
          </a:p>
        </p:txBody>
      </p:sp>
      <p:sp>
        <p:nvSpPr>
          <p:cNvPr id="4" name="Slide Number Placeholder 3"/>
          <p:cNvSpPr>
            <a:spLocks noGrp="1"/>
          </p:cNvSpPr>
          <p:nvPr>
            <p:ph type="sldNum" sz="quarter" idx="10"/>
          </p:nvPr>
        </p:nvSpPr>
        <p:spPr/>
        <p:txBody>
          <a:bodyPr/>
          <a:lstStyle/>
          <a:p>
            <a:fld id="{BF37C0FD-2623-814B-832F-5427BDB03C5E}" type="slidenum">
              <a:rPr lang="en-US" smtClean="0">
                <a:solidFill>
                  <a:prstClr val="black"/>
                </a:solidFill>
                <a:latin typeface="Calibri"/>
              </a:rPr>
              <a:pPr/>
              <a:t>17</a:t>
            </a:fld>
            <a:endParaRPr lang="en-US">
              <a:solidFill>
                <a:prstClr val="black"/>
              </a:solidFill>
              <a:latin typeface="Calibri"/>
            </a:endParaRPr>
          </a:p>
        </p:txBody>
      </p:sp>
    </p:spTree>
    <p:extLst>
      <p:ext uri="{BB962C8B-B14F-4D97-AF65-F5344CB8AC3E}">
        <p14:creationId xmlns:p14="http://schemas.microsoft.com/office/powerpoint/2010/main" val="833141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0093"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F37C0FD-2623-814B-832F-5427BDB03C5E}" type="slidenum">
              <a:rPr lang="en-US" smtClean="0"/>
              <a:t>19</a:t>
            </a:fld>
            <a:endParaRPr lang="en-US"/>
          </a:p>
        </p:txBody>
      </p:sp>
    </p:spTree>
    <p:extLst>
      <p:ext uri="{BB962C8B-B14F-4D97-AF65-F5344CB8AC3E}">
        <p14:creationId xmlns:p14="http://schemas.microsoft.com/office/powerpoint/2010/main" val="4089690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37C0FD-2623-814B-832F-5427BDB03C5E}" type="slidenum">
              <a:rPr lang="en-US" smtClean="0"/>
              <a:t>20</a:t>
            </a:fld>
            <a:endParaRPr lang="en-US"/>
          </a:p>
        </p:txBody>
      </p:sp>
    </p:spTree>
    <p:extLst>
      <p:ext uri="{BB962C8B-B14F-4D97-AF65-F5344CB8AC3E}">
        <p14:creationId xmlns:p14="http://schemas.microsoft.com/office/powerpoint/2010/main" val="21767848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37C0FD-2623-814B-832F-5427BDB03C5E}" type="slidenum">
              <a:rPr lang="en-US" smtClean="0"/>
              <a:t>22</a:t>
            </a:fld>
            <a:endParaRPr lang="en-US"/>
          </a:p>
        </p:txBody>
      </p:sp>
    </p:spTree>
    <p:extLst>
      <p:ext uri="{BB962C8B-B14F-4D97-AF65-F5344CB8AC3E}">
        <p14:creationId xmlns:p14="http://schemas.microsoft.com/office/powerpoint/2010/main" val="21767848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0093"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F37C0FD-2623-814B-832F-5427BDB03C5E}" type="slidenum">
              <a:rPr lang="en-US" smtClean="0"/>
              <a:t>23</a:t>
            </a:fld>
            <a:endParaRPr lang="en-US"/>
          </a:p>
        </p:txBody>
      </p:sp>
    </p:spTree>
    <p:extLst>
      <p:ext uri="{BB962C8B-B14F-4D97-AF65-F5344CB8AC3E}">
        <p14:creationId xmlns:p14="http://schemas.microsoft.com/office/powerpoint/2010/main" val="778462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37C0FD-2623-814B-832F-5427BDB03C5E}" type="slidenum">
              <a:rPr lang="en-US" smtClean="0"/>
              <a:t>24</a:t>
            </a:fld>
            <a:endParaRPr lang="en-US"/>
          </a:p>
        </p:txBody>
      </p:sp>
    </p:spTree>
    <p:extLst>
      <p:ext uri="{BB962C8B-B14F-4D97-AF65-F5344CB8AC3E}">
        <p14:creationId xmlns:p14="http://schemas.microsoft.com/office/powerpoint/2010/main" val="17919414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0093"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F37C0FD-2623-814B-832F-5427BDB03C5E}" type="slidenum">
              <a:rPr lang="en-US" smtClean="0"/>
              <a:t>25</a:t>
            </a:fld>
            <a:endParaRPr lang="en-US"/>
          </a:p>
        </p:txBody>
      </p:sp>
    </p:spTree>
    <p:extLst>
      <p:ext uri="{BB962C8B-B14F-4D97-AF65-F5344CB8AC3E}">
        <p14:creationId xmlns:p14="http://schemas.microsoft.com/office/powerpoint/2010/main" val="1515507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0093"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F37C0FD-2623-814B-832F-5427BDB03C5E}" type="slidenum">
              <a:rPr lang="en-US" smtClean="0">
                <a:solidFill>
                  <a:prstClr val="black"/>
                </a:solidFill>
                <a:latin typeface="Calibri"/>
              </a:rPr>
              <a:pPr/>
              <a:t>6</a:t>
            </a:fld>
            <a:endParaRPr lang="en-US">
              <a:solidFill>
                <a:prstClr val="black"/>
              </a:solidFill>
              <a:latin typeface="Calibri"/>
            </a:endParaRPr>
          </a:p>
        </p:txBody>
      </p:sp>
    </p:spTree>
    <p:extLst>
      <p:ext uri="{BB962C8B-B14F-4D97-AF65-F5344CB8AC3E}">
        <p14:creationId xmlns:p14="http://schemas.microsoft.com/office/powerpoint/2010/main" val="4125468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37C0FD-2623-814B-832F-5427BDB03C5E}" type="slidenum">
              <a:rPr lang="en-US" smtClean="0"/>
              <a:t>26</a:t>
            </a:fld>
            <a:endParaRPr lang="en-US"/>
          </a:p>
        </p:txBody>
      </p:sp>
    </p:spTree>
    <p:extLst>
      <p:ext uri="{BB962C8B-B14F-4D97-AF65-F5344CB8AC3E}">
        <p14:creationId xmlns:p14="http://schemas.microsoft.com/office/powerpoint/2010/main" val="3806595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37C0FD-2623-814B-832F-5427BDB03C5E}" type="slidenum">
              <a:rPr lang="en-US" smtClean="0">
                <a:solidFill>
                  <a:prstClr val="black"/>
                </a:solidFill>
                <a:latin typeface="Calibri"/>
              </a:rPr>
              <a:pPr/>
              <a:t>27</a:t>
            </a:fld>
            <a:endParaRPr lang="en-US">
              <a:solidFill>
                <a:prstClr val="black"/>
              </a:solidFill>
              <a:latin typeface="Calibri"/>
            </a:endParaRPr>
          </a:p>
        </p:txBody>
      </p:sp>
    </p:spTree>
    <p:extLst>
      <p:ext uri="{BB962C8B-B14F-4D97-AF65-F5344CB8AC3E}">
        <p14:creationId xmlns:p14="http://schemas.microsoft.com/office/powerpoint/2010/main" val="1791941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37C0FD-2623-814B-832F-5427BDB03C5E}" type="slidenum">
              <a:rPr lang="en-US" smtClean="0"/>
              <a:t>28</a:t>
            </a:fld>
            <a:endParaRPr lang="en-US"/>
          </a:p>
        </p:txBody>
      </p:sp>
    </p:spTree>
    <p:extLst>
      <p:ext uri="{BB962C8B-B14F-4D97-AF65-F5344CB8AC3E}">
        <p14:creationId xmlns:p14="http://schemas.microsoft.com/office/powerpoint/2010/main" val="42374137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0093"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F37C0FD-2623-814B-832F-5427BDB03C5E}" type="slidenum">
              <a:rPr lang="en-US" smtClean="0">
                <a:solidFill>
                  <a:prstClr val="black"/>
                </a:solidFill>
                <a:latin typeface="Calibri"/>
              </a:rPr>
              <a:pPr/>
              <a:t>29</a:t>
            </a:fld>
            <a:endParaRPr lang="en-US">
              <a:solidFill>
                <a:prstClr val="black"/>
              </a:solidFill>
              <a:latin typeface="Calibri"/>
            </a:endParaRPr>
          </a:p>
        </p:txBody>
      </p:sp>
    </p:spTree>
    <p:extLst>
      <p:ext uri="{BB962C8B-B14F-4D97-AF65-F5344CB8AC3E}">
        <p14:creationId xmlns:p14="http://schemas.microsoft.com/office/powerpoint/2010/main" val="17919414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37C0FD-2623-814B-832F-5427BDB03C5E}" type="slidenum">
              <a:rPr lang="en-US" smtClean="0"/>
              <a:t>30</a:t>
            </a:fld>
            <a:endParaRPr lang="en-US"/>
          </a:p>
        </p:txBody>
      </p:sp>
    </p:spTree>
    <p:extLst>
      <p:ext uri="{BB962C8B-B14F-4D97-AF65-F5344CB8AC3E}">
        <p14:creationId xmlns:p14="http://schemas.microsoft.com/office/powerpoint/2010/main" val="10861861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37C0FD-2623-814B-832F-5427BDB03C5E}" type="slidenum">
              <a:rPr lang="en-US" smtClean="0"/>
              <a:t>31</a:t>
            </a:fld>
            <a:endParaRPr lang="en-US"/>
          </a:p>
        </p:txBody>
      </p:sp>
    </p:spTree>
    <p:extLst>
      <p:ext uri="{BB962C8B-B14F-4D97-AF65-F5344CB8AC3E}">
        <p14:creationId xmlns:p14="http://schemas.microsoft.com/office/powerpoint/2010/main" val="22329353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37C0FD-2623-814B-832F-5427BDB03C5E}" type="slidenum">
              <a:rPr lang="en-US" smtClean="0"/>
              <a:t>32</a:t>
            </a:fld>
            <a:endParaRPr lang="en-US"/>
          </a:p>
        </p:txBody>
      </p:sp>
    </p:spTree>
    <p:extLst>
      <p:ext uri="{BB962C8B-B14F-4D97-AF65-F5344CB8AC3E}">
        <p14:creationId xmlns:p14="http://schemas.microsoft.com/office/powerpoint/2010/main" val="25968020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37C0FD-2623-814B-832F-5427BDB03C5E}" type="slidenum">
              <a:rPr lang="en-US" smtClean="0">
                <a:solidFill>
                  <a:prstClr val="black"/>
                </a:solidFill>
                <a:latin typeface="Calibri"/>
              </a:rPr>
              <a:pPr/>
              <a:t>33</a:t>
            </a:fld>
            <a:endParaRPr lang="en-US">
              <a:solidFill>
                <a:prstClr val="black"/>
              </a:solidFill>
              <a:latin typeface="Calibri"/>
            </a:endParaRPr>
          </a:p>
        </p:txBody>
      </p:sp>
    </p:spTree>
    <p:extLst>
      <p:ext uri="{BB962C8B-B14F-4D97-AF65-F5344CB8AC3E}">
        <p14:creationId xmlns:p14="http://schemas.microsoft.com/office/powerpoint/2010/main" val="25968020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37C0FD-2623-814B-832F-5427BDB03C5E}" type="slidenum">
              <a:rPr lang="en-US" smtClean="0"/>
              <a:t>34</a:t>
            </a:fld>
            <a:endParaRPr lang="en-US"/>
          </a:p>
        </p:txBody>
      </p:sp>
    </p:spTree>
    <p:extLst>
      <p:ext uri="{BB962C8B-B14F-4D97-AF65-F5344CB8AC3E}">
        <p14:creationId xmlns:p14="http://schemas.microsoft.com/office/powerpoint/2010/main" val="21767848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0093"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F37C0FD-2623-814B-832F-5427BDB03C5E}" type="slidenum">
              <a:rPr lang="en-US" smtClean="0">
                <a:solidFill>
                  <a:prstClr val="black"/>
                </a:solidFill>
                <a:latin typeface="Calibri"/>
              </a:rPr>
              <a:pPr/>
              <a:t>35</a:t>
            </a:fld>
            <a:endParaRPr lang="en-US">
              <a:solidFill>
                <a:prstClr val="black"/>
              </a:solidFill>
              <a:latin typeface="Calibri"/>
            </a:endParaRPr>
          </a:p>
        </p:txBody>
      </p:sp>
    </p:spTree>
    <p:extLst>
      <p:ext uri="{BB962C8B-B14F-4D97-AF65-F5344CB8AC3E}">
        <p14:creationId xmlns:p14="http://schemas.microsoft.com/office/powerpoint/2010/main" val="938072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0093"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F37C0FD-2623-814B-832F-5427BDB03C5E}"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38449749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0093"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BF37C0FD-2623-814B-832F-5427BDB03C5E}" type="slidenum">
              <a:rPr lang="en-US" smtClean="0">
                <a:solidFill>
                  <a:prstClr val="black"/>
                </a:solidFill>
                <a:latin typeface="Calibri"/>
              </a:rPr>
              <a:pPr/>
              <a:t>36</a:t>
            </a:fld>
            <a:endParaRPr lang="en-US">
              <a:solidFill>
                <a:prstClr val="black"/>
              </a:solidFill>
              <a:latin typeface="Calibri"/>
            </a:endParaRPr>
          </a:p>
        </p:txBody>
      </p:sp>
    </p:spTree>
    <p:extLst>
      <p:ext uri="{BB962C8B-B14F-4D97-AF65-F5344CB8AC3E}">
        <p14:creationId xmlns:p14="http://schemas.microsoft.com/office/powerpoint/2010/main" val="4956308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0093"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F37C0FD-2623-814B-832F-5427BDB03C5E}" type="slidenum">
              <a:rPr lang="en-US" smtClean="0"/>
              <a:t>37</a:t>
            </a:fld>
            <a:endParaRPr lang="en-US"/>
          </a:p>
        </p:txBody>
      </p:sp>
    </p:spTree>
    <p:extLst>
      <p:ext uri="{BB962C8B-B14F-4D97-AF65-F5344CB8AC3E}">
        <p14:creationId xmlns:p14="http://schemas.microsoft.com/office/powerpoint/2010/main" val="27603670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0093"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F37C0FD-2623-814B-832F-5427BDB03C5E}" type="slidenum">
              <a:rPr lang="en-US" smtClean="0">
                <a:solidFill>
                  <a:prstClr val="black"/>
                </a:solidFill>
                <a:latin typeface="Calibri"/>
              </a:rPr>
              <a:pPr/>
              <a:t>38</a:t>
            </a:fld>
            <a:endParaRPr lang="en-US">
              <a:solidFill>
                <a:prstClr val="black"/>
              </a:solidFill>
              <a:latin typeface="Calibri"/>
            </a:endParaRPr>
          </a:p>
        </p:txBody>
      </p:sp>
    </p:spTree>
    <p:extLst>
      <p:ext uri="{BB962C8B-B14F-4D97-AF65-F5344CB8AC3E}">
        <p14:creationId xmlns:p14="http://schemas.microsoft.com/office/powerpoint/2010/main" val="27603670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37C0FD-2623-814B-832F-5427BDB03C5E}" type="slidenum">
              <a:rPr lang="en-US" smtClean="0">
                <a:solidFill>
                  <a:prstClr val="black"/>
                </a:solidFill>
                <a:latin typeface="Calibri"/>
              </a:rPr>
              <a:pPr/>
              <a:t>39</a:t>
            </a:fld>
            <a:endParaRPr lang="en-US">
              <a:solidFill>
                <a:prstClr val="black"/>
              </a:solidFill>
              <a:latin typeface="Calibri"/>
            </a:endParaRPr>
          </a:p>
        </p:txBody>
      </p:sp>
    </p:spTree>
    <p:extLst>
      <p:ext uri="{BB962C8B-B14F-4D97-AF65-F5344CB8AC3E}">
        <p14:creationId xmlns:p14="http://schemas.microsoft.com/office/powerpoint/2010/main" val="9380725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37C0FD-2623-814B-832F-5427BDB03C5E}" type="slidenum">
              <a:rPr lang="en-US" smtClean="0"/>
              <a:t>40</a:t>
            </a:fld>
            <a:endParaRPr lang="en-US"/>
          </a:p>
        </p:txBody>
      </p:sp>
    </p:spTree>
    <p:extLst>
      <p:ext uri="{BB962C8B-B14F-4D97-AF65-F5344CB8AC3E}">
        <p14:creationId xmlns:p14="http://schemas.microsoft.com/office/powerpoint/2010/main" val="26920807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F37C0FD-2623-814B-832F-5427BDB03C5E}" type="slidenum">
              <a:rPr lang="en-US" smtClean="0">
                <a:solidFill>
                  <a:prstClr val="black"/>
                </a:solidFill>
                <a:latin typeface="Calibri"/>
              </a:rPr>
              <a:pPr/>
              <a:t>41</a:t>
            </a:fld>
            <a:endParaRPr lang="en-US">
              <a:solidFill>
                <a:prstClr val="black"/>
              </a:solidFill>
              <a:latin typeface="Calibri"/>
            </a:endParaRPr>
          </a:p>
        </p:txBody>
      </p:sp>
    </p:spTree>
    <p:extLst>
      <p:ext uri="{BB962C8B-B14F-4D97-AF65-F5344CB8AC3E}">
        <p14:creationId xmlns:p14="http://schemas.microsoft.com/office/powerpoint/2010/main" val="4956308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0093" rtl="0" eaLnBrk="1" fontAlgn="auto" latinLnBrk="0" hangingPunct="1">
              <a:lnSpc>
                <a:spcPct val="100000"/>
              </a:lnSpc>
              <a:spcBef>
                <a:spcPts val="0"/>
              </a:spcBef>
              <a:spcAft>
                <a:spcPts val="0"/>
              </a:spcAft>
              <a:buClrTx/>
              <a:buSzTx/>
              <a:buFontTx/>
              <a:buNone/>
              <a:tabLst/>
              <a:defRPr/>
            </a:pPr>
            <a:endParaRPr lang="en-US" dirty="0">
              <a:effectLst/>
            </a:endParaRPr>
          </a:p>
        </p:txBody>
      </p:sp>
      <p:sp>
        <p:nvSpPr>
          <p:cNvPr id="4" name="Slide Number Placeholder 3"/>
          <p:cNvSpPr>
            <a:spLocks noGrp="1"/>
          </p:cNvSpPr>
          <p:nvPr>
            <p:ph type="sldNum" sz="quarter" idx="10"/>
          </p:nvPr>
        </p:nvSpPr>
        <p:spPr/>
        <p:txBody>
          <a:bodyPr/>
          <a:lstStyle/>
          <a:p>
            <a:fld id="{BF37C0FD-2623-814B-832F-5427BDB03C5E}" type="slidenum">
              <a:rPr lang="en-US" smtClean="0">
                <a:solidFill>
                  <a:prstClr val="black"/>
                </a:solidFill>
                <a:latin typeface="Calibri"/>
              </a:rPr>
              <a:pPr/>
              <a:t>42</a:t>
            </a:fld>
            <a:endParaRPr lang="en-US">
              <a:solidFill>
                <a:prstClr val="black"/>
              </a:solidFill>
              <a:latin typeface="Calibri"/>
            </a:endParaRPr>
          </a:p>
        </p:txBody>
      </p:sp>
    </p:spTree>
    <p:extLst>
      <p:ext uri="{BB962C8B-B14F-4D97-AF65-F5344CB8AC3E}">
        <p14:creationId xmlns:p14="http://schemas.microsoft.com/office/powerpoint/2010/main" val="9380725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F37C0FD-2623-814B-832F-5427BDB03C5E}" type="slidenum">
              <a:rPr lang="en-US" smtClean="0"/>
              <a:t>43</a:t>
            </a:fld>
            <a:endParaRPr lang="en-US"/>
          </a:p>
        </p:txBody>
      </p:sp>
    </p:spTree>
    <p:extLst>
      <p:ext uri="{BB962C8B-B14F-4D97-AF65-F5344CB8AC3E}">
        <p14:creationId xmlns:p14="http://schemas.microsoft.com/office/powerpoint/2010/main" val="29888059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37C0FD-2623-814B-832F-5427BDB03C5E}" type="slidenum">
              <a:rPr lang="en-US" smtClean="0"/>
              <a:t>44</a:t>
            </a:fld>
            <a:endParaRPr lang="en-US"/>
          </a:p>
        </p:txBody>
      </p:sp>
    </p:spTree>
    <p:extLst>
      <p:ext uri="{BB962C8B-B14F-4D97-AF65-F5344CB8AC3E}">
        <p14:creationId xmlns:p14="http://schemas.microsoft.com/office/powerpoint/2010/main" val="22201853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0">
              <a:lnSpc>
                <a:spcPct val="100000"/>
              </a:lnSpc>
              <a:spcBef>
                <a:spcPts val="0"/>
              </a:spcBef>
              <a:spcAft>
                <a:spcPts val="0"/>
              </a:spcAft>
              <a:buClrTx/>
              <a:buSzTx/>
              <a:buFontTx/>
              <a:buNone/>
              <a:tabLst/>
              <a:defRPr/>
            </a:pPr>
            <a:endParaRPr lang="en-US" sz="1000" dirty="0">
              <a:solidFill>
                <a:srgbClr val="000000"/>
              </a:solidFill>
              <a:latin typeface="Arial"/>
              <a:cs typeface="Arial"/>
            </a:endParaRPr>
          </a:p>
        </p:txBody>
      </p:sp>
      <p:sp>
        <p:nvSpPr>
          <p:cNvPr id="4" name="Slide Number Placeholder 3"/>
          <p:cNvSpPr>
            <a:spLocks noGrp="1"/>
          </p:cNvSpPr>
          <p:nvPr>
            <p:ph type="sldNum" sz="quarter" idx="10"/>
          </p:nvPr>
        </p:nvSpPr>
        <p:spPr/>
        <p:txBody>
          <a:bodyPr/>
          <a:lstStyle/>
          <a:p>
            <a:fld id="{BF37C0FD-2623-814B-832F-5427BDB03C5E}" type="slidenum">
              <a:rPr lang="en-US" smtClean="0"/>
              <a:t>45</a:t>
            </a:fld>
            <a:endParaRPr lang="en-US"/>
          </a:p>
        </p:txBody>
      </p:sp>
    </p:spTree>
    <p:extLst>
      <p:ext uri="{BB962C8B-B14F-4D97-AF65-F5344CB8AC3E}">
        <p14:creationId xmlns:p14="http://schemas.microsoft.com/office/powerpoint/2010/main" val="2045943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0093"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F37C0FD-2623-814B-832F-5427BDB03C5E}" type="slidenum">
              <a:rPr lang="en-US" smtClean="0">
                <a:solidFill>
                  <a:prstClr val="black"/>
                </a:solidFill>
                <a:latin typeface="Calibri"/>
              </a:rPr>
              <a:pPr/>
              <a:t>8</a:t>
            </a:fld>
            <a:endParaRPr lang="en-US">
              <a:solidFill>
                <a:prstClr val="black"/>
              </a:solidFill>
              <a:latin typeface="Calibri"/>
            </a:endParaRPr>
          </a:p>
        </p:txBody>
      </p:sp>
    </p:spTree>
    <p:extLst>
      <p:ext uri="{BB962C8B-B14F-4D97-AF65-F5344CB8AC3E}">
        <p14:creationId xmlns:p14="http://schemas.microsoft.com/office/powerpoint/2010/main" val="21767848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0093" rtl="0" eaLnBrk="1" fontAlgn="auto" latinLnBrk="0" hangingPunct="1">
              <a:lnSpc>
                <a:spcPct val="100000"/>
              </a:lnSpc>
              <a:spcBef>
                <a:spcPts val="0"/>
              </a:spcBef>
              <a:spcAft>
                <a:spcPts val="0"/>
              </a:spcAft>
              <a:buClrTx/>
              <a:buSzTx/>
              <a:buFontTx/>
              <a:buNone/>
              <a:tabLst/>
              <a:defRPr/>
            </a:pPr>
            <a:endParaRPr lang="en-US" sz="800" dirty="0"/>
          </a:p>
        </p:txBody>
      </p:sp>
      <p:sp>
        <p:nvSpPr>
          <p:cNvPr id="4" name="Slide Number Placeholder 3"/>
          <p:cNvSpPr>
            <a:spLocks noGrp="1"/>
          </p:cNvSpPr>
          <p:nvPr>
            <p:ph type="sldNum" sz="quarter" idx="10"/>
          </p:nvPr>
        </p:nvSpPr>
        <p:spPr/>
        <p:txBody>
          <a:bodyPr/>
          <a:lstStyle/>
          <a:p>
            <a:fld id="{BF37C0FD-2623-814B-832F-5427BDB03C5E}" type="slidenum">
              <a:rPr lang="en-US" smtClean="0">
                <a:solidFill>
                  <a:prstClr val="black"/>
                </a:solidFill>
                <a:latin typeface="Calibri"/>
              </a:rPr>
              <a:pPr/>
              <a:t>46</a:t>
            </a:fld>
            <a:endParaRPr lang="en-US">
              <a:solidFill>
                <a:prstClr val="black"/>
              </a:solidFill>
              <a:latin typeface="Calibri"/>
            </a:endParaRPr>
          </a:p>
        </p:txBody>
      </p:sp>
    </p:spTree>
    <p:extLst>
      <p:ext uri="{BB962C8B-B14F-4D97-AF65-F5344CB8AC3E}">
        <p14:creationId xmlns:p14="http://schemas.microsoft.com/office/powerpoint/2010/main" val="8331418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0">
              <a:lnSpc>
                <a:spcPct val="100000"/>
              </a:lnSpc>
              <a:spcBef>
                <a:spcPts val="0"/>
              </a:spcBef>
              <a:spcAft>
                <a:spcPts val="0"/>
              </a:spcAft>
              <a:buClrTx/>
              <a:buSzTx/>
              <a:buFontTx/>
              <a:buNone/>
              <a:tabLst/>
              <a:defRPr/>
            </a:pPr>
            <a:endParaRPr lang="en-US" sz="1200" dirty="0">
              <a:latin typeface="Century Gothic"/>
              <a:cs typeface="Century Gothic"/>
            </a:endParaRPr>
          </a:p>
        </p:txBody>
      </p:sp>
      <p:sp>
        <p:nvSpPr>
          <p:cNvPr id="4" name="Slide Number Placeholder 3"/>
          <p:cNvSpPr>
            <a:spLocks noGrp="1"/>
          </p:cNvSpPr>
          <p:nvPr>
            <p:ph type="sldNum" sz="quarter" idx="10"/>
          </p:nvPr>
        </p:nvSpPr>
        <p:spPr/>
        <p:txBody>
          <a:bodyPr/>
          <a:lstStyle/>
          <a:p>
            <a:fld id="{BF37C0FD-2623-814B-832F-5427BDB03C5E}" type="slidenum">
              <a:rPr lang="en-US" smtClean="0">
                <a:solidFill>
                  <a:prstClr val="black"/>
                </a:solidFill>
                <a:latin typeface="Calibri"/>
              </a:rPr>
              <a:pPr/>
              <a:t>47</a:t>
            </a:fld>
            <a:endParaRPr lang="en-US">
              <a:solidFill>
                <a:prstClr val="black"/>
              </a:solidFill>
              <a:latin typeface="Calibri"/>
            </a:endParaRPr>
          </a:p>
        </p:txBody>
      </p:sp>
    </p:spTree>
    <p:extLst>
      <p:ext uri="{BB962C8B-B14F-4D97-AF65-F5344CB8AC3E}">
        <p14:creationId xmlns:p14="http://schemas.microsoft.com/office/powerpoint/2010/main" val="20459432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latin typeface="Arial"/>
              <a:cs typeface="Arial"/>
            </a:endParaRPr>
          </a:p>
        </p:txBody>
      </p:sp>
      <p:sp>
        <p:nvSpPr>
          <p:cNvPr id="4" name="Slide Number Placeholder 3"/>
          <p:cNvSpPr>
            <a:spLocks noGrp="1"/>
          </p:cNvSpPr>
          <p:nvPr>
            <p:ph type="sldNum" sz="quarter" idx="10"/>
          </p:nvPr>
        </p:nvSpPr>
        <p:spPr/>
        <p:txBody>
          <a:bodyPr/>
          <a:lstStyle/>
          <a:p>
            <a:fld id="{BF37C0FD-2623-814B-832F-5427BDB03C5E}" type="slidenum">
              <a:rPr lang="en-US" smtClean="0"/>
              <a:t>48</a:t>
            </a:fld>
            <a:endParaRPr lang="en-US"/>
          </a:p>
        </p:txBody>
      </p:sp>
    </p:spTree>
    <p:extLst>
      <p:ext uri="{BB962C8B-B14F-4D97-AF65-F5344CB8AC3E}">
        <p14:creationId xmlns:p14="http://schemas.microsoft.com/office/powerpoint/2010/main" val="24336287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0">
              <a:lnSpc>
                <a:spcPct val="100000"/>
              </a:lnSpc>
              <a:spcBef>
                <a:spcPts val="0"/>
              </a:spcBef>
              <a:spcAft>
                <a:spcPts val="0"/>
              </a:spcAft>
              <a:buClrTx/>
              <a:buSzTx/>
              <a:buFontTx/>
              <a:buNone/>
              <a:tabLst/>
              <a:defRPr/>
            </a:pPr>
            <a:endParaRPr lang="en-US" sz="1200" dirty="0">
              <a:latin typeface="Century Gothic"/>
              <a:cs typeface="Century Gothic"/>
            </a:endParaRPr>
          </a:p>
        </p:txBody>
      </p:sp>
      <p:sp>
        <p:nvSpPr>
          <p:cNvPr id="4" name="Slide Number Placeholder 3"/>
          <p:cNvSpPr>
            <a:spLocks noGrp="1"/>
          </p:cNvSpPr>
          <p:nvPr>
            <p:ph type="sldNum" sz="quarter" idx="10"/>
          </p:nvPr>
        </p:nvSpPr>
        <p:spPr/>
        <p:txBody>
          <a:bodyPr/>
          <a:lstStyle/>
          <a:p>
            <a:fld id="{BF37C0FD-2623-814B-832F-5427BDB03C5E}" type="slidenum">
              <a:rPr lang="en-US" smtClean="0">
                <a:solidFill>
                  <a:prstClr val="black"/>
                </a:solidFill>
                <a:latin typeface="Calibri"/>
              </a:rPr>
              <a:pPr/>
              <a:t>49</a:t>
            </a:fld>
            <a:endParaRPr lang="en-US">
              <a:solidFill>
                <a:prstClr val="black"/>
              </a:solidFill>
              <a:latin typeface="Calibri"/>
            </a:endParaRPr>
          </a:p>
        </p:txBody>
      </p:sp>
    </p:spTree>
    <p:extLst>
      <p:ext uri="{BB962C8B-B14F-4D97-AF65-F5344CB8AC3E}">
        <p14:creationId xmlns:p14="http://schemas.microsoft.com/office/powerpoint/2010/main" val="20459432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37C0FD-2623-814B-832F-5427BDB03C5E}" type="slidenum">
              <a:rPr lang="en-US" smtClean="0"/>
              <a:t>50</a:t>
            </a:fld>
            <a:endParaRPr lang="en-US"/>
          </a:p>
        </p:txBody>
      </p:sp>
    </p:spTree>
    <p:extLst>
      <p:ext uri="{BB962C8B-B14F-4D97-AF65-F5344CB8AC3E}">
        <p14:creationId xmlns:p14="http://schemas.microsoft.com/office/powerpoint/2010/main" val="24336287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0093" rtl="0" eaLnBrk="1" fontAlgn="auto" latinLnBrk="0" hangingPunct="1">
              <a:lnSpc>
                <a:spcPct val="100000"/>
              </a:lnSpc>
              <a:spcBef>
                <a:spcPts val="0"/>
              </a:spcBef>
              <a:spcAft>
                <a:spcPts val="0"/>
              </a:spcAft>
              <a:buClrTx/>
              <a:buSzTx/>
              <a:buFontTx/>
              <a:buNone/>
              <a:tabLst/>
              <a:defRPr/>
            </a:pPr>
            <a:endParaRPr lang="en-US" sz="1200" baseline="0" dirty="0"/>
          </a:p>
        </p:txBody>
      </p:sp>
      <p:sp>
        <p:nvSpPr>
          <p:cNvPr id="4" name="Slide Number Placeholder 3"/>
          <p:cNvSpPr>
            <a:spLocks noGrp="1"/>
          </p:cNvSpPr>
          <p:nvPr>
            <p:ph type="sldNum" sz="quarter" idx="10"/>
          </p:nvPr>
        </p:nvSpPr>
        <p:spPr/>
        <p:txBody>
          <a:bodyPr/>
          <a:lstStyle/>
          <a:p>
            <a:fld id="{BF37C0FD-2623-814B-832F-5427BDB03C5E}" type="slidenum">
              <a:rPr lang="en-US" smtClean="0"/>
              <a:t>51</a:t>
            </a:fld>
            <a:endParaRPr lang="en-US"/>
          </a:p>
        </p:txBody>
      </p:sp>
    </p:spTree>
    <p:extLst>
      <p:ext uri="{BB962C8B-B14F-4D97-AF65-F5344CB8AC3E}">
        <p14:creationId xmlns:p14="http://schemas.microsoft.com/office/powerpoint/2010/main" val="24336287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37C0FD-2623-814B-832F-5427BDB03C5E}" type="slidenum">
              <a:rPr lang="en-US" smtClean="0"/>
              <a:t>52</a:t>
            </a:fld>
            <a:endParaRPr lang="en-US"/>
          </a:p>
        </p:txBody>
      </p:sp>
    </p:spTree>
    <p:extLst>
      <p:ext uri="{BB962C8B-B14F-4D97-AF65-F5344CB8AC3E}">
        <p14:creationId xmlns:p14="http://schemas.microsoft.com/office/powerpoint/2010/main" val="12731558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0">
              <a:lnSpc>
                <a:spcPct val="100000"/>
              </a:lnSpc>
              <a:spcBef>
                <a:spcPts val="0"/>
              </a:spcBef>
              <a:spcAft>
                <a:spcPts val="0"/>
              </a:spcAft>
              <a:buClrTx/>
              <a:buSzTx/>
              <a:buFontTx/>
              <a:buNone/>
              <a:tabLst/>
              <a:defRPr/>
            </a:pPr>
            <a:endParaRPr lang="en-US" sz="1200" dirty="0">
              <a:latin typeface="Century Gothic"/>
              <a:cs typeface="Century Gothic"/>
            </a:endParaRPr>
          </a:p>
        </p:txBody>
      </p:sp>
      <p:sp>
        <p:nvSpPr>
          <p:cNvPr id="4" name="Slide Number Placeholder 3"/>
          <p:cNvSpPr>
            <a:spLocks noGrp="1"/>
          </p:cNvSpPr>
          <p:nvPr>
            <p:ph type="sldNum" sz="quarter" idx="10"/>
          </p:nvPr>
        </p:nvSpPr>
        <p:spPr/>
        <p:txBody>
          <a:bodyPr/>
          <a:lstStyle/>
          <a:p>
            <a:fld id="{BF37C0FD-2623-814B-832F-5427BDB03C5E}" type="slidenum">
              <a:rPr lang="en-US" smtClean="0">
                <a:solidFill>
                  <a:prstClr val="black"/>
                </a:solidFill>
                <a:latin typeface="Calibri"/>
              </a:rPr>
              <a:pPr/>
              <a:t>53</a:t>
            </a:fld>
            <a:endParaRPr lang="en-US">
              <a:solidFill>
                <a:prstClr val="black"/>
              </a:solidFill>
              <a:latin typeface="Calibri"/>
            </a:endParaRPr>
          </a:p>
        </p:txBody>
      </p:sp>
    </p:spTree>
    <p:extLst>
      <p:ext uri="{BB962C8B-B14F-4D97-AF65-F5344CB8AC3E}">
        <p14:creationId xmlns:p14="http://schemas.microsoft.com/office/powerpoint/2010/main" val="20459432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BF37C0FD-2623-814B-832F-5427BDB03C5E}" type="slidenum">
              <a:rPr lang="en-US" smtClean="0">
                <a:solidFill>
                  <a:prstClr val="black"/>
                </a:solidFill>
                <a:latin typeface="Calibri"/>
              </a:rPr>
              <a:pPr/>
              <a:t>54</a:t>
            </a:fld>
            <a:endParaRPr lang="en-US">
              <a:solidFill>
                <a:prstClr val="black"/>
              </a:solidFill>
              <a:latin typeface="Calibri"/>
            </a:endParaRPr>
          </a:p>
        </p:txBody>
      </p:sp>
    </p:spTree>
    <p:extLst>
      <p:ext uri="{BB962C8B-B14F-4D97-AF65-F5344CB8AC3E}">
        <p14:creationId xmlns:p14="http://schemas.microsoft.com/office/powerpoint/2010/main" val="4693638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0093"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F37C0FD-2623-814B-832F-5427BDB03C5E}" type="slidenum">
              <a:rPr lang="en-US" smtClean="0"/>
              <a:t>55</a:t>
            </a:fld>
            <a:endParaRPr lang="en-US"/>
          </a:p>
        </p:txBody>
      </p:sp>
    </p:spTree>
    <p:extLst>
      <p:ext uri="{BB962C8B-B14F-4D97-AF65-F5344CB8AC3E}">
        <p14:creationId xmlns:p14="http://schemas.microsoft.com/office/powerpoint/2010/main" val="3693535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0093"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F37C0FD-2623-814B-832F-5427BDB03C5E}" type="slidenum">
              <a:rPr lang="en-US" smtClean="0"/>
              <a:t>9</a:t>
            </a:fld>
            <a:endParaRPr lang="en-US"/>
          </a:p>
        </p:txBody>
      </p:sp>
    </p:spTree>
    <p:extLst>
      <p:ext uri="{BB962C8B-B14F-4D97-AF65-F5344CB8AC3E}">
        <p14:creationId xmlns:p14="http://schemas.microsoft.com/office/powerpoint/2010/main" val="23071049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37C0FD-2623-814B-832F-5427BDB03C5E}" type="slidenum">
              <a:rPr lang="en-US" smtClean="0"/>
              <a:t>56</a:t>
            </a:fld>
            <a:endParaRPr lang="en-US"/>
          </a:p>
        </p:txBody>
      </p:sp>
    </p:spTree>
    <p:extLst>
      <p:ext uri="{BB962C8B-B14F-4D97-AF65-F5344CB8AC3E}">
        <p14:creationId xmlns:p14="http://schemas.microsoft.com/office/powerpoint/2010/main" val="8889370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37C0FD-2623-814B-832F-5427BDB03C5E}" type="slidenum">
              <a:rPr lang="en-US" smtClean="0"/>
              <a:t>57</a:t>
            </a:fld>
            <a:endParaRPr lang="en-US"/>
          </a:p>
        </p:txBody>
      </p:sp>
    </p:spTree>
    <p:extLst>
      <p:ext uri="{BB962C8B-B14F-4D97-AF65-F5344CB8AC3E}">
        <p14:creationId xmlns:p14="http://schemas.microsoft.com/office/powerpoint/2010/main" val="33280416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F37C0FD-2623-814B-832F-5427BDB03C5E}" type="slidenum">
              <a:rPr lang="en-US" smtClean="0"/>
              <a:t>58</a:t>
            </a:fld>
            <a:endParaRPr lang="en-US"/>
          </a:p>
        </p:txBody>
      </p:sp>
    </p:spTree>
    <p:extLst>
      <p:ext uri="{BB962C8B-B14F-4D97-AF65-F5344CB8AC3E}">
        <p14:creationId xmlns:p14="http://schemas.microsoft.com/office/powerpoint/2010/main" val="18841628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0093"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F37C0FD-2623-814B-832F-5427BDB03C5E}" type="slidenum">
              <a:rPr lang="en-US" smtClean="0"/>
              <a:t>59</a:t>
            </a:fld>
            <a:endParaRPr lang="en-US"/>
          </a:p>
        </p:txBody>
      </p:sp>
    </p:spTree>
    <p:extLst>
      <p:ext uri="{BB962C8B-B14F-4D97-AF65-F5344CB8AC3E}">
        <p14:creationId xmlns:p14="http://schemas.microsoft.com/office/powerpoint/2010/main" val="18841628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0093"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F37C0FD-2623-814B-832F-5427BDB03C5E}" type="slidenum">
              <a:rPr lang="en-US" smtClean="0"/>
              <a:t>60</a:t>
            </a:fld>
            <a:endParaRPr lang="en-US"/>
          </a:p>
        </p:txBody>
      </p:sp>
    </p:spTree>
    <p:extLst>
      <p:ext uri="{BB962C8B-B14F-4D97-AF65-F5344CB8AC3E}">
        <p14:creationId xmlns:p14="http://schemas.microsoft.com/office/powerpoint/2010/main" val="21767848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0093" rtl="0" eaLnBrk="1" fontAlgn="auto" latinLnBrk="0" hangingPunct="1">
              <a:lnSpc>
                <a:spcPct val="100000"/>
              </a:lnSpc>
              <a:spcBef>
                <a:spcPts val="0"/>
              </a:spcBef>
              <a:spcAft>
                <a:spcPts val="0"/>
              </a:spcAft>
              <a:buClrTx/>
              <a:buSzTx/>
              <a:buFontTx/>
              <a:buNone/>
              <a:tabLst/>
              <a:defRPr/>
            </a:pPr>
            <a:endParaRPr lang="en-US" sz="1000" dirty="0">
              <a:latin typeface="Arial"/>
              <a:cs typeface="Arial"/>
            </a:endParaRPr>
          </a:p>
        </p:txBody>
      </p:sp>
      <p:sp>
        <p:nvSpPr>
          <p:cNvPr id="4" name="Slide Number Placeholder 3"/>
          <p:cNvSpPr>
            <a:spLocks noGrp="1"/>
          </p:cNvSpPr>
          <p:nvPr>
            <p:ph type="sldNum" sz="quarter" idx="10"/>
          </p:nvPr>
        </p:nvSpPr>
        <p:spPr/>
        <p:txBody>
          <a:bodyPr/>
          <a:lstStyle/>
          <a:p>
            <a:fld id="{BF37C0FD-2623-814B-832F-5427BDB03C5E}" type="slidenum">
              <a:rPr lang="en-US" smtClean="0">
                <a:solidFill>
                  <a:prstClr val="black"/>
                </a:solidFill>
                <a:latin typeface="Calibri"/>
              </a:rPr>
              <a:pPr/>
              <a:t>61</a:t>
            </a:fld>
            <a:endParaRPr lang="en-US">
              <a:solidFill>
                <a:prstClr val="black"/>
              </a:solidFill>
              <a:latin typeface="Calibri"/>
            </a:endParaRPr>
          </a:p>
        </p:txBody>
      </p:sp>
    </p:spTree>
    <p:extLst>
      <p:ext uri="{BB962C8B-B14F-4D97-AF65-F5344CB8AC3E}">
        <p14:creationId xmlns:p14="http://schemas.microsoft.com/office/powerpoint/2010/main" val="8331418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0093"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F37C0FD-2623-814B-832F-5427BDB03C5E}" type="slidenum">
              <a:rPr lang="en-US" smtClean="0"/>
              <a:t>62</a:t>
            </a:fld>
            <a:endParaRPr lang="en-US"/>
          </a:p>
        </p:txBody>
      </p:sp>
    </p:spTree>
    <p:extLst>
      <p:ext uri="{BB962C8B-B14F-4D97-AF65-F5344CB8AC3E}">
        <p14:creationId xmlns:p14="http://schemas.microsoft.com/office/powerpoint/2010/main" val="27967755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37C0FD-2623-814B-832F-5427BDB03C5E}" type="slidenum">
              <a:rPr lang="en-US" smtClean="0"/>
              <a:t>63</a:t>
            </a:fld>
            <a:endParaRPr lang="en-US"/>
          </a:p>
        </p:txBody>
      </p:sp>
    </p:spTree>
    <p:extLst>
      <p:ext uri="{BB962C8B-B14F-4D97-AF65-F5344CB8AC3E}">
        <p14:creationId xmlns:p14="http://schemas.microsoft.com/office/powerpoint/2010/main" val="27967755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37C0FD-2623-814B-832F-5427BDB03C5E}" type="slidenum">
              <a:rPr lang="en-US" smtClean="0"/>
              <a:t>64</a:t>
            </a:fld>
            <a:endParaRPr lang="en-US"/>
          </a:p>
        </p:txBody>
      </p:sp>
    </p:spTree>
    <p:extLst>
      <p:ext uri="{BB962C8B-B14F-4D97-AF65-F5344CB8AC3E}">
        <p14:creationId xmlns:p14="http://schemas.microsoft.com/office/powerpoint/2010/main" val="35236183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37C0FD-2623-814B-832F-5427BDB03C5E}" type="slidenum">
              <a:rPr lang="en-US" smtClean="0"/>
              <a:t>65</a:t>
            </a:fld>
            <a:endParaRPr lang="en-US"/>
          </a:p>
        </p:txBody>
      </p:sp>
    </p:spTree>
    <p:extLst>
      <p:ext uri="{BB962C8B-B14F-4D97-AF65-F5344CB8AC3E}">
        <p14:creationId xmlns:p14="http://schemas.microsoft.com/office/powerpoint/2010/main" val="3480247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37C0FD-2623-814B-832F-5427BDB03C5E}" type="slidenum">
              <a:rPr lang="en-US" smtClean="0"/>
              <a:t>10</a:t>
            </a:fld>
            <a:endParaRPr lang="en-US"/>
          </a:p>
        </p:txBody>
      </p:sp>
    </p:spTree>
    <p:extLst>
      <p:ext uri="{BB962C8B-B14F-4D97-AF65-F5344CB8AC3E}">
        <p14:creationId xmlns:p14="http://schemas.microsoft.com/office/powerpoint/2010/main" val="11340186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0093" rtl="0" eaLnBrk="1" fontAlgn="auto" latinLnBrk="0" hangingPunct="1">
              <a:lnSpc>
                <a:spcPct val="100000"/>
              </a:lnSpc>
              <a:spcBef>
                <a:spcPts val="0"/>
              </a:spcBef>
              <a:spcAft>
                <a:spcPts val="0"/>
              </a:spcAft>
              <a:buClrTx/>
              <a:buSzTx/>
              <a:buFontTx/>
              <a:buNone/>
              <a:tabLst/>
              <a:defRPr/>
            </a:pPr>
            <a:endParaRPr lang="en-US" dirty="0">
              <a:effectLst/>
            </a:endParaRPr>
          </a:p>
        </p:txBody>
      </p:sp>
      <p:sp>
        <p:nvSpPr>
          <p:cNvPr id="4" name="Slide Number Placeholder 3"/>
          <p:cNvSpPr>
            <a:spLocks noGrp="1"/>
          </p:cNvSpPr>
          <p:nvPr>
            <p:ph type="sldNum" sz="quarter" idx="10"/>
          </p:nvPr>
        </p:nvSpPr>
        <p:spPr/>
        <p:txBody>
          <a:bodyPr/>
          <a:lstStyle/>
          <a:p>
            <a:fld id="{BF37C0FD-2623-814B-832F-5427BDB03C5E}" type="slidenum">
              <a:rPr lang="en-US" smtClean="0"/>
              <a:t>66</a:t>
            </a:fld>
            <a:endParaRPr lang="en-US"/>
          </a:p>
        </p:txBody>
      </p:sp>
    </p:spTree>
    <p:extLst>
      <p:ext uri="{BB962C8B-B14F-4D97-AF65-F5344CB8AC3E}">
        <p14:creationId xmlns:p14="http://schemas.microsoft.com/office/powerpoint/2010/main" val="28895805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37C0FD-2623-814B-832F-5427BDB03C5E}" type="slidenum">
              <a:rPr lang="en-US" smtClean="0"/>
              <a:t>67</a:t>
            </a:fld>
            <a:endParaRPr lang="en-US"/>
          </a:p>
        </p:txBody>
      </p:sp>
    </p:spTree>
    <p:extLst>
      <p:ext uri="{BB962C8B-B14F-4D97-AF65-F5344CB8AC3E}">
        <p14:creationId xmlns:p14="http://schemas.microsoft.com/office/powerpoint/2010/main" val="31680286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0093"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p:txBody>
      </p:sp>
      <p:sp>
        <p:nvSpPr>
          <p:cNvPr id="4" name="Slide Number Placeholder 3"/>
          <p:cNvSpPr>
            <a:spLocks noGrp="1"/>
          </p:cNvSpPr>
          <p:nvPr>
            <p:ph type="sldNum" sz="quarter" idx="10"/>
          </p:nvPr>
        </p:nvSpPr>
        <p:spPr/>
        <p:txBody>
          <a:bodyPr/>
          <a:lstStyle/>
          <a:p>
            <a:fld id="{BF37C0FD-2623-814B-832F-5427BDB03C5E}" type="slidenum">
              <a:rPr lang="en-US" smtClean="0"/>
              <a:t>68</a:t>
            </a:fld>
            <a:endParaRPr lang="en-US"/>
          </a:p>
        </p:txBody>
      </p:sp>
    </p:spTree>
    <p:extLst>
      <p:ext uri="{BB962C8B-B14F-4D97-AF65-F5344CB8AC3E}">
        <p14:creationId xmlns:p14="http://schemas.microsoft.com/office/powerpoint/2010/main" val="177944148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0093" rtl="0" eaLnBrk="1" fontAlgn="auto" latinLnBrk="0" hangingPunct="1">
              <a:lnSpc>
                <a:spcPct val="100000"/>
              </a:lnSpc>
              <a:spcBef>
                <a:spcPts val="0"/>
              </a:spcBef>
              <a:spcAft>
                <a:spcPts val="0"/>
              </a:spcAft>
              <a:buClrTx/>
              <a:buSzTx/>
              <a:buFontTx/>
              <a:buNone/>
              <a:tabLst/>
              <a:defRPr/>
            </a:pPr>
            <a:endParaRPr lang="en-US" sz="1000" dirty="0">
              <a:solidFill>
                <a:srgbClr val="FF0000"/>
              </a:solidFill>
              <a:latin typeface="Century Gothic"/>
              <a:cs typeface="Century Gothic"/>
            </a:endParaRPr>
          </a:p>
        </p:txBody>
      </p:sp>
      <p:sp>
        <p:nvSpPr>
          <p:cNvPr id="4" name="Slide Number Placeholder 3"/>
          <p:cNvSpPr>
            <a:spLocks noGrp="1"/>
          </p:cNvSpPr>
          <p:nvPr>
            <p:ph type="sldNum" sz="quarter" idx="10"/>
          </p:nvPr>
        </p:nvSpPr>
        <p:spPr/>
        <p:txBody>
          <a:bodyPr/>
          <a:lstStyle/>
          <a:p>
            <a:fld id="{BF37C0FD-2623-814B-832F-5427BDB03C5E}" type="slidenum">
              <a:rPr lang="en-US" smtClean="0">
                <a:solidFill>
                  <a:prstClr val="black"/>
                </a:solidFill>
                <a:latin typeface="Calibri"/>
              </a:rPr>
              <a:pPr/>
              <a:t>71</a:t>
            </a:fld>
            <a:endParaRPr lang="en-US">
              <a:solidFill>
                <a:prstClr val="black"/>
              </a:solidFill>
              <a:latin typeface="Calibri"/>
            </a:endParaRPr>
          </a:p>
        </p:txBody>
      </p:sp>
    </p:spTree>
    <p:extLst>
      <p:ext uri="{BB962C8B-B14F-4D97-AF65-F5344CB8AC3E}">
        <p14:creationId xmlns:p14="http://schemas.microsoft.com/office/powerpoint/2010/main" val="83314187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8238" y="609600"/>
            <a:ext cx="4816475" cy="2709863"/>
          </a:xfrm>
        </p:spPr>
      </p:sp>
      <p:sp>
        <p:nvSpPr>
          <p:cNvPr id="3" name="Notes Placeholder 2"/>
          <p:cNvSpPr>
            <a:spLocks noGrp="1"/>
          </p:cNvSpPr>
          <p:nvPr>
            <p:ph type="body" idx="1"/>
          </p:nvPr>
        </p:nvSpPr>
        <p:spPr>
          <a:xfrm>
            <a:off x="685800" y="3588014"/>
            <a:ext cx="5486400" cy="4114800"/>
          </a:xfrm>
        </p:spPr>
        <p:txBody>
          <a:bodyPr/>
          <a:lstStyle/>
          <a:p>
            <a:endParaRPr lang="en-US" sz="1200" b="0" baseline="0" dirty="0">
              <a:solidFill>
                <a:srgbClr val="000000"/>
              </a:solidFill>
              <a:latin typeface="Arial"/>
              <a:cs typeface="Arial"/>
            </a:endParaRPr>
          </a:p>
        </p:txBody>
      </p:sp>
      <p:sp>
        <p:nvSpPr>
          <p:cNvPr id="4" name="Slide Number Placeholder 3"/>
          <p:cNvSpPr>
            <a:spLocks noGrp="1"/>
          </p:cNvSpPr>
          <p:nvPr>
            <p:ph type="sldNum" sz="quarter" idx="10"/>
          </p:nvPr>
        </p:nvSpPr>
        <p:spPr/>
        <p:txBody>
          <a:bodyPr/>
          <a:lstStyle/>
          <a:p>
            <a:fld id="{BF37C0FD-2623-814B-832F-5427BDB03C5E}" type="slidenum">
              <a:rPr lang="en-US" smtClean="0"/>
              <a:t>72</a:t>
            </a:fld>
            <a:endParaRPr lang="en-US"/>
          </a:p>
        </p:txBody>
      </p:sp>
    </p:spTree>
    <p:extLst>
      <p:ext uri="{BB962C8B-B14F-4D97-AF65-F5344CB8AC3E}">
        <p14:creationId xmlns:p14="http://schemas.microsoft.com/office/powerpoint/2010/main" val="7901091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8238" y="609600"/>
            <a:ext cx="4816475" cy="2709863"/>
          </a:xfrm>
        </p:spPr>
      </p:sp>
      <p:sp>
        <p:nvSpPr>
          <p:cNvPr id="3" name="Notes Placeholder 2"/>
          <p:cNvSpPr>
            <a:spLocks noGrp="1"/>
          </p:cNvSpPr>
          <p:nvPr>
            <p:ph type="body" idx="1"/>
          </p:nvPr>
        </p:nvSpPr>
        <p:spPr>
          <a:xfrm>
            <a:off x="685800" y="3588014"/>
            <a:ext cx="5486400" cy="4114800"/>
          </a:xfrm>
        </p:spPr>
        <p:txBody>
          <a:bodyPr/>
          <a:lstStyle/>
          <a:p>
            <a:endParaRPr lang="en-US" sz="1200" b="0" baseline="0" dirty="0">
              <a:solidFill>
                <a:srgbClr val="000000"/>
              </a:solidFill>
              <a:latin typeface="Arial"/>
              <a:cs typeface="Arial"/>
            </a:endParaRPr>
          </a:p>
        </p:txBody>
      </p:sp>
      <p:sp>
        <p:nvSpPr>
          <p:cNvPr id="4" name="Slide Number Placeholder 3"/>
          <p:cNvSpPr>
            <a:spLocks noGrp="1"/>
          </p:cNvSpPr>
          <p:nvPr>
            <p:ph type="sldNum" sz="quarter" idx="10"/>
          </p:nvPr>
        </p:nvSpPr>
        <p:spPr/>
        <p:txBody>
          <a:bodyPr/>
          <a:lstStyle/>
          <a:p>
            <a:fld id="{BF37C0FD-2623-814B-832F-5427BDB03C5E}" type="slidenum">
              <a:rPr lang="en-US" smtClean="0"/>
              <a:t>73</a:t>
            </a:fld>
            <a:endParaRPr lang="en-US"/>
          </a:p>
        </p:txBody>
      </p:sp>
    </p:spTree>
    <p:extLst>
      <p:ext uri="{BB962C8B-B14F-4D97-AF65-F5344CB8AC3E}">
        <p14:creationId xmlns:p14="http://schemas.microsoft.com/office/powerpoint/2010/main" val="26216097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0093"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F37C0FD-2623-814B-832F-5427BDB03C5E}" type="slidenum">
              <a:rPr lang="en-US" smtClean="0">
                <a:solidFill>
                  <a:prstClr val="black"/>
                </a:solidFill>
                <a:latin typeface="Calibri"/>
              </a:rPr>
              <a:pPr/>
              <a:t>74</a:t>
            </a:fld>
            <a:endParaRPr lang="en-US">
              <a:solidFill>
                <a:prstClr val="black"/>
              </a:solidFill>
              <a:latin typeface="Calibri"/>
            </a:endParaRPr>
          </a:p>
        </p:txBody>
      </p:sp>
    </p:spTree>
    <p:extLst>
      <p:ext uri="{BB962C8B-B14F-4D97-AF65-F5344CB8AC3E}">
        <p14:creationId xmlns:p14="http://schemas.microsoft.com/office/powerpoint/2010/main" val="9934387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37C0FD-2623-814B-832F-5427BDB03C5E}" type="slidenum">
              <a:rPr lang="en-US" smtClean="0"/>
              <a:t>79</a:t>
            </a:fld>
            <a:endParaRPr lang="en-US"/>
          </a:p>
        </p:txBody>
      </p:sp>
    </p:spTree>
    <p:extLst>
      <p:ext uri="{BB962C8B-B14F-4D97-AF65-F5344CB8AC3E}">
        <p14:creationId xmlns:p14="http://schemas.microsoft.com/office/powerpoint/2010/main" val="36177748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37C0FD-2623-814B-832F-5427BDB03C5E}" type="slidenum">
              <a:rPr lang="en-US" smtClean="0"/>
              <a:t>82</a:t>
            </a:fld>
            <a:endParaRPr lang="en-US"/>
          </a:p>
        </p:txBody>
      </p:sp>
    </p:spTree>
    <p:extLst>
      <p:ext uri="{BB962C8B-B14F-4D97-AF65-F5344CB8AC3E}">
        <p14:creationId xmlns:p14="http://schemas.microsoft.com/office/powerpoint/2010/main" val="279308527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37C0FD-2623-814B-832F-5427BDB03C5E}" type="slidenum">
              <a:rPr lang="en-US" smtClean="0"/>
              <a:t>83</a:t>
            </a:fld>
            <a:endParaRPr lang="en-US"/>
          </a:p>
        </p:txBody>
      </p:sp>
    </p:spTree>
    <p:extLst>
      <p:ext uri="{BB962C8B-B14F-4D97-AF65-F5344CB8AC3E}">
        <p14:creationId xmlns:p14="http://schemas.microsoft.com/office/powerpoint/2010/main" val="2386962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37C0FD-2623-814B-832F-5427BDB03C5E}" type="slidenum">
              <a:rPr lang="en-US" smtClean="0"/>
              <a:t>11</a:t>
            </a:fld>
            <a:endParaRPr lang="en-US"/>
          </a:p>
        </p:txBody>
      </p:sp>
    </p:spTree>
    <p:extLst>
      <p:ext uri="{BB962C8B-B14F-4D97-AF65-F5344CB8AC3E}">
        <p14:creationId xmlns:p14="http://schemas.microsoft.com/office/powerpoint/2010/main" val="113401868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0093" rtl="0" eaLnBrk="1" fontAlgn="auto" latinLnBrk="0" hangingPunct="1">
              <a:lnSpc>
                <a:spcPct val="100000"/>
              </a:lnSpc>
              <a:spcBef>
                <a:spcPts val="0"/>
              </a:spcBef>
              <a:spcAft>
                <a:spcPts val="0"/>
              </a:spcAft>
              <a:buClrTx/>
              <a:buSzTx/>
              <a:buFontTx/>
              <a:buNone/>
              <a:tabLst/>
              <a:defRPr/>
            </a:pPr>
            <a:endParaRPr lang="en-US" dirty="0">
              <a:effectLst/>
            </a:endParaRPr>
          </a:p>
        </p:txBody>
      </p:sp>
      <p:sp>
        <p:nvSpPr>
          <p:cNvPr id="4" name="Slide Number Placeholder 3"/>
          <p:cNvSpPr>
            <a:spLocks noGrp="1"/>
          </p:cNvSpPr>
          <p:nvPr>
            <p:ph type="sldNum" sz="quarter" idx="10"/>
          </p:nvPr>
        </p:nvSpPr>
        <p:spPr/>
        <p:txBody>
          <a:bodyPr/>
          <a:lstStyle/>
          <a:p>
            <a:fld id="{BF37C0FD-2623-814B-832F-5427BDB03C5E}" type="slidenum">
              <a:rPr lang="en-US" smtClean="0"/>
              <a:t>84</a:t>
            </a:fld>
            <a:endParaRPr lang="en-US"/>
          </a:p>
        </p:txBody>
      </p:sp>
    </p:spTree>
    <p:extLst>
      <p:ext uri="{BB962C8B-B14F-4D97-AF65-F5344CB8AC3E}">
        <p14:creationId xmlns:p14="http://schemas.microsoft.com/office/powerpoint/2010/main" val="52380785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endParaRPr>
          </a:p>
        </p:txBody>
      </p:sp>
      <p:sp>
        <p:nvSpPr>
          <p:cNvPr id="4" name="Slide Number Placeholder 3"/>
          <p:cNvSpPr>
            <a:spLocks noGrp="1"/>
          </p:cNvSpPr>
          <p:nvPr>
            <p:ph type="sldNum" sz="quarter" idx="10"/>
          </p:nvPr>
        </p:nvSpPr>
        <p:spPr/>
        <p:txBody>
          <a:bodyPr/>
          <a:lstStyle/>
          <a:p>
            <a:fld id="{BF37C0FD-2623-814B-832F-5427BDB03C5E}" type="slidenum">
              <a:rPr lang="en-US" smtClean="0"/>
              <a:t>85</a:t>
            </a:fld>
            <a:endParaRPr lang="en-US"/>
          </a:p>
        </p:txBody>
      </p:sp>
    </p:spTree>
    <p:extLst>
      <p:ext uri="{BB962C8B-B14F-4D97-AF65-F5344CB8AC3E}">
        <p14:creationId xmlns:p14="http://schemas.microsoft.com/office/powerpoint/2010/main" val="138534801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0093" rtl="0" eaLnBrk="1" fontAlgn="auto" latinLnBrk="0" hangingPunct="1">
              <a:lnSpc>
                <a:spcPct val="100000"/>
              </a:lnSpc>
              <a:spcBef>
                <a:spcPts val="0"/>
              </a:spcBef>
              <a:spcAft>
                <a:spcPts val="0"/>
              </a:spcAft>
              <a:buClrTx/>
              <a:buSzTx/>
              <a:buFontTx/>
              <a:buNone/>
              <a:tabLst/>
              <a:defRPr/>
            </a:pPr>
            <a:endParaRPr lang="en-US" baseline="0" dirty="0">
              <a:sym typeface="Wingdings"/>
            </a:endParaRPr>
          </a:p>
        </p:txBody>
      </p:sp>
      <p:sp>
        <p:nvSpPr>
          <p:cNvPr id="4" name="Slide Number Placeholder 3"/>
          <p:cNvSpPr>
            <a:spLocks noGrp="1"/>
          </p:cNvSpPr>
          <p:nvPr>
            <p:ph type="sldNum" sz="quarter" idx="10"/>
          </p:nvPr>
        </p:nvSpPr>
        <p:spPr/>
        <p:txBody>
          <a:bodyPr/>
          <a:lstStyle/>
          <a:p>
            <a:fld id="{BF37C0FD-2623-814B-832F-5427BDB03C5E}" type="slidenum">
              <a:rPr lang="en-US" smtClean="0"/>
              <a:t>86</a:t>
            </a:fld>
            <a:endParaRPr lang="en-US"/>
          </a:p>
        </p:txBody>
      </p:sp>
    </p:spTree>
    <p:extLst>
      <p:ext uri="{BB962C8B-B14F-4D97-AF65-F5344CB8AC3E}">
        <p14:creationId xmlns:p14="http://schemas.microsoft.com/office/powerpoint/2010/main" val="3435235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0093"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F37C0FD-2623-814B-832F-5427BDB03C5E}" type="slidenum">
              <a:rPr lang="en-US" smtClean="0"/>
              <a:t>12</a:t>
            </a:fld>
            <a:endParaRPr lang="en-US"/>
          </a:p>
        </p:txBody>
      </p:sp>
    </p:spTree>
    <p:extLst>
      <p:ext uri="{BB962C8B-B14F-4D97-AF65-F5344CB8AC3E}">
        <p14:creationId xmlns:p14="http://schemas.microsoft.com/office/powerpoint/2010/main" val="1308439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0093"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F37C0FD-2623-814B-832F-5427BDB03C5E}" type="slidenum">
              <a:rPr lang="en-US" smtClean="0"/>
              <a:t>13</a:t>
            </a:fld>
            <a:endParaRPr lang="en-US"/>
          </a:p>
        </p:txBody>
      </p:sp>
    </p:spTree>
    <p:extLst>
      <p:ext uri="{BB962C8B-B14F-4D97-AF65-F5344CB8AC3E}">
        <p14:creationId xmlns:p14="http://schemas.microsoft.com/office/powerpoint/2010/main" val="3040496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392" indent="0" algn="ctr">
              <a:buNone/>
              <a:defRPr>
                <a:solidFill>
                  <a:schemeClr val="tx1">
                    <a:tint val="75000"/>
                  </a:schemeClr>
                </a:solidFill>
              </a:defRPr>
            </a:lvl3pPr>
            <a:lvl4pPr marL="1371591" indent="0" algn="ctr">
              <a:buNone/>
              <a:defRPr>
                <a:solidFill>
                  <a:schemeClr val="tx1">
                    <a:tint val="75000"/>
                  </a:schemeClr>
                </a:solidFill>
              </a:defRPr>
            </a:lvl4pPr>
            <a:lvl5pPr marL="1828784" indent="0" algn="ctr">
              <a:buNone/>
              <a:defRPr>
                <a:solidFill>
                  <a:schemeClr val="tx1">
                    <a:tint val="75000"/>
                  </a:schemeClr>
                </a:solidFill>
              </a:defRPr>
            </a:lvl5pPr>
            <a:lvl6pPr marL="2285983" indent="0" algn="ctr">
              <a:buNone/>
              <a:defRPr>
                <a:solidFill>
                  <a:schemeClr val="tx1">
                    <a:tint val="75000"/>
                  </a:schemeClr>
                </a:solidFill>
              </a:defRPr>
            </a:lvl6pPr>
            <a:lvl7pPr marL="2743178" indent="0" algn="ctr">
              <a:buNone/>
              <a:defRPr>
                <a:solidFill>
                  <a:schemeClr val="tx1">
                    <a:tint val="75000"/>
                  </a:schemeClr>
                </a:solidFill>
              </a:defRPr>
            </a:lvl7pPr>
            <a:lvl8pPr marL="3200376" indent="0" algn="ctr">
              <a:buNone/>
              <a:defRPr>
                <a:solidFill>
                  <a:schemeClr val="tx1">
                    <a:tint val="75000"/>
                  </a:schemeClr>
                </a:solidFill>
              </a:defRPr>
            </a:lvl8pPr>
            <a:lvl9pPr marL="365757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B4ABFC7-FAFD-1B4E-9421-BAEDB41D4224}" type="datetimeFigureOut">
              <a:rPr lang="en-US" smtClean="0">
                <a:solidFill>
                  <a:prstClr val="black">
                    <a:tint val="75000"/>
                  </a:prstClr>
                </a:solidFill>
                <a:latin typeface="Calibri"/>
              </a:rPr>
              <a:pPr/>
              <a:t>7/26/2019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3A6DDC7-AD92-364D-AAEF-B68F6EB19DB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61194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4ABFC7-FAFD-1B4E-9421-BAEDB41D4224}" type="datetimeFigureOut">
              <a:rPr lang="en-US" smtClean="0">
                <a:solidFill>
                  <a:prstClr val="black">
                    <a:tint val="75000"/>
                  </a:prstClr>
                </a:solidFill>
                <a:latin typeface="Calibri"/>
              </a:rPr>
              <a:pPr/>
              <a:t>7/26/2019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3A6DDC7-AD92-364D-AAEF-B68F6EB19DB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25484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6"/>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6"/>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4ABFC7-FAFD-1B4E-9421-BAEDB41D4224}" type="datetimeFigureOut">
              <a:rPr lang="en-US" smtClean="0">
                <a:solidFill>
                  <a:prstClr val="black">
                    <a:tint val="75000"/>
                  </a:prstClr>
                </a:solidFill>
                <a:latin typeface="Calibri"/>
              </a:rPr>
              <a:pPr/>
              <a:t>7/26/2019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3A6DDC7-AD92-364D-AAEF-B68F6EB19DB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81654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k2">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520685" y="1073358"/>
            <a:ext cx="8130486" cy="3328679"/>
          </a:xfrm>
        </p:spPr>
        <p:txBody>
          <a:bodyPr/>
          <a:lstStyle>
            <a:lvl1pPr>
              <a:defRPr sz="2600"/>
            </a:lvl1pPr>
            <a:lvl2pPr marL="398462" indent="-236538">
              <a:buSzPct val="90000"/>
              <a:buFont typeface="Symbol" pitchFamily="18" charset="2"/>
              <a:buChar char=""/>
              <a:defRPr sz="2400"/>
            </a:lvl2pPr>
            <a:lvl3pPr marL="746117" indent="-228600">
              <a:buFont typeface="Calibri" pitchFamily="34" charset="0"/>
              <a:buChar char="–"/>
              <a:defRPr/>
            </a:lvl3pPr>
            <a:lvl4pPr marL="1201730" indent="-228600">
              <a:buFont typeface="Arial" pitchFamily="34" charset="0"/>
              <a:buChar char="•"/>
              <a:defRPr/>
            </a:lvl4pPr>
            <a:lvl5pPr marL="1484300" indent="-17303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683575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Centered 1 Line Title">
    <p:spTree>
      <p:nvGrpSpPr>
        <p:cNvPr id="1" name=""/>
        <p:cNvGrpSpPr/>
        <p:nvPr/>
      </p:nvGrpSpPr>
      <p:grpSpPr>
        <a:xfrm>
          <a:off x="0" y="0"/>
          <a:ext cx="0" cy="0"/>
          <a:chOff x="0" y="0"/>
          <a:chExt cx="0" cy="0"/>
        </a:xfrm>
      </p:grpSpPr>
      <p:sp>
        <p:nvSpPr>
          <p:cNvPr id="38" name="Shape 38"/>
          <p:cNvSpPr>
            <a:spLocks noGrp="1"/>
          </p:cNvSpPr>
          <p:nvPr>
            <p:ph type="title"/>
          </p:nvPr>
        </p:nvSpPr>
        <p:spPr>
          <a:xfrm>
            <a:off x="485775" y="335756"/>
            <a:ext cx="8172450" cy="428625"/>
          </a:xfrm>
          <a:prstGeom prst="rect">
            <a:avLst/>
          </a:prstGeom>
        </p:spPr>
        <p:txBody>
          <a:bodyPr/>
          <a:lstStyle>
            <a:lvl1pPr algn="ctr">
              <a:lnSpc>
                <a:spcPts val="3402"/>
              </a:lnSpc>
              <a:spcBef>
                <a:spcPts val="189"/>
              </a:spcBef>
            </a:lvl1pPr>
          </a:lstStyle>
          <a:p>
            <a:r>
              <a:t>Title Text</a:t>
            </a:r>
          </a:p>
        </p:txBody>
      </p:sp>
      <p:sp>
        <p:nvSpPr>
          <p:cNvPr id="39" name="Shape 39"/>
          <p:cNvSpPr>
            <a:spLocks noGrp="1"/>
          </p:cNvSpPr>
          <p:nvPr>
            <p:ph type="body" sz="quarter" idx="1"/>
          </p:nvPr>
        </p:nvSpPr>
        <p:spPr>
          <a:xfrm>
            <a:off x="485775" y="714375"/>
            <a:ext cx="8172450" cy="571500"/>
          </a:xfrm>
          <a:prstGeom prst="rect">
            <a:avLst/>
          </a:prstGeom>
        </p:spPr>
        <p:txBody>
          <a:bodyPr/>
          <a:lstStyle>
            <a:lvl1pPr algn="ctr"/>
            <a:lvl2pPr marL="24003" indent="144018">
              <a:buSzTx/>
              <a:buNone/>
              <a:defRPr sz="2000" b="1"/>
            </a:lvl2pPr>
            <a:lvl3pPr marL="0" indent="288036">
              <a:buSzTx/>
              <a:buNone/>
              <a:defRPr sz="1900" b="1"/>
            </a:lvl3pPr>
            <a:lvl4pPr marL="0" indent="432054">
              <a:buSzTx/>
              <a:buNone/>
              <a:defRPr sz="1600" b="1"/>
            </a:lvl4pPr>
            <a:lvl5pPr marL="0" indent="576072">
              <a:buSzTx/>
              <a:buNone/>
              <a:defRPr b="1"/>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Arial"/>
                <a:ea typeface="Arial"/>
                <a:cs typeface="Arial"/>
              </a:rPr>
              <a:pPr/>
              <a:t>‹#›</a:t>
            </a:fld>
            <a:endParaRPr>
              <a:latin typeface="Arial"/>
              <a:ea typeface="Arial"/>
              <a:cs typeface="Arial"/>
            </a:endParaRPr>
          </a:p>
        </p:txBody>
      </p:sp>
    </p:spTree>
    <p:extLst>
      <p:ext uri="{BB962C8B-B14F-4D97-AF65-F5344CB8AC3E}">
        <p14:creationId xmlns:p14="http://schemas.microsoft.com/office/powerpoint/2010/main" val="2165268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a:t>Click to edit Master title style</a:t>
            </a:r>
          </a:p>
        </p:txBody>
      </p:sp>
      <p:sp>
        <p:nvSpPr>
          <p:cNvPr id="3" name="Content Placeholder 2"/>
          <p:cNvSpPr>
            <a:spLocks noGrp="1"/>
          </p:cNvSpPr>
          <p:nvPr>
            <p:ph sz="quarter" idx="1"/>
          </p:nvPr>
        </p:nvSpPr>
        <p:spPr>
          <a:xfrm>
            <a:off x="685800" y="1485900"/>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5800" y="3086100"/>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48590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xmlns="" id="{A522641D-4ED2-E346-92AF-3AF2DF0DAEFC}"/>
              </a:ext>
            </a:extLst>
          </p:cNvPr>
          <p:cNvSpPr>
            <a:spLocks noGrp="1" noChangeArrowheads="1"/>
          </p:cNvSpPr>
          <p:nvPr>
            <p:ph type="dt" sz="half" idx="10"/>
          </p:nvPr>
        </p:nvSpPr>
        <p:spPr>
          <a:ln/>
        </p:spPr>
        <p:txBody>
          <a:bodyPr/>
          <a:lstStyle>
            <a:lvl1pPr>
              <a:defRPr/>
            </a:lvl1pPr>
          </a:lstStyle>
          <a:p>
            <a:pPr>
              <a:defRPr/>
            </a:pPr>
            <a:fld id="{90B56EC5-4F2A-CE42-9ADA-7458DFCFA38C}" type="datetime1">
              <a:rPr lang="en-US" altLang="en-US"/>
              <a:pPr>
                <a:defRPr/>
              </a:pPr>
              <a:t>7/26/2019</a:t>
            </a:fld>
            <a:endParaRPr lang="en-US" altLang="en-US"/>
          </a:p>
        </p:txBody>
      </p:sp>
      <p:sp>
        <p:nvSpPr>
          <p:cNvPr id="7" name="Rectangle 5">
            <a:extLst>
              <a:ext uri="{FF2B5EF4-FFF2-40B4-BE49-F238E27FC236}">
                <a16:creationId xmlns:a16="http://schemas.microsoft.com/office/drawing/2014/main" xmlns="" id="{8AA823AF-12D5-7E44-B29E-EFDEE271FE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xmlns="" id="{FA43D75D-363B-D94E-9E19-C3BC3B368BD0}"/>
              </a:ext>
            </a:extLst>
          </p:cNvPr>
          <p:cNvSpPr>
            <a:spLocks noGrp="1" noChangeArrowheads="1"/>
          </p:cNvSpPr>
          <p:nvPr>
            <p:ph type="sldNum" sz="quarter" idx="12"/>
          </p:nvPr>
        </p:nvSpPr>
        <p:spPr>
          <a:ln/>
        </p:spPr>
        <p:txBody>
          <a:bodyPr/>
          <a:lstStyle>
            <a:lvl1pPr>
              <a:defRPr/>
            </a:lvl1pPr>
          </a:lstStyle>
          <a:p>
            <a:pPr>
              <a:defRPr/>
            </a:pPr>
            <a:fld id="{E33D1C78-4EA4-9646-916A-E627B7549865}" type="slidenum">
              <a:rPr lang="en-US" altLang="en-US"/>
              <a:pPr>
                <a:defRPr/>
              </a:pPr>
              <a:t>‹#›</a:t>
            </a:fld>
            <a:endParaRPr lang="en-US" altLang="en-US"/>
          </a:p>
        </p:txBody>
      </p:sp>
    </p:spTree>
    <p:extLst>
      <p:ext uri="{BB962C8B-B14F-4D97-AF65-F5344CB8AC3E}">
        <p14:creationId xmlns:p14="http://schemas.microsoft.com/office/powerpoint/2010/main" val="37987196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ullet">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12" name="Shape 12"/>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Arial"/>
                <a:ea typeface="Arial"/>
                <a:cs typeface="Arial"/>
              </a:rPr>
              <a:pPr/>
              <a:t>‹#›</a:t>
            </a:fld>
            <a:endParaRPr>
              <a:latin typeface="Arial"/>
              <a:ea typeface="Arial"/>
              <a:cs typeface="Arial"/>
            </a:endParaRPr>
          </a:p>
        </p:txBody>
      </p:sp>
    </p:spTree>
    <p:extLst>
      <p:ext uri="{BB962C8B-B14F-4D97-AF65-F5344CB8AC3E}">
        <p14:creationId xmlns:p14="http://schemas.microsoft.com/office/powerpoint/2010/main" val="129074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Full Image">
    <p:spTree>
      <p:nvGrpSpPr>
        <p:cNvPr id="1" name=""/>
        <p:cNvGrpSpPr/>
        <p:nvPr/>
      </p:nvGrpSpPr>
      <p:grpSpPr>
        <a:xfrm>
          <a:off x="0" y="0"/>
          <a:ext cx="0" cy="0"/>
          <a:chOff x="0" y="0"/>
          <a:chExt cx="0" cy="0"/>
        </a:xfrm>
      </p:grpSpPr>
      <p:sp>
        <p:nvSpPr>
          <p:cNvPr id="20" name="Shape 20"/>
          <p:cNvSpPr>
            <a:spLocks noGrp="1"/>
          </p:cNvSpPr>
          <p:nvPr>
            <p:ph type="title"/>
          </p:nvPr>
        </p:nvSpPr>
        <p:spPr>
          <a:xfrm>
            <a:off x="414347" y="221461"/>
            <a:ext cx="7736681" cy="435769"/>
          </a:xfrm>
          <a:prstGeom prst="rect">
            <a:avLst/>
          </a:prstGeom>
          <a:effectLst>
            <a:outerShdw blurRad="38100" dist="38100" dir="5400000" rotWithShape="0">
              <a:srgbClr val="000000">
                <a:alpha val="90000"/>
              </a:srgbClr>
            </a:outerShdw>
          </a:effectLst>
        </p:spPr>
        <p:txBody>
          <a:bodyPr/>
          <a:lstStyle>
            <a:lvl1pPr>
              <a:lnSpc>
                <a:spcPts val="3402"/>
              </a:lnSpc>
            </a:lvl1pPr>
          </a:lstStyle>
          <a:p>
            <a:r>
              <a:t>Title Text</a:t>
            </a:r>
          </a:p>
        </p:txBody>
      </p:sp>
      <p:sp>
        <p:nvSpPr>
          <p:cNvPr id="21" name="Shape 21"/>
          <p:cNvSpPr>
            <a:spLocks noGrp="1"/>
          </p:cNvSpPr>
          <p:nvPr>
            <p:ph type="body" sz="quarter" idx="1"/>
          </p:nvPr>
        </p:nvSpPr>
        <p:spPr>
          <a:xfrm>
            <a:off x="414347" y="607220"/>
            <a:ext cx="7736681" cy="428625"/>
          </a:xfrm>
          <a:prstGeom prst="rect">
            <a:avLst/>
          </a:prstGeom>
          <a:effectLst>
            <a:outerShdw blurRad="38100" dist="38100" dir="5400000" rotWithShape="0">
              <a:srgbClr val="000000">
                <a:alpha val="90000"/>
              </a:srgbClr>
            </a:outerShdw>
          </a:effectLst>
        </p:spPr>
        <p:txBody>
          <a:bodyPr/>
          <a:lstStyle>
            <a:lvl1pPr>
              <a:spcBef>
                <a:spcPts val="819"/>
              </a:spcBef>
              <a:defRPr sz="1600">
                <a:solidFill>
                  <a:srgbClr val="FFFFFF"/>
                </a:solidFill>
              </a:defRPr>
            </a:lvl1pPr>
            <a:lvl2pPr marL="24003" indent="0">
              <a:buSzTx/>
              <a:buNone/>
              <a:defRPr sz="1600" b="1"/>
            </a:lvl2pPr>
            <a:lvl3pPr marL="0" indent="184023">
              <a:buSzTx/>
              <a:buNone/>
              <a:defRPr b="1"/>
            </a:lvl3pPr>
            <a:lvl4pPr marL="0" indent="388049">
              <a:buSzTx/>
              <a:buNone/>
              <a:defRPr sz="1600" b="1"/>
            </a:lvl4pPr>
            <a:lvl5pPr marL="0" indent="564071">
              <a:buSzTx/>
              <a:buNone/>
              <a:defRPr sz="1600" b="1"/>
            </a:lvl5p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Arial"/>
                <a:ea typeface="Arial"/>
                <a:cs typeface="Arial"/>
              </a:rPr>
              <a:pPr/>
              <a:t>‹#›</a:t>
            </a:fld>
            <a:endParaRPr>
              <a:latin typeface="Arial"/>
              <a:ea typeface="Arial"/>
              <a:cs typeface="Arial"/>
            </a:endParaRPr>
          </a:p>
        </p:txBody>
      </p:sp>
    </p:spTree>
    <p:extLst>
      <p:ext uri="{BB962C8B-B14F-4D97-AF65-F5344CB8AC3E}">
        <p14:creationId xmlns:p14="http://schemas.microsoft.com/office/powerpoint/2010/main" val="322320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Centered 2 Line Title">
    <p:spTree>
      <p:nvGrpSpPr>
        <p:cNvPr id="1" name=""/>
        <p:cNvGrpSpPr/>
        <p:nvPr/>
      </p:nvGrpSpPr>
      <p:grpSpPr>
        <a:xfrm>
          <a:off x="0" y="0"/>
          <a:ext cx="0" cy="0"/>
          <a:chOff x="0" y="0"/>
          <a:chExt cx="0" cy="0"/>
        </a:xfrm>
      </p:grpSpPr>
      <p:sp>
        <p:nvSpPr>
          <p:cNvPr id="29" name="Shape 29"/>
          <p:cNvSpPr>
            <a:spLocks noGrp="1"/>
          </p:cNvSpPr>
          <p:nvPr>
            <p:ph type="title"/>
          </p:nvPr>
        </p:nvSpPr>
        <p:spPr>
          <a:xfrm>
            <a:off x="482203" y="335756"/>
            <a:ext cx="8179594" cy="814388"/>
          </a:xfrm>
          <a:prstGeom prst="rect">
            <a:avLst/>
          </a:prstGeom>
        </p:spPr>
        <p:txBody>
          <a:bodyPr/>
          <a:lstStyle>
            <a:lvl1pPr algn="ctr">
              <a:lnSpc>
                <a:spcPts val="3402"/>
              </a:lnSpc>
            </a:lvl1pPr>
          </a:lstStyle>
          <a:p>
            <a:r>
              <a:t>Title Text</a:t>
            </a:r>
          </a:p>
        </p:txBody>
      </p:sp>
      <p:sp>
        <p:nvSpPr>
          <p:cNvPr id="30" name="Shape 30"/>
          <p:cNvSpPr>
            <a:spLocks noGrp="1"/>
          </p:cNvSpPr>
          <p:nvPr>
            <p:ph type="body" sz="quarter" idx="1"/>
          </p:nvPr>
        </p:nvSpPr>
        <p:spPr>
          <a:xfrm>
            <a:off x="478631" y="1100141"/>
            <a:ext cx="8186738" cy="614363"/>
          </a:xfrm>
          <a:prstGeom prst="rect">
            <a:avLst/>
          </a:prstGeom>
        </p:spPr>
        <p:txBody>
          <a:bodyPr/>
          <a:lstStyle>
            <a:lvl1pPr algn="ctr"/>
            <a:lvl2pPr marL="24003" indent="144018">
              <a:buSzTx/>
              <a:buNone/>
              <a:defRPr sz="2000"/>
            </a:lvl2pPr>
            <a:lvl3pPr marL="0" indent="288036">
              <a:buSzTx/>
              <a:buNone/>
              <a:defRPr sz="1900"/>
            </a:lvl3pPr>
            <a:lvl4pPr marL="0" indent="432054">
              <a:buSzTx/>
              <a:buNone/>
              <a:defRPr sz="1600"/>
            </a:lvl4pPr>
            <a:lvl5pPr marL="0" indent="576072">
              <a:buSzTx/>
              <a:buNone/>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Arial"/>
                <a:ea typeface="Arial"/>
                <a:cs typeface="Arial"/>
              </a:rPr>
              <a:pPr/>
              <a:t>‹#›</a:t>
            </a:fld>
            <a:endParaRPr>
              <a:latin typeface="Arial"/>
              <a:ea typeface="Arial"/>
              <a:cs typeface="Arial"/>
            </a:endParaRPr>
          </a:p>
        </p:txBody>
      </p:sp>
    </p:spTree>
    <p:extLst>
      <p:ext uri="{BB962C8B-B14F-4D97-AF65-F5344CB8AC3E}">
        <p14:creationId xmlns:p14="http://schemas.microsoft.com/office/powerpoint/2010/main" val="2809807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Centered 1 Line Title">
    <p:spTree>
      <p:nvGrpSpPr>
        <p:cNvPr id="1" name=""/>
        <p:cNvGrpSpPr/>
        <p:nvPr/>
      </p:nvGrpSpPr>
      <p:grpSpPr>
        <a:xfrm>
          <a:off x="0" y="0"/>
          <a:ext cx="0" cy="0"/>
          <a:chOff x="0" y="0"/>
          <a:chExt cx="0" cy="0"/>
        </a:xfrm>
      </p:grpSpPr>
      <p:sp>
        <p:nvSpPr>
          <p:cNvPr id="38" name="Shape 38"/>
          <p:cNvSpPr>
            <a:spLocks noGrp="1"/>
          </p:cNvSpPr>
          <p:nvPr>
            <p:ph type="title"/>
          </p:nvPr>
        </p:nvSpPr>
        <p:spPr>
          <a:xfrm>
            <a:off x="485775" y="335756"/>
            <a:ext cx="8172450" cy="428625"/>
          </a:xfrm>
          <a:prstGeom prst="rect">
            <a:avLst/>
          </a:prstGeom>
        </p:spPr>
        <p:txBody>
          <a:bodyPr/>
          <a:lstStyle>
            <a:lvl1pPr algn="ctr">
              <a:lnSpc>
                <a:spcPts val="3402"/>
              </a:lnSpc>
              <a:spcBef>
                <a:spcPts val="189"/>
              </a:spcBef>
            </a:lvl1pPr>
          </a:lstStyle>
          <a:p>
            <a:r>
              <a:t>Title Text</a:t>
            </a:r>
          </a:p>
        </p:txBody>
      </p:sp>
      <p:sp>
        <p:nvSpPr>
          <p:cNvPr id="39" name="Shape 39"/>
          <p:cNvSpPr>
            <a:spLocks noGrp="1"/>
          </p:cNvSpPr>
          <p:nvPr>
            <p:ph type="body" sz="quarter" idx="1"/>
          </p:nvPr>
        </p:nvSpPr>
        <p:spPr>
          <a:xfrm>
            <a:off x="485775" y="714375"/>
            <a:ext cx="8172450" cy="571500"/>
          </a:xfrm>
          <a:prstGeom prst="rect">
            <a:avLst/>
          </a:prstGeom>
        </p:spPr>
        <p:txBody>
          <a:bodyPr/>
          <a:lstStyle>
            <a:lvl1pPr algn="ctr"/>
            <a:lvl2pPr marL="24003" indent="144018">
              <a:buSzTx/>
              <a:buNone/>
              <a:defRPr sz="2000" b="1"/>
            </a:lvl2pPr>
            <a:lvl3pPr marL="0" indent="288036">
              <a:buSzTx/>
              <a:buNone/>
              <a:defRPr sz="1900" b="1"/>
            </a:lvl3pPr>
            <a:lvl4pPr marL="0" indent="432054">
              <a:buSzTx/>
              <a:buNone/>
              <a:defRPr sz="1600" b="1"/>
            </a:lvl4pPr>
            <a:lvl5pPr marL="0" indent="576072">
              <a:buSzTx/>
              <a:buNone/>
              <a:defRPr b="1"/>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Arial"/>
                <a:ea typeface="Arial"/>
                <a:cs typeface="Arial"/>
              </a:rPr>
              <a:pPr/>
              <a:t>‹#›</a:t>
            </a:fld>
            <a:endParaRPr>
              <a:latin typeface="Arial"/>
              <a:ea typeface="Arial"/>
              <a:cs typeface="Arial"/>
            </a:endParaRPr>
          </a:p>
        </p:txBody>
      </p:sp>
    </p:spTree>
    <p:extLst>
      <p:ext uri="{BB962C8B-B14F-4D97-AF65-F5344CB8AC3E}">
        <p14:creationId xmlns:p14="http://schemas.microsoft.com/office/powerpoint/2010/main" val="2216081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47" name="Shape 47"/>
          <p:cNvSpPr>
            <a:spLocks noGrp="1"/>
          </p:cNvSpPr>
          <p:nvPr>
            <p:ph type="title"/>
          </p:nvPr>
        </p:nvSpPr>
        <p:spPr>
          <a:xfrm>
            <a:off x="485775" y="335761"/>
            <a:ext cx="8172450" cy="2764631"/>
          </a:xfrm>
          <a:prstGeom prst="rect">
            <a:avLst/>
          </a:prstGeom>
        </p:spPr>
        <p:txBody>
          <a:bodyPr anchor="ctr"/>
          <a:lstStyle>
            <a:lvl1pPr marL="180322" indent="-180322">
              <a:lnSpc>
                <a:spcPts val="3465"/>
              </a:lnSpc>
            </a:lvl1pPr>
          </a:lstStyle>
          <a:p>
            <a:r>
              <a:t>Title Text</a:t>
            </a:r>
          </a:p>
        </p:txBody>
      </p:sp>
      <p:sp>
        <p:nvSpPr>
          <p:cNvPr id="48" name="Shape 48"/>
          <p:cNvSpPr>
            <a:spLocks noGrp="1"/>
          </p:cNvSpPr>
          <p:nvPr>
            <p:ph type="body" sz="half" idx="1"/>
          </p:nvPr>
        </p:nvSpPr>
        <p:spPr>
          <a:xfrm>
            <a:off x="685801" y="3186112"/>
            <a:ext cx="7972425" cy="1614488"/>
          </a:xfrm>
          <a:prstGeom prst="rect">
            <a:avLst/>
          </a:prstGeom>
        </p:spPr>
        <p:txBody>
          <a:bodyPr/>
          <a:lstStyle>
            <a:lvl1pPr>
              <a:lnSpc>
                <a:spcPct val="110000"/>
              </a:lnSpc>
              <a:spcBef>
                <a:spcPts val="819"/>
              </a:spcBef>
              <a:defRPr sz="1900">
                <a:solidFill>
                  <a:srgbClr val="FFFFFF"/>
                </a:solidFill>
              </a:defRPr>
            </a:lvl1pPr>
            <a:lvl2pPr marL="24003" indent="0">
              <a:spcBef>
                <a:spcPts val="189"/>
              </a:spcBef>
              <a:buSzTx/>
              <a:buNone/>
              <a:defRPr sz="1300" b="1">
                <a:solidFill>
                  <a:srgbClr val="9DA9A9"/>
                </a:solidFill>
              </a:defRPr>
            </a:lvl2pPr>
            <a:lvl3pPr marL="0" indent="184023">
              <a:buSzTx/>
              <a:buNone/>
              <a:defRPr sz="1300" b="1">
                <a:solidFill>
                  <a:srgbClr val="9DA9A9"/>
                </a:solidFill>
              </a:defRPr>
            </a:lvl3pPr>
            <a:lvl4pPr marL="0" indent="388049">
              <a:buSzTx/>
              <a:buNone/>
              <a:defRPr sz="1300" b="1">
                <a:solidFill>
                  <a:srgbClr val="9DA9A9"/>
                </a:solidFill>
              </a:defRPr>
            </a:lvl4pPr>
            <a:lvl5pPr marL="0" indent="564071">
              <a:buSzTx/>
              <a:buNone/>
              <a:defRPr sz="13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sldNum" sz="quarter" idx="2"/>
          </p:nvPr>
        </p:nvSpPr>
        <p:spPr>
          <a:prstGeom prst="rect">
            <a:avLst/>
          </a:prstGeom>
        </p:spPr>
        <p:txBody>
          <a:bodyPr/>
          <a:lstStyle/>
          <a:p>
            <a:fld id="{86CB4B4D-7CA3-9044-876B-883B54F8677D}" type="slidenum">
              <a:rPr>
                <a:latin typeface="Arial"/>
                <a:ea typeface="Arial"/>
                <a:cs typeface="Arial"/>
              </a:rPr>
              <a:pPr/>
              <a:t>‹#›</a:t>
            </a:fld>
            <a:endParaRPr>
              <a:latin typeface="Arial"/>
              <a:ea typeface="Arial"/>
              <a:cs typeface="Arial"/>
            </a:endParaRPr>
          </a:p>
        </p:txBody>
      </p:sp>
    </p:spTree>
    <p:extLst>
      <p:ext uri="{BB962C8B-B14F-4D97-AF65-F5344CB8AC3E}">
        <p14:creationId xmlns:p14="http://schemas.microsoft.com/office/powerpoint/2010/main" val="434197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4ABFC7-FAFD-1B4E-9421-BAEDB41D4224}" type="datetimeFigureOut">
              <a:rPr lang="en-US" smtClean="0">
                <a:solidFill>
                  <a:prstClr val="black">
                    <a:tint val="75000"/>
                  </a:prstClr>
                </a:solidFill>
                <a:latin typeface="Calibri"/>
              </a:rPr>
              <a:pPr/>
              <a:t>7/26/2019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3A6DDC7-AD92-364D-AAEF-B68F6EB19DB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929955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Centered Image">
    <p:spTree>
      <p:nvGrpSpPr>
        <p:cNvPr id="1" name=""/>
        <p:cNvGrpSpPr/>
        <p:nvPr/>
      </p:nvGrpSpPr>
      <p:grpSpPr>
        <a:xfrm>
          <a:off x="0" y="0"/>
          <a:ext cx="0" cy="0"/>
          <a:chOff x="0" y="0"/>
          <a:chExt cx="0" cy="0"/>
        </a:xfrm>
      </p:grpSpPr>
      <p:sp>
        <p:nvSpPr>
          <p:cNvPr id="63" name="Shape 63"/>
          <p:cNvSpPr>
            <a:spLocks noGrp="1"/>
          </p:cNvSpPr>
          <p:nvPr>
            <p:ph type="title"/>
          </p:nvPr>
        </p:nvSpPr>
        <p:spPr>
          <a:xfrm>
            <a:off x="414347" y="221458"/>
            <a:ext cx="8315325" cy="392906"/>
          </a:xfrm>
          <a:prstGeom prst="rect">
            <a:avLst/>
          </a:prstGeom>
          <a:effectLst>
            <a:outerShdw blurRad="38100" dist="38100" dir="5400000" rotWithShape="0">
              <a:srgbClr val="000000">
                <a:alpha val="90000"/>
              </a:srgbClr>
            </a:outerShdw>
          </a:effectLst>
        </p:spPr>
        <p:txBody>
          <a:bodyPr/>
          <a:lstStyle>
            <a:lvl1pPr algn="ctr">
              <a:lnSpc>
                <a:spcPts val="3402"/>
              </a:lnSpc>
            </a:lvl1pPr>
          </a:lstStyle>
          <a:p>
            <a:r>
              <a:t>Title Text</a:t>
            </a:r>
          </a:p>
        </p:txBody>
      </p:sp>
      <p:sp>
        <p:nvSpPr>
          <p:cNvPr id="64" name="Shape 64"/>
          <p:cNvSpPr>
            <a:spLocks noGrp="1"/>
          </p:cNvSpPr>
          <p:nvPr>
            <p:ph type="body" sz="quarter" idx="1"/>
          </p:nvPr>
        </p:nvSpPr>
        <p:spPr>
          <a:xfrm>
            <a:off x="414347" y="607223"/>
            <a:ext cx="8315325" cy="500063"/>
          </a:xfrm>
          <a:prstGeom prst="rect">
            <a:avLst/>
          </a:prstGeom>
          <a:effectLst>
            <a:outerShdw blurRad="38100" dist="38100" dir="5400000" rotWithShape="0">
              <a:srgbClr val="000000">
                <a:alpha val="90000"/>
              </a:srgbClr>
            </a:outerShdw>
          </a:effectLst>
        </p:spPr>
        <p:txBody>
          <a:bodyPr/>
          <a:lstStyle>
            <a:lvl1pPr algn="ctr">
              <a:spcBef>
                <a:spcPts val="819"/>
              </a:spcBef>
              <a:defRPr sz="1600">
                <a:solidFill>
                  <a:srgbClr val="FFFFFF"/>
                </a:solidFill>
              </a:defRPr>
            </a:lvl1pPr>
            <a:lvl2pPr marL="24003" indent="0" algn="ctr">
              <a:buSzTx/>
              <a:buNone/>
              <a:defRPr sz="1600" b="1"/>
            </a:lvl2pPr>
            <a:lvl3pPr marL="0" indent="184023" algn="ctr">
              <a:buSzTx/>
              <a:buNone/>
              <a:defRPr b="1"/>
            </a:lvl3pPr>
            <a:lvl4pPr marL="0" indent="388049" algn="ctr">
              <a:buSzTx/>
              <a:buNone/>
              <a:defRPr sz="1600" b="1"/>
            </a:lvl4pPr>
            <a:lvl5pPr marL="0" indent="564071" algn="ctr">
              <a:buSzTx/>
              <a:buNone/>
              <a:defRPr sz="1600" b="1"/>
            </a:lvl5pPr>
          </a:lstStyle>
          <a:p>
            <a:r>
              <a:t>Body Level One</a:t>
            </a:r>
          </a:p>
          <a:p>
            <a:pPr lvl="1"/>
            <a:r>
              <a:t>Body Level Two</a:t>
            </a:r>
          </a:p>
          <a:p>
            <a:pPr lvl="2"/>
            <a:r>
              <a:t>Body Level Three</a:t>
            </a:r>
          </a:p>
          <a:p>
            <a:pPr lvl="3"/>
            <a:r>
              <a:t>Body Level Four</a:t>
            </a:r>
          </a:p>
          <a:p>
            <a:pPr lvl="4"/>
            <a:r>
              <a:t>Body Level Five</a:t>
            </a:r>
          </a:p>
        </p:txBody>
      </p:sp>
      <p:sp>
        <p:nvSpPr>
          <p:cNvPr id="65" name="Shape 65"/>
          <p:cNvSpPr>
            <a:spLocks noGrp="1"/>
          </p:cNvSpPr>
          <p:nvPr>
            <p:ph type="sldNum" sz="quarter" idx="2"/>
          </p:nvPr>
        </p:nvSpPr>
        <p:spPr>
          <a:prstGeom prst="rect">
            <a:avLst/>
          </a:prstGeom>
        </p:spPr>
        <p:txBody>
          <a:bodyPr/>
          <a:lstStyle/>
          <a:p>
            <a:fld id="{86CB4B4D-7CA3-9044-876B-883B54F8677D}" type="slidenum">
              <a:rPr>
                <a:latin typeface="Arial"/>
                <a:ea typeface="Arial"/>
                <a:cs typeface="Arial"/>
              </a:rPr>
              <a:pPr/>
              <a:t>‹#›</a:t>
            </a:fld>
            <a:endParaRPr>
              <a:latin typeface="Arial"/>
              <a:ea typeface="Arial"/>
              <a:cs typeface="Arial"/>
            </a:endParaRPr>
          </a:p>
        </p:txBody>
      </p:sp>
    </p:spTree>
    <p:extLst>
      <p:ext uri="{BB962C8B-B14F-4D97-AF65-F5344CB8AC3E}">
        <p14:creationId xmlns:p14="http://schemas.microsoft.com/office/powerpoint/2010/main" val="2667867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Centered Quote">
    <p:spTree>
      <p:nvGrpSpPr>
        <p:cNvPr id="1" name=""/>
        <p:cNvGrpSpPr/>
        <p:nvPr/>
      </p:nvGrpSpPr>
      <p:grpSpPr>
        <a:xfrm>
          <a:off x="0" y="0"/>
          <a:ext cx="0" cy="0"/>
          <a:chOff x="0" y="0"/>
          <a:chExt cx="0" cy="0"/>
        </a:xfrm>
      </p:grpSpPr>
      <p:sp>
        <p:nvSpPr>
          <p:cNvPr id="72" name="Shape 72"/>
          <p:cNvSpPr>
            <a:spLocks noGrp="1"/>
          </p:cNvSpPr>
          <p:nvPr>
            <p:ph type="title"/>
          </p:nvPr>
        </p:nvSpPr>
        <p:spPr>
          <a:xfrm>
            <a:off x="485775" y="335761"/>
            <a:ext cx="8172450" cy="2764631"/>
          </a:xfrm>
          <a:prstGeom prst="rect">
            <a:avLst/>
          </a:prstGeom>
        </p:spPr>
        <p:txBody>
          <a:bodyPr anchor="ctr"/>
          <a:lstStyle>
            <a:lvl1pPr algn="ctr">
              <a:lnSpc>
                <a:spcPts val="3465"/>
              </a:lnSpc>
            </a:lvl1pPr>
          </a:lstStyle>
          <a:p>
            <a:r>
              <a:t>Title Text</a:t>
            </a:r>
          </a:p>
        </p:txBody>
      </p:sp>
      <p:sp>
        <p:nvSpPr>
          <p:cNvPr id="73" name="Shape 73"/>
          <p:cNvSpPr>
            <a:spLocks noGrp="1"/>
          </p:cNvSpPr>
          <p:nvPr>
            <p:ph type="body" sz="half" idx="1"/>
          </p:nvPr>
        </p:nvSpPr>
        <p:spPr>
          <a:xfrm>
            <a:off x="585797" y="3186112"/>
            <a:ext cx="7972425" cy="1614488"/>
          </a:xfrm>
          <a:prstGeom prst="rect">
            <a:avLst/>
          </a:prstGeom>
        </p:spPr>
        <p:txBody>
          <a:bodyPr/>
          <a:lstStyle>
            <a:lvl1pPr algn="ctr">
              <a:lnSpc>
                <a:spcPct val="110000"/>
              </a:lnSpc>
              <a:spcBef>
                <a:spcPts val="819"/>
              </a:spcBef>
              <a:defRPr sz="1900">
                <a:solidFill>
                  <a:srgbClr val="FFFFFF"/>
                </a:solidFill>
              </a:defRPr>
            </a:lvl1pPr>
            <a:lvl2pPr marL="24003" indent="0" algn="ctr">
              <a:spcBef>
                <a:spcPts val="189"/>
              </a:spcBef>
              <a:buSzTx/>
              <a:buNone/>
              <a:defRPr sz="1500" b="1">
                <a:solidFill>
                  <a:srgbClr val="9DA9A9"/>
                </a:solidFill>
              </a:defRPr>
            </a:lvl2pPr>
            <a:lvl3pPr marL="0" indent="184023" algn="ctr">
              <a:buSzTx/>
              <a:buNone/>
              <a:defRPr sz="1500" b="1">
                <a:solidFill>
                  <a:srgbClr val="9DA9A9"/>
                </a:solidFill>
              </a:defRPr>
            </a:lvl3pPr>
            <a:lvl4pPr marL="0" indent="388049" algn="ctr">
              <a:buSzTx/>
              <a:buNone/>
              <a:defRPr sz="1500" b="1">
                <a:solidFill>
                  <a:srgbClr val="9DA9A9"/>
                </a:solidFill>
              </a:defRPr>
            </a:lvl4pPr>
            <a:lvl5pPr marL="0" indent="564071" algn="ctr">
              <a:buSzTx/>
              <a:buNone/>
              <a:defRPr sz="15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sldNum" sz="quarter" idx="2"/>
          </p:nvPr>
        </p:nvSpPr>
        <p:spPr>
          <a:prstGeom prst="rect">
            <a:avLst/>
          </a:prstGeom>
        </p:spPr>
        <p:txBody>
          <a:bodyPr/>
          <a:lstStyle/>
          <a:p>
            <a:fld id="{86CB4B4D-7CA3-9044-876B-883B54F8677D}" type="slidenum">
              <a:rPr>
                <a:latin typeface="Arial"/>
                <a:ea typeface="Arial"/>
                <a:cs typeface="Arial"/>
              </a:rPr>
              <a:pPr/>
              <a:t>‹#›</a:t>
            </a:fld>
            <a:endParaRPr>
              <a:latin typeface="Arial"/>
              <a:ea typeface="Arial"/>
              <a:cs typeface="Arial"/>
            </a:endParaRPr>
          </a:p>
        </p:txBody>
      </p:sp>
    </p:spTree>
    <p:extLst>
      <p:ext uri="{BB962C8B-B14F-4D97-AF65-F5344CB8AC3E}">
        <p14:creationId xmlns:p14="http://schemas.microsoft.com/office/powerpoint/2010/main" val="3027395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81" name="Shape 81"/>
          <p:cNvSpPr>
            <a:spLocks noGrp="1"/>
          </p:cNvSpPr>
          <p:nvPr>
            <p:ph type="sldNum" sz="quarter" idx="2"/>
          </p:nvPr>
        </p:nvSpPr>
        <p:spPr>
          <a:prstGeom prst="rect">
            <a:avLst/>
          </a:prstGeom>
        </p:spPr>
        <p:txBody>
          <a:bodyPr/>
          <a:lstStyle/>
          <a:p>
            <a:fld id="{86CB4B4D-7CA3-9044-876B-883B54F8677D}" type="slidenum">
              <a:rPr>
                <a:latin typeface="Arial"/>
                <a:ea typeface="Arial"/>
                <a:cs typeface="Arial"/>
              </a:rPr>
              <a:pPr/>
              <a:t>‹#›</a:t>
            </a:fld>
            <a:endParaRPr>
              <a:latin typeface="Arial"/>
              <a:ea typeface="Arial"/>
              <a:cs typeface="Arial"/>
            </a:endParaRPr>
          </a:p>
        </p:txBody>
      </p:sp>
    </p:spTree>
    <p:extLst>
      <p:ext uri="{BB962C8B-B14F-4D97-AF65-F5344CB8AC3E}">
        <p14:creationId xmlns:p14="http://schemas.microsoft.com/office/powerpoint/2010/main" val="3363740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1_Centered 1 Line Title">
    <p:spTree>
      <p:nvGrpSpPr>
        <p:cNvPr id="1" name=""/>
        <p:cNvGrpSpPr/>
        <p:nvPr/>
      </p:nvGrpSpPr>
      <p:grpSpPr>
        <a:xfrm>
          <a:off x="0" y="0"/>
          <a:ext cx="0" cy="0"/>
          <a:chOff x="0" y="0"/>
          <a:chExt cx="0" cy="0"/>
        </a:xfrm>
      </p:grpSpPr>
      <p:sp>
        <p:nvSpPr>
          <p:cNvPr id="88" name="Shape 88"/>
          <p:cNvSpPr>
            <a:spLocks noGrp="1"/>
          </p:cNvSpPr>
          <p:nvPr>
            <p:ph type="title"/>
          </p:nvPr>
        </p:nvSpPr>
        <p:spPr>
          <a:xfrm>
            <a:off x="485775" y="335756"/>
            <a:ext cx="8172450" cy="428625"/>
          </a:xfrm>
          <a:prstGeom prst="rect">
            <a:avLst/>
          </a:prstGeom>
        </p:spPr>
        <p:txBody>
          <a:bodyPr/>
          <a:lstStyle>
            <a:lvl1pPr algn="ctr">
              <a:lnSpc>
                <a:spcPts val="3150"/>
              </a:lnSpc>
              <a:spcBef>
                <a:spcPts val="189"/>
              </a:spcBef>
              <a:defRPr sz="2600"/>
            </a:lvl1pPr>
          </a:lstStyle>
          <a:p>
            <a:r>
              <a:t>Title Text</a:t>
            </a:r>
          </a:p>
        </p:txBody>
      </p:sp>
      <p:sp>
        <p:nvSpPr>
          <p:cNvPr id="89" name="Shape 89"/>
          <p:cNvSpPr>
            <a:spLocks noGrp="1"/>
          </p:cNvSpPr>
          <p:nvPr>
            <p:ph type="body" sz="quarter" idx="1"/>
          </p:nvPr>
        </p:nvSpPr>
        <p:spPr>
          <a:xfrm>
            <a:off x="485775" y="714375"/>
            <a:ext cx="8172450" cy="571500"/>
          </a:xfrm>
          <a:prstGeom prst="rect">
            <a:avLst/>
          </a:prstGeom>
        </p:spPr>
        <p:txBody>
          <a:bodyPr/>
          <a:lstStyle>
            <a:lvl1pPr algn="ctr">
              <a:defRPr sz="1900"/>
            </a:lvl1pPr>
            <a:lvl2pPr marL="162348" indent="-138345">
              <a:buSzPct val="60000"/>
              <a:defRPr sz="2000"/>
            </a:lvl2pPr>
            <a:lvl3pPr marL="372847" indent="-188824">
              <a:defRPr sz="1900"/>
            </a:lvl3pPr>
            <a:lvl4pPr marL="552868" indent="-164820">
              <a:defRPr sz="1600"/>
            </a:lvl4pPr>
            <a:lvl5pPr marL="740893" indent="-176822"/>
          </a:lstStyle>
          <a:p>
            <a:r>
              <a:t>Body Level One</a:t>
            </a:r>
          </a:p>
          <a:p>
            <a:pPr lvl="1"/>
            <a:r>
              <a:t>Body Level Two</a:t>
            </a:r>
          </a:p>
          <a:p>
            <a:pPr lvl="2"/>
            <a:r>
              <a:t>Body Level Three</a:t>
            </a:r>
          </a:p>
          <a:p>
            <a:pPr lvl="3"/>
            <a:r>
              <a:t>Body Level Four</a:t>
            </a:r>
          </a:p>
          <a:p>
            <a:pPr lvl="4"/>
            <a:r>
              <a:t>Body Level Five</a:t>
            </a:r>
          </a:p>
        </p:txBody>
      </p:sp>
      <p:sp>
        <p:nvSpPr>
          <p:cNvPr id="90" name="Shape 90"/>
          <p:cNvSpPr>
            <a:spLocks noGrp="1"/>
          </p:cNvSpPr>
          <p:nvPr>
            <p:ph type="sldNum" sz="quarter" idx="2"/>
          </p:nvPr>
        </p:nvSpPr>
        <p:spPr>
          <a:prstGeom prst="rect">
            <a:avLst/>
          </a:prstGeom>
        </p:spPr>
        <p:txBody>
          <a:bodyPr/>
          <a:lstStyle/>
          <a:p>
            <a:fld id="{86CB4B4D-7CA3-9044-876B-883B54F8677D}" type="slidenum">
              <a:rPr>
                <a:latin typeface="Arial"/>
                <a:ea typeface="Arial"/>
                <a:cs typeface="Arial"/>
              </a:rPr>
              <a:pPr/>
              <a:t>‹#›</a:t>
            </a:fld>
            <a:endParaRPr>
              <a:latin typeface="Arial"/>
              <a:ea typeface="Arial"/>
              <a:cs typeface="Arial"/>
            </a:endParaRPr>
          </a:p>
        </p:txBody>
      </p:sp>
    </p:spTree>
    <p:extLst>
      <p:ext uri="{BB962C8B-B14F-4D97-AF65-F5344CB8AC3E}">
        <p14:creationId xmlns:p14="http://schemas.microsoft.com/office/powerpoint/2010/main" val="5252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1_Full Image">
    <p:spTree>
      <p:nvGrpSpPr>
        <p:cNvPr id="1" name=""/>
        <p:cNvGrpSpPr/>
        <p:nvPr/>
      </p:nvGrpSpPr>
      <p:grpSpPr>
        <a:xfrm>
          <a:off x="0" y="0"/>
          <a:ext cx="0" cy="0"/>
          <a:chOff x="0" y="0"/>
          <a:chExt cx="0" cy="0"/>
        </a:xfrm>
      </p:grpSpPr>
      <p:sp>
        <p:nvSpPr>
          <p:cNvPr id="97" name="Shape 97"/>
          <p:cNvSpPr>
            <a:spLocks noGrp="1"/>
          </p:cNvSpPr>
          <p:nvPr>
            <p:ph type="title"/>
          </p:nvPr>
        </p:nvSpPr>
        <p:spPr>
          <a:xfrm>
            <a:off x="414347" y="221458"/>
            <a:ext cx="7736681" cy="392906"/>
          </a:xfrm>
          <a:prstGeom prst="rect">
            <a:avLst/>
          </a:prstGeom>
          <a:effectLst>
            <a:outerShdw blurRad="38100" dist="38100" dir="5400000" rotWithShape="0">
              <a:srgbClr val="000000">
                <a:alpha val="90000"/>
              </a:srgbClr>
            </a:outerShdw>
          </a:effectLst>
        </p:spPr>
        <p:txBody>
          <a:bodyPr/>
          <a:lstStyle>
            <a:lvl1pPr>
              <a:lnSpc>
                <a:spcPts val="3402"/>
              </a:lnSpc>
            </a:lvl1pPr>
          </a:lstStyle>
          <a:p>
            <a:r>
              <a:t>Title Text</a:t>
            </a:r>
          </a:p>
        </p:txBody>
      </p:sp>
      <p:sp>
        <p:nvSpPr>
          <p:cNvPr id="98" name="Shape 98"/>
          <p:cNvSpPr>
            <a:spLocks noGrp="1"/>
          </p:cNvSpPr>
          <p:nvPr>
            <p:ph type="body" sz="quarter" idx="1"/>
          </p:nvPr>
        </p:nvSpPr>
        <p:spPr>
          <a:xfrm>
            <a:off x="414347" y="607220"/>
            <a:ext cx="7736681" cy="428625"/>
          </a:xfrm>
          <a:prstGeom prst="rect">
            <a:avLst/>
          </a:prstGeom>
          <a:effectLst>
            <a:outerShdw blurRad="38100" dist="38100" dir="5400000" rotWithShape="0">
              <a:srgbClr val="000000">
                <a:alpha val="90000"/>
              </a:srgbClr>
            </a:outerShdw>
          </a:effectLst>
        </p:spPr>
        <p:txBody>
          <a:bodyPr/>
          <a:lstStyle>
            <a:lvl1pPr>
              <a:spcBef>
                <a:spcPts val="819"/>
              </a:spcBef>
              <a:defRPr sz="1600">
                <a:solidFill>
                  <a:srgbClr val="FFFFFF"/>
                </a:solidFill>
              </a:defRPr>
            </a:lvl1pPr>
            <a:lvl2pPr marL="24003" indent="0">
              <a:buSzTx/>
              <a:buNone/>
              <a:defRPr sz="1600" b="1"/>
            </a:lvl2pPr>
            <a:lvl3pPr marL="0" indent="184023">
              <a:buSzTx/>
              <a:buNone/>
              <a:defRPr b="1"/>
            </a:lvl3pPr>
            <a:lvl4pPr marL="0" indent="388049">
              <a:buSzTx/>
              <a:buNone/>
              <a:defRPr sz="1600" b="1"/>
            </a:lvl4pPr>
            <a:lvl5pPr marL="0" indent="564071">
              <a:buSzTx/>
              <a:buNone/>
              <a:defRPr sz="1600" b="1"/>
            </a:lvl5pPr>
          </a:lstStyle>
          <a:p>
            <a:r>
              <a:t>Body Level One</a:t>
            </a:r>
          </a:p>
          <a:p>
            <a:pPr lvl="1"/>
            <a:r>
              <a:t>Body Level Two</a:t>
            </a:r>
          </a:p>
          <a:p>
            <a:pPr lvl="2"/>
            <a:r>
              <a:t>Body Level Three</a:t>
            </a:r>
          </a:p>
          <a:p>
            <a:pPr lvl="3"/>
            <a:r>
              <a:t>Body Level Four</a:t>
            </a:r>
          </a:p>
          <a:p>
            <a:pPr lvl="4"/>
            <a:r>
              <a:t>Body Level Five</a:t>
            </a:r>
          </a:p>
        </p:txBody>
      </p:sp>
      <p:sp>
        <p:nvSpPr>
          <p:cNvPr id="99" name="Shape 99"/>
          <p:cNvSpPr>
            <a:spLocks noGrp="1"/>
          </p:cNvSpPr>
          <p:nvPr>
            <p:ph type="sldNum" sz="quarter" idx="2"/>
          </p:nvPr>
        </p:nvSpPr>
        <p:spPr>
          <a:prstGeom prst="rect">
            <a:avLst/>
          </a:prstGeom>
        </p:spPr>
        <p:txBody>
          <a:bodyPr/>
          <a:lstStyle/>
          <a:p>
            <a:fld id="{86CB4B4D-7CA3-9044-876B-883B54F8677D}" type="slidenum">
              <a:rPr>
                <a:latin typeface="Arial"/>
                <a:ea typeface="Arial"/>
                <a:cs typeface="Arial"/>
              </a:rPr>
              <a:pPr/>
              <a:t>‹#›</a:t>
            </a:fld>
            <a:endParaRPr>
              <a:latin typeface="Arial"/>
              <a:ea typeface="Arial"/>
              <a:cs typeface="Arial"/>
            </a:endParaRPr>
          </a:p>
        </p:txBody>
      </p:sp>
    </p:spTree>
    <p:extLst>
      <p:ext uri="{BB962C8B-B14F-4D97-AF65-F5344CB8AC3E}">
        <p14:creationId xmlns:p14="http://schemas.microsoft.com/office/powerpoint/2010/main" val="263326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2_Full Image">
    <p:spTree>
      <p:nvGrpSpPr>
        <p:cNvPr id="1" name=""/>
        <p:cNvGrpSpPr/>
        <p:nvPr/>
      </p:nvGrpSpPr>
      <p:grpSpPr>
        <a:xfrm>
          <a:off x="0" y="0"/>
          <a:ext cx="0" cy="0"/>
          <a:chOff x="0" y="0"/>
          <a:chExt cx="0" cy="0"/>
        </a:xfrm>
      </p:grpSpPr>
      <p:sp>
        <p:nvSpPr>
          <p:cNvPr id="115" name="Shape 115"/>
          <p:cNvSpPr>
            <a:spLocks noGrp="1"/>
          </p:cNvSpPr>
          <p:nvPr>
            <p:ph type="title"/>
          </p:nvPr>
        </p:nvSpPr>
        <p:spPr>
          <a:xfrm>
            <a:off x="414347" y="221458"/>
            <a:ext cx="7736681" cy="392906"/>
          </a:xfrm>
          <a:prstGeom prst="rect">
            <a:avLst/>
          </a:prstGeom>
          <a:effectLst>
            <a:outerShdw blurRad="38100" dist="38100" dir="5400000" rotWithShape="0">
              <a:srgbClr val="000000">
                <a:alpha val="90000"/>
              </a:srgbClr>
            </a:outerShdw>
          </a:effectLst>
        </p:spPr>
        <p:txBody>
          <a:bodyPr/>
          <a:lstStyle>
            <a:lvl1pPr>
              <a:lnSpc>
                <a:spcPts val="3402"/>
              </a:lnSpc>
            </a:lvl1pPr>
          </a:lstStyle>
          <a:p>
            <a:r>
              <a:t>Title Text</a:t>
            </a:r>
          </a:p>
        </p:txBody>
      </p:sp>
      <p:sp>
        <p:nvSpPr>
          <p:cNvPr id="116" name="Shape 116"/>
          <p:cNvSpPr>
            <a:spLocks noGrp="1"/>
          </p:cNvSpPr>
          <p:nvPr>
            <p:ph type="body" sz="quarter" idx="1"/>
          </p:nvPr>
        </p:nvSpPr>
        <p:spPr>
          <a:xfrm>
            <a:off x="414347" y="607220"/>
            <a:ext cx="7736681" cy="428625"/>
          </a:xfrm>
          <a:prstGeom prst="rect">
            <a:avLst/>
          </a:prstGeom>
          <a:effectLst>
            <a:outerShdw blurRad="38100" dist="38100" dir="5400000" rotWithShape="0">
              <a:srgbClr val="000000">
                <a:alpha val="90000"/>
              </a:srgbClr>
            </a:outerShdw>
          </a:effectLst>
        </p:spPr>
        <p:txBody>
          <a:bodyPr/>
          <a:lstStyle>
            <a:lvl1pPr>
              <a:spcBef>
                <a:spcPts val="819"/>
              </a:spcBef>
              <a:defRPr sz="1600">
                <a:solidFill>
                  <a:srgbClr val="FFFFFF"/>
                </a:solidFill>
              </a:defRPr>
            </a:lvl1pPr>
            <a:lvl2pPr marL="24003" indent="0">
              <a:buSzTx/>
              <a:buNone/>
              <a:defRPr sz="1600" b="1"/>
            </a:lvl2pPr>
            <a:lvl3pPr marL="0" indent="184023">
              <a:buSzTx/>
              <a:buNone/>
              <a:defRPr b="1"/>
            </a:lvl3pPr>
            <a:lvl4pPr marL="0" indent="388049">
              <a:buSzTx/>
              <a:buNone/>
              <a:defRPr sz="1600" b="1"/>
            </a:lvl4pPr>
            <a:lvl5pPr marL="0" indent="564071">
              <a:buSzTx/>
              <a:buNone/>
              <a:defRPr sz="1600" b="1"/>
            </a:lvl5pPr>
          </a:lstStyle>
          <a:p>
            <a:r>
              <a:t>Body Level One</a:t>
            </a:r>
          </a:p>
          <a:p>
            <a:pPr lvl="1"/>
            <a:r>
              <a:t>Body Level Two</a:t>
            </a:r>
          </a:p>
          <a:p>
            <a:pPr lvl="2"/>
            <a:r>
              <a:t>Body Level Three</a:t>
            </a:r>
          </a:p>
          <a:p>
            <a:pPr lvl="3"/>
            <a:r>
              <a:t>Body Level Four</a:t>
            </a:r>
          </a:p>
          <a:p>
            <a:pPr lvl="4"/>
            <a:r>
              <a:t>Body Level Five</a:t>
            </a:r>
          </a:p>
        </p:txBody>
      </p:sp>
      <p:sp>
        <p:nvSpPr>
          <p:cNvPr id="117" name="Shape 117"/>
          <p:cNvSpPr>
            <a:spLocks noGrp="1"/>
          </p:cNvSpPr>
          <p:nvPr>
            <p:ph type="sldNum" sz="quarter" idx="2"/>
          </p:nvPr>
        </p:nvSpPr>
        <p:spPr>
          <a:prstGeom prst="rect">
            <a:avLst/>
          </a:prstGeom>
        </p:spPr>
        <p:txBody>
          <a:bodyPr/>
          <a:lstStyle/>
          <a:p>
            <a:fld id="{86CB4B4D-7CA3-9044-876B-883B54F8677D}" type="slidenum">
              <a:rPr>
                <a:latin typeface="Arial"/>
                <a:ea typeface="Arial"/>
                <a:cs typeface="Arial"/>
              </a:rPr>
              <a:pPr/>
              <a:t>‹#›</a:t>
            </a:fld>
            <a:endParaRPr>
              <a:latin typeface="Arial"/>
              <a:ea typeface="Arial"/>
              <a:cs typeface="Arial"/>
            </a:endParaRPr>
          </a:p>
        </p:txBody>
      </p:sp>
    </p:spTree>
    <p:extLst>
      <p:ext uri="{BB962C8B-B14F-4D97-AF65-F5344CB8AC3E}">
        <p14:creationId xmlns:p14="http://schemas.microsoft.com/office/powerpoint/2010/main" val="1649827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3_Full Image">
    <p:spTree>
      <p:nvGrpSpPr>
        <p:cNvPr id="1" name=""/>
        <p:cNvGrpSpPr/>
        <p:nvPr/>
      </p:nvGrpSpPr>
      <p:grpSpPr>
        <a:xfrm>
          <a:off x="0" y="0"/>
          <a:ext cx="0" cy="0"/>
          <a:chOff x="0" y="0"/>
          <a:chExt cx="0" cy="0"/>
        </a:xfrm>
      </p:grpSpPr>
      <p:sp>
        <p:nvSpPr>
          <p:cNvPr id="133" name="Shape 133"/>
          <p:cNvSpPr>
            <a:spLocks noGrp="1"/>
          </p:cNvSpPr>
          <p:nvPr>
            <p:ph type="title"/>
          </p:nvPr>
        </p:nvSpPr>
        <p:spPr>
          <a:xfrm>
            <a:off x="1451074" y="221012"/>
            <a:ext cx="5799832" cy="395139"/>
          </a:xfrm>
          <a:prstGeom prst="rect">
            <a:avLst/>
          </a:prstGeom>
          <a:effectLst>
            <a:outerShdw blurRad="25400" dist="25400" dir="5400000" rotWithShape="0">
              <a:srgbClr val="000000">
                <a:alpha val="90000"/>
              </a:srgbClr>
            </a:outerShdw>
          </a:effectLst>
        </p:spPr>
        <p:txBody>
          <a:bodyPr lIns="22502" tIns="22502" rIns="22502" bIns="22502"/>
          <a:lstStyle>
            <a:lvl1pPr defTabSz="285035">
              <a:lnSpc>
                <a:spcPts val="3150"/>
              </a:lnSpc>
              <a:defRPr sz="2600"/>
            </a:lvl1pPr>
          </a:lstStyle>
          <a:p>
            <a:r>
              <a:t>Title Text</a:t>
            </a:r>
          </a:p>
        </p:txBody>
      </p:sp>
      <p:sp>
        <p:nvSpPr>
          <p:cNvPr id="134" name="Shape 134"/>
          <p:cNvSpPr>
            <a:spLocks noGrp="1"/>
          </p:cNvSpPr>
          <p:nvPr>
            <p:ph type="body" sz="quarter" idx="1"/>
          </p:nvPr>
        </p:nvSpPr>
        <p:spPr>
          <a:xfrm>
            <a:off x="1451074" y="569273"/>
            <a:ext cx="5799832" cy="502295"/>
          </a:xfrm>
          <a:prstGeom prst="rect">
            <a:avLst/>
          </a:prstGeom>
          <a:effectLst>
            <a:outerShdw blurRad="25400" dist="25400" dir="5400000" rotWithShape="0">
              <a:srgbClr val="000000">
                <a:alpha val="90000"/>
              </a:srgbClr>
            </a:outerShdw>
          </a:effectLst>
        </p:spPr>
        <p:txBody>
          <a:bodyPr lIns="22502" tIns="22502" rIns="22502" bIns="22502"/>
          <a:lstStyle>
            <a:lvl1pPr defTabSz="345043">
              <a:spcBef>
                <a:spcPts val="819"/>
              </a:spcBef>
              <a:defRPr sz="1500">
                <a:solidFill>
                  <a:srgbClr val="FFFFFF"/>
                </a:solidFill>
              </a:defRPr>
            </a:lvl1pPr>
            <a:lvl2pPr marL="22502" indent="0" defTabSz="345043">
              <a:buSzTx/>
              <a:buNone/>
              <a:defRPr sz="1500" b="1"/>
            </a:lvl2pPr>
            <a:lvl3pPr marL="0" indent="184023" defTabSz="345043">
              <a:buSzTx/>
              <a:buNone/>
              <a:defRPr sz="1500" b="1"/>
            </a:lvl3pPr>
            <a:lvl4pPr marL="0" indent="388049" defTabSz="345043">
              <a:buSzTx/>
              <a:buNone/>
              <a:defRPr sz="1500" b="1"/>
            </a:lvl4pPr>
            <a:lvl5pPr marL="0" indent="564071" defTabSz="345043">
              <a:buSzTx/>
              <a:buNone/>
              <a:defRPr sz="1500" b="1"/>
            </a:lvl5pPr>
          </a:lstStyle>
          <a:p>
            <a:r>
              <a:t>Body Level One</a:t>
            </a:r>
          </a:p>
          <a:p>
            <a:pPr lvl="1"/>
            <a:r>
              <a:t>Body Level Two</a:t>
            </a:r>
          </a:p>
          <a:p>
            <a:pPr lvl="2"/>
            <a:r>
              <a:t>Body Level Three</a:t>
            </a:r>
          </a:p>
          <a:p>
            <a:pPr lvl="3"/>
            <a:r>
              <a:t>Body Level Four</a:t>
            </a:r>
          </a:p>
          <a:p>
            <a:pPr lvl="4"/>
            <a:r>
              <a:t>Body Level Five</a:t>
            </a:r>
          </a:p>
        </p:txBody>
      </p:sp>
      <p:sp>
        <p:nvSpPr>
          <p:cNvPr id="135" name="Shape 135"/>
          <p:cNvSpPr>
            <a:spLocks noGrp="1"/>
          </p:cNvSpPr>
          <p:nvPr>
            <p:ph type="sldNum" sz="quarter" idx="2"/>
          </p:nvPr>
        </p:nvSpPr>
        <p:spPr>
          <a:xfrm>
            <a:off x="7293178" y="4868916"/>
            <a:ext cx="128240" cy="123111"/>
          </a:xfrm>
          <a:prstGeom prst="rect">
            <a:avLst/>
          </a:prstGeom>
        </p:spPr>
        <p:txBody>
          <a:bodyPr/>
          <a:lstStyle>
            <a:lvl1pPr defTabSz="285035"/>
          </a:lstStyle>
          <a:p>
            <a:fld id="{86CB4B4D-7CA3-9044-876B-883B54F8677D}" type="slidenum">
              <a:rPr>
                <a:latin typeface="Arial"/>
                <a:ea typeface="Arial"/>
                <a:cs typeface="Arial"/>
              </a:rPr>
              <a:pPr/>
              <a:t>‹#›</a:t>
            </a:fld>
            <a:endParaRPr>
              <a:latin typeface="Arial"/>
              <a:ea typeface="Arial"/>
              <a:cs typeface="Arial"/>
            </a:endParaRPr>
          </a:p>
        </p:txBody>
      </p:sp>
    </p:spTree>
    <p:extLst>
      <p:ext uri="{BB962C8B-B14F-4D97-AF65-F5344CB8AC3E}">
        <p14:creationId xmlns:p14="http://schemas.microsoft.com/office/powerpoint/2010/main" val="2555731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41"/>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392" indent="0">
              <a:buNone/>
              <a:defRPr sz="1600">
                <a:solidFill>
                  <a:schemeClr val="tx1">
                    <a:tint val="75000"/>
                  </a:schemeClr>
                </a:solidFill>
              </a:defRPr>
            </a:lvl3pPr>
            <a:lvl4pPr marL="1371591" indent="0">
              <a:buNone/>
              <a:defRPr sz="1400">
                <a:solidFill>
                  <a:schemeClr val="tx1">
                    <a:tint val="75000"/>
                  </a:schemeClr>
                </a:solidFill>
              </a:defRPr>
            </a:lvl4pPr>
            <a:lvl5pPr marL="1828784" indent="0">
              <a:buNone/>
              <a:defRPr sz="1400">
                <a:solidFill>
                  <a:schemeClr val="tx1">
                    <a:tint val="75000"/>
                  </a:schemeClr>
                </a:solidFill>
              </a:defRPr>
            </a:lvl5pPr>
            <a:lvl6pPr marL="2285983" indent="0">
              <a:buNone/>
              <a:defRPr sz="1400">
                <a:solidFill>
                  <a:schemeClr val="tx1">
                    <a:tint val="75000"/>
                  </a:schemeClr>
                </a:solidFill>
              </a:defRPr>
            </a:lvl6pPr>
            <a:lvl7pPr marL="2743178" indent="0">
              <a:buNone/>
              <a:defRPr sz="1400">
                <a:solidFill>
                  <a:schemeClr val="tx1">
                    <a:tint val="75000"/>
                  </a:schemeClr>
                </a:solidFill>
              </a:defRPr>
            </a:lvl7pPr>
            <a:lvl8pPr marL="3200376" indent="0">
              <a:buNone/>
              <a:defRPr sz="1400">
                <a:solidFill>
                  <a:schemeClr val="tx1">
                    <a:tint val="75000"/>
                  </a:schemeClr>
                </a:solidFill>
              </a:defRPr>
            </a:lvl8pPr>
            <a:lvl9pPr marL="365757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4ABFC7-FAFD-1B4E-9421-BAEDB41D4224}" type="datetimeFigureOut">
              <a:rPr lang="en-US" smtClean="0">
                <a:solidFill>
                  <a:prstClr val="black">
                    <a:tint val="75000"/>
                  </a:prstClr>
                </a:solidFill>
                <a:latin typeface="Calibri"/>
              </a:rPr>
              <a:pPr/>
              <a:t>7/26/2019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3A6DDC7-AD92-364D-AAEF-B68F6EB19DB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78230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7"/>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7"/>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4ABFC7-FAFD-1B4E-9421-BAEDB41D4224}" type="datetimeFigureOut">
              <a:rPr lang="en-US" smtClean="0">
                <a:solidFill>
                  <a:prstClr val="black">
                    <a:tint val="75000"/>
                  </a:prstClr>
                </a:solidFill>
                <a:latin typeface="Calibri"/>
              </a:rPr>
              <a:pPr/>
              <a:t>7/26/2019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3A6DDC7-AD92-364D-AAEF-B68F6EB19DB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84042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392" indent="0">
              <a:buNone/>
              <a:defRPr sz="1800" b="1"/>
            </a:lvl3pPr>
            <a:lvl4pPr marL="1371591" indent="0">
              <a:buNone/>
              <a:defRPr sz="1600" b="1"/>
            </a:lvl4pPr>
            <a:lvl5pPr marL="1828784" indent="0">
              <a:buNone/>
              <a:defRPr sz="1600" b="1"/>
            </a:lvl5pPr>
            <a:lvl6pPr marL="2285983" indent="0">
              <a:buNone/>
              <a:defRPr sz="1600" b="1"/>
            </a:lvl6pPr>
            <a:lvl7pPr marL="2743178" indent="0">
              <a:buNone/>
              <a:defRPr sz="1600" b="1"/>
            </a:lvl7pPr>
            <a:lvl8pPr marL="3200376" indent="0">
              <a:buNone/>
              <a:defRPr sz="1600" b="1"/>
            </a:lvl8pPr>
            <a:lvl9pPr marL="365757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392" indent="0">
              <a:buNone/>
              <a:defRPr sz="1800" b="1"/>
            </a:lvl3pPr>
            <a:lvl4pPr marL="1371591" indent="0">
              <a:buNone/>
              <a:defRPr sz="1600" b="1"/>
            </a:lvl4pPr>
            <a:lvl5pPr marL="1828784" indent="0">
              <a:buNone/>
              <a:defRPr sz="1600" b="1"/>
            </a:lvl5pPr>
            <a:lvl6pPr marL="2285983" indent="0">
              <a:buNone/>
              <a:defRPr sz="1600" b="1"/>
            </a:lvl6pPr>
            <a:lvl7pPr marL="2743178" indent="0">
              <a:buNone/>
              <a:defRPr sz="1600" b="1"/>
            </a:lvl7pPr>
            <a:lvl8pPr marL="3200376" indent="0">
              <a:buNone/>
              <a:defRPr sz="1600" b="1"/>
            </a:lvl8pPr>
            <a:lvl9pPr marL="365757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4ABFC7-FAFD-1B4E-9421-BAEDB41D4224}" type="datetimeFigureOut">
              <a:rPr lang="en-US" smtClean="0">
                <a:solidFill>
                  <a:prstClr val="black">
                    <a:tint val="75000"/>
                  </a:prstClr>
                </a:solidFill>
                <a:latin typeface="Calibri"/>
              </a:rPr>
              <a:pPr/>
              <a:t>7/26/2019</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3A6DDC7-AD92-364D-AAEF-B68F6EB19DB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06038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4ABFC7-FAFD-1B4E-9421-BAEDB41D4224}" type="datetimeFigureOut">
              <a:rPr lang="en-US" smtClean="0">
                <a:solidFill>
                  <a:prstClr val="black">
                    <a:tint val="75000"/>
                  </a:prstClr>
                </a:solidFill>
                <a:latin typeface="Calibri"/>
              </a:rPr>
              <a:pPr/>
              <a:t>7/26/2019</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3A6DDC7-AD92-364D-AAEF-B68F6EB19DB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84270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4ABFC7-FAFD-1B4E-9421-BAEDB41D4224}" type="datetimeFigureOut">
              <a:rPr lang="en-US" smtClean="0">
                <a:solidFill>
                  <a:prstClr val="black">
                    <a:tint val="75000"/>
                  </a:prstClr>
                </a:solidFill>
                <a:latin typeface="Calibri"/>
              </a:rPr>
              <a:pPr/>
              <a:t>7/26/2019</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3A6DDC7-AD92-364D-AAEF-B68F6EB19DB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25643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076336"/>
            <a:ext cx="3008313" cy="3518297"/>
          </a:xfrm>
        </p:spPr>
        <p:txBody>
          <a:bodyPr/>
          <a:lstStyle>
            <a:lvl1pPr marL="0" indent="0">
              <a:buNone/>
              <a:defRPr sz="1400"/>
            </a:lvl1pPr>
            <a:lvl2pPr marL="457200" indent="0">
              <a:buNone/>
              <a:defRPr sz="1200"/>
            </a:lvl2pPr>
            <a:lvl3pPr marL="914392" indent="0">
              <a:buNone/>
              <a:defRPr sz="1000"/>
            </a:lvl3pPr>
            <a:lvl4pPr marL="1371591" indent="0">
              <a:buNone/>
              <a:defRPr sz="900"/>
            </a:lvl4pPr>
            <a:lvl5pPr marL="1828784" indent="0">
              <a:buNone/>
              <a:defRPr sz="900"/>
            </a:lvl5pPr>
            <a:lvl6pPr marL="2285983" indent="0">
              <a:buNone/>
              <a:defRPr sz="900"/>
            </a:lvl6pPr>
            <a:lvl7pPr marL="2743178" indent="0">
              <a:buNone/>
              <a:defRPr sz="900"/>
            </a:lvl7pPr>
            <a:lvl8pPr marL="3200376" indent="0">
              <a:buNone/>
              <a:defRPr sz="900"/>
            </a:lvl8pPr>
            <a:lvl9pPr marL="365757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4ABFC7-FAFD-1B4E-9421-BAEDB41D4224}" type="datetimeFigureOut">
              <a:rPr lang="en-US" smtClean="0">
                <a:solidFill>
                  <a:prstClr val="black">
                    <a:tint val="75000"/>
                  </a:prstClr>
                </a:solidFill>
                <a:latin typeface="Calibri"/>
              </a:rPr>
              <a:pPr/>
              <a:t>7/26/2019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3A6DDC7-AD92-364D-AAEF-B68F6EB19DB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92353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392" indent="0">
              <a:buNone/>
              <a:defRPr sz="2400"/>
            </a:lvl3pPr>
            <a:lvl4pPr marL="1371591" indent="0">
              <a:buNone/>
              <a:defRPr sz="2000"/>
            </a:lvl4pPr>
            <a:lvl5pPr marL="1828784" indent="0">
              <a:buNone/>
              <a:defRPr sz="2000"/>
            </a:lvl5pPr>
            <a:lvl6pPr marL="2285983" indent="0">
              <a:buNone/>
              <a:defRPr sz="2000"/>
            </a:lvl6pPr>
            <a:lvl7pPr marL="2743178" indent="0">
              <a:buNone/>
              <a:defRPr sz="2000"/>
            </a:lvl7pPr>
            <a:lvl8pPr marL="3200376" indent="0">
              <a:buNone/>
              <a:defRPr sz="2000"/>
            </a:lvl8pPr>
            <a:lvl9pPr marL="3657570" indent="0">
              <a:buNone/>
              <a:defRPr sz="2000"/>
            </a:lvl9pPr>
          </a:lstStyle>
          <a:p>
            <a:endParaRPr lang="en-US"/>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200" indent="0">
              <a:buNone/>
              <a:defRPr sz="1200"/>
            </a:lvl2pPr>
            <a:lvl3pPr marL="914392" indent="0">
              <a:buNone/>
              <a:defRPr sz="1000"/>
            </a:lvl3pPr>
            <a:lvl4pPr marL="1371591" indent="0">
              <a:buNone/>
              <a:defRPr sz="900"/>
            </a:lvl4pPr>
            <a:lvl5pPr marL="1828784" indent="0">
              <a:buNone/>
              <a:defRPr sz="900"/>
            </a:lvl5pPr>
            <a:lvl6pPr marL="2285983" indent="0">
              <a:buNone/>
              <a:defRPr sz="900"/>
            </a:lvl6pPr>
            <a:lvl7pPr marL="2743178" indent="0">
              <a:buNone/>
              <a:defRPr sz="900"/>
            </a:lvl7pPr>
            <a:lvl8pPr marL="3200376" indent="0">
              <a:buNone/>
              <a:defRPr sz="900"/>
            </a:lvl8pPr>
            <a:lvl9pPr marL="365757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4ABFC7-FAFD-1B4E-9421-BAEDB41D4224}" type="datetimeFigureOut">
              <a:rPr lang="en-US" smtClean="0">
                <a:solidFill>
                  <a:prstClr val="black">
                    <a:tint val="75000"/>
                  </a:prstClr>
                </a:solidFill>
                <a:latin typeface="Calibri"/>
              </a:rPr>
              <a:pPr/>
              <a:t>7/26/2019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3A6DDC7-AD92-364D-AAEF-B68F6EB19DB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70512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7"/>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70"/>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AB4ABFC7-FAFD-1B4E-9421-BAEDB41D4224}" type="datetimeFigureOut">
              <a:rPr lang="en-US" smtClean="0">
                <a:solidFill>
                  <a:prstClr val="black">
                    <a:tint val="75000"/>
                  </a:prstClr>
                </a:solidFill>
                <a:latin typeface="Calibri"/>
              </a:rPr>
              <a:pPr defTabSz="457200"/>
              <a:t>7/26/2019</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1" y="4767270"/>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70"/>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3A6DDC7-AD92-364D-AAEF-B68F6EB19DBE}" type="slidenum">
              <a:rPr lang="en-US" smtClean="0">
                <a:solidFill>
                  <a:prstClr val="black">
                    <a:tint val="75000"/>
                  </a:prstClr>
                </a:solidFill>
                <a:latin typeface="Calibri"/>
              </a:rPr>
              <a:pPr defTabSz="457200"/>
              <a:t>‹#›</a:t>
            </a:fld>
            <a:endParaRPr lang="en-US">
              <a:solidFill>
                <a:prstClr val="black">
                  <a:tint val="75000"/>
                </a:prstClr>
              </a:solidFill>
              <a:latin typeface="Calibri"/>
            </a:endParaRPr>
          </a:p>
        </p:txBody>
      </p:sp>
    </p:spTree>
    <p:extLst>
      <p:ext uri="{BB962C8B-B14F-4D97-AF65-F5344CB8AC3E}">
        <p14:creationId xmlns:p14="http://schemas.microsoft.com/office/powerpoint/2010/main" val="4211734304"/>
      </p:ext>
    </p:extLst>
  </p:cSld>
  <p:clrMap bg1="lt1" tx1="dk1" bg2="lt2" tx2="dk2" accent1="accent1" accent2="accent2" accent3="accent3" accent4="accent4" accent5="accent5" accent6="accent6" hlink="hlink" folHlink="folHlink"/>
  <p:sldLayoutIdLst>
    <p:sldLayoutId id="2147484405" r:id="rId1"/>
    <p:sldLayoutId id="2147484406" r:id="rId2"/>
    <p:sldLayoutId id="2147484407" r:id="rId3"/>
    <p:sldLayoutId id="2147484408" r:id="rId4"/>
    <p:sldLayoutId id="2147484409" r:id="rId5"/>
    <p:sldLayoutId id="2147484410" r:id="rId6"/>
    <p:sldLayoutId id="2147484411" r:id="rId7"/>
    <p:sldLayoutId id="2147484412" r:id="rId8"/>
    <p:sldLayoutId id="2147484413" r:id="rId9"/>
    <p:sldLayoutId id="2147484414" r:id="rId10"/>
    <p:sldLayoutId id="2147484415" r:id="rId11"/>
    <p:sldLayoutId id="2147484416" r:id="rId12"/>
    <p:sldLayoutId id="2147484976" r:id="rId13"/>
    <p:sldLayoutId id="2147484977"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2992"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186"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384"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581"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776"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8973"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168"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392" algn="l" defTabSz="457200" rtl="0" eaLnBrk="1" latinLnBrk="0" hangingPunct="1">
        <a:defRPr sz="1800" kern="1200">
          <a:solidFill>
            <a:schemeClr val="tx1"/>
          </a:solidFill>
          <a:latin typeface="+mn-lt"/>
          <a:ea typeface="+mn-ea"/>
          <a:cs typeface="+mn-cs"/>
        </a:defRPr>
      </a:lvl3pPr>
      <a:lvl4pPr marL="1371591" algn="l" defTabSz="457200" rtl="0" eaLnBrk="1" latinLnBrk="0" hangingPunct="1">
        <a:defRPr sz="1800" kern="1200">
          <a:solidFill>
            <a:schemeClr val="tx1"/>
          </a:solidFill>
          <a:latin typeface="+mn-lt"/>
          <a:ea typeface="+mn-ea"/>
          <a:cs typeface="+mn-cs"/>
        </a:defRPr>
      </a:lvl4pPr>
      <a:lvl5pPr marL="1828784" algn="l" defTabSz="457200" rtl="0" eaLnBrk="1" latinLnBrk="0" hangingPunct="1">
        <a:defRPr sz="1800" kern="1200">
          <a:solidFill>
            <a:schemeClr val="tx1"/>
          </a:solidFill>
          <a:latin typeface="+mn-lt"/>
          <a:ea typeface="+mn-ea"/>
          <a:cs typeface="+mn-cs"/>
        </a:defRPr>
      </a:lvl5pPr>
      <a:lvl6pPr marL="2285983" algn="l" defTabSz="457200" rtl="0" eaLnBrk="1" latinLnBrk="0" hangingPunct="1">
        <a:defRPr sz="1800" kern="1200">
          <a:solidFill>
            <a:schemeClr val="tx1"/>
          </a:solidFill>
          <a:latin typeface="+mn-lt"/>
          <a:ea typeface="+mn-ea"/>
          <a:cs typeface="+mn-cs"/>
        </a:defRPr>
      </a:lvl6pPr>
      <a:lvl7pPr marL="2743178" algn="l" defTabSz="457200" rtl="0" eaLnBrk="1" latinLnBrk="0" hangingPunct="1">
        <a:defRPr sz="1800" kern="1200">
          <a:solidFill>
            <a:schemeClr val="tx1"/>
          </a:solidFill>
          <a:latin typeface="+mn-lt"/>
          <a:ea typeface="+mn-ea"/>
          <a:cs typeface="+mn-cs"/>
        </a:defRPr>
      </a:lvl7pPr>
      <a:lvl8pPr marL="3200376" algn="l" defTabSz="457200" rtl="0" eaLnBrk="1" latinLnBrk="0" hangingPunct="1">
        <a:defRPr sz="1800" kern="1200">
          <a:solidFill>
            <a:schemeClr val="tx1"/>
          </a:solidFill>
          <a:latin typeface="+mn-lt"/>
          <a:ea typeface="+mn-ea"/>
          <a:cs typeface="+mn-cs"/>
        </a:defRPr>
      </a:lvl8pPr>
      <a:lvl9pPr marL="365757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85775" y="335760"/>
            <a:ext cx="8172450" cy="442913"/>
          </a:xfrm>
          <a:prstGeom prst="rect">
            <a:avLst/>
          </a:prstGeom>
          <a:ln w="12700">
            <a:miter lim="400000"/>
          </a:ln>
          <a:extLst>
            <a:ext uri="{C572A759-6A51-4108-AA02-DFA0A04FC94B}">
              <ma14:wrappingTextBoxFlag xmlns:ma14="http://schemas.microsoft.com/office/mac/drawingml/2011/main" xmlns="" val="1"/>
            </a:ext>
          </a:extLst>
        </p:spPr>
        <p:txBody>
          <a:bodyPr lIns="24003" tIns="24003" rIns="24003" bIns="24003"/>
          <a:lstStyle/>
          <a:p>
            <a:r>
              <a:t>Title Text</a:t>
            </a:r>
          </a:p>
        </p:txBody>
      </p:sp>
      <p:sp>
        <p:nvSpPr>
          <p:cNvPr id="3" name="Shape 3"/>
          <p:cNvSpPr>
            <a:spLocks noGrp="1"/>
          </p:cNvSpPr>
          <p:nvPr>
            <p:ph type="body" idx="1"/>
          </p:nvPr>
        </p:nvSpPr>
        <p:spPr>
          <a:xfrm>
            <a:off x="485775" y="771527"/>
            <a:ext cx="8172450" cy="4029075"/>
          </a:xfrm>
          <a:prstGeom prst="rect">
            <a:avLst/>
          </a:prstGeom>
          <a:ln w="12700">
            <a:miter lim="400000"/>
          </a:ln>
          <a:extLst>
            <a:ext uri="{C572A759-6A51-4108-AA02-DFA0A04FC94B}">
              <ma14:wrappingTextBoxFlag xmlns:ma14="http://schemas.microsoft.com/office/mac/drawingml/2011/main" xmlns="" val="1"/>
            </a:ext>
          </a:extLst>
        </p:spPr>
        <p:txBody>
          <a:bodyPr lIns="24003" tIns="24003" rIns="24003" bIns="24003"/>
          <a:lstStyle>
            <a:lvl2pPr marL="368300" indent="-330200">
              <a:spcBef>
                <a:spcPts val="1300"/>
              </a:spcBef>
              <a:buSzPct val="90000"/>
              <a:buChar char="•"/>
              <a:defRPr sz="3000" b="0">
                <a:solidFill>
                  <a:srgbClr val="FFFFFF"/>
                </a:solidFill>
              </a:defRPr>
            </a:lvl2pPr>
            <a:lvl3pPr marL="596900" indent="-304800">
              <a:spcBef>
                <a:spcPts val="1100"/>
              </a:spcBef>
              <a:buSzPct val="80000"/>
              <a:buChar char="–"/>
              <a:defRPr sz="2600" b="0">
                <a:solidFill>
                  <a:srgbClr val="FFFFFF"/>
                </a:solidFill>
              </a:defRPr>
            </a:lvl3pPr>
            <a:lvl4pPr marL="869950" indent="-254000">
              <a:spcBef>
                <a:spcPts val="900"/>
              </a:spcBef>
              <a:buSzPct val="80000"/>
              <a:buChar char="–"/>
              <a:defRPr sz="2200" b="0">
                <a:solidFill>
                  <a:srgbClr val="FFFFFF"/>
                </a:solidFill>
              </a:defRPr>
            </a:lvl4pPr>
            <a:lvl5pPr marL="1149350" indent="-254000">
              <a:spcBef>
                <a:spcPts val="900"/>
              </a:spcBef>
              <a:buSzPct val="80000"/>
              <a:buChar char="–"/>
              <a:defRPr sz="2200" b="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242984" y="4879187"/>
            <a:ext cx="128240" cy="123111"/>
          </a:xfrm>
          <a:prstGeom prst="rect">
            <a:avLst/>
          </a:prstGeom>
          <a:ln w="12700">
            <a:miter lim="400000"/>
          </a:ln>
        </p:spPr>
        <p:txBody>
          <a:bodyPr wrap="none" lIns="0" tIns="0" rIns="0" bIns="0">
            <a:spAutoFit/>
          </a:bodyPr>
          <a:lstStyle>
            <a:lvl1pPr algn="r">
              <a:defRPr sz="800" b="0">
                <a:solidFill>
                  <a:srgbClr val="929292"/>
                </a:solidFill>
              </a:defRPr>
            </a:lvl1pPr>
          </a:lstStyle>
          <a:p>
            <a:pPr defTabSz="288036" hangingPunct="0"/>
            <a:fld id="{86CB4B4D-7CA3-9044-876B-883B54F8677D}" type="slidenum">
              <a:rPr kern="0">
                <a:latin typeface="Arial"/>
                <a:ea typeface="Arial"/>
                <a:cs typeface="Arial"/>
                <a:sym typeface="Arial"/>
              </a:rPr>
              <a:pPr defTabSz="288036" hangingPunct="0"/>
              <a:t>‹#›</a:t>
            </a:fld>
            <a:endParaRPr kern="0">
              <a:latin typeface="Arial"/>
              <a:ea typeface="Arial"/>
              <a:cs typeface="Arial"/>
              <a:sym typeface="Arial"/>
            </a:endParaRPr>
          </a:p>
        </p:txBody>
      </p:sp>
    </p:spTree>
    <p:extLst>
      <p:ext uri="{BB962C8B-B14F-4D97-AF65-F5344CB8AC3E}">
        <p14:creationId xmlns:p14="http://schemas.microsoft.com/office/powerpoint/2010/main" val="1269094771"/>
      </p:ext>
    </p:extLst>
  </p:cSld>
  <p:clrMap bg1="dk1" tx1="lt1" bg2="dk2" tx2="lt2" accent1="accent1" accent2="accent2" accent3="accent3" accent4="accent4" accent5="accent5" accent6="accent6" hlink="hlink" folHlink="folHlink"/>
  <p:sldLayoutIdLst>
    <p:sldLayoutId id="2147484963" r:id="rId1"/>
    <p:sldLayoutId id="2147484964" r:id="rId2"/>
    <p:sldLayoutId id="2147484965" r:id="rId3"/>
    <p:sldLayoutId id="2147484966" r:id="rId4"/>
    <p:sldLayoutId id="2147484967" r:id="rId5"/>
    <p:sldLayoutId id="2147484969" r:id="rId6"/>
    <p:sldLayoutId id="2147484970" r:id="rId7"/>
    <p:sldLayoutId id="2147484971" r:id="rId8"/>
    <p:sldLayoutId id="2147484972" r:id="rId9"/>
    <p:sldLayoutId id="2147484973" r:id="rId10"/>
    <p:sldLayoutId id="2147484974" r:id="rId11"/>
    <p:sldLayoutId id="2147484975"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marR="0" indent="0" algn="l" defTabSz="288036" rtl="0" latinLnBrk="0">
        <a:lnSpc>
          <a:spcPts val="3213"/>
        </a:lnSpc>
        <a:spcBef>
          <a:spcPts val="0"/>
        </a:spcBef>
        <a:spcAft>
          <a:spcPts val="0"/>
        </a:spcAft>
        <a:buClrTx/>
        <a:buSzTx/>
        <a:buFontTx/>
        <a:buNone/>
        <a:tabLst/>
        <a:defRPr sz="2800" b="1" i="0" u="none" strike="noStrike" cap="none" spc="0" baseline="0">
          <a:ln>
            <a:noFill/>
          </a:ln>
          <a:solidFill>
            <a:srgbClr val="FFFFFF"/>
          </a:solidFill>
          <a:uFillTx/>
          <a:latin typeface="+mn-lt"/>
          <a:ea typeface="+mn-ea"/>
          <a:cs typeface="+mn-cs"/>
          <a:sym typeface="Arial"/>
        </a:defRPr>
      </a:lvl1pPr>
      <a:lvl2pPr marL="0" marR="0" indent="144018" algn="l" defTabSz="288036" rtl="0" latinLnBrk="0">
        <a:lnSpc>
          <a:spcPts val="3213"/>
        </a:lnSpc>
        <a:spcBef>
          <a:spcPts val="0"/>
        </a:spcBef>
        <a:spcAft>
          <a:spcPts val="0"/>
        </a:spcAft>
        <a:buClrTx/>
        <a:buSzTx/>
        <a:buFontTx/>
        <a:buNone/>
        <a:tabLst/>
        <a:defRPr sz="2800" b="1" i="0" u="none" strike="noStrike" cap="none" spc="0" baseline="0">
          <a:ln>
            <a:noFill/>
          </a:ln>
          <a:solidFill>
            <a:srgbClr val="FFFFFF"/>
          </a:solidFill>
          <a:uFillTx/>
          <a:latin typeface="+mn-lt"/>
          <a:ea typeface="+mn-ea"/>
          <a:cs typeface="+mn-cs"/>
          <a:sym typeface="Arial"/>
        </a:defRPr>
      </a:lvl2pPr>
      <a:lvl3pPr marL="0" marR="0" indent="288036" algn="l" defTabSz="288036" rtl="0" latinLnBrk="0">
        <a:lnSpc>
          <a:spcPts val="3213"/>
        </a:lnSpc>
        <a:spcBef>
          <a:spcPts val="0"/>
        </a:spcBef>
        <a:spcAft>
          <a:spcPts val="0"/>
        </a:spcAft>
        <a:buClrTx/>
        <a:buSzTx/>
        <a:buFontTx/>
        <a:buNone/>
        <a:tabLst/>
        <a:defRPr sz="2800" b="1" i="0" u="none" strike="noStrike" cap="none" spc="0" baseline="0">
          <a:ln>
            <a:noFill/>
          </a:ln>
          <a:solidFill>
            <a:srgbClr val="FFFFFF"/>
          </a:solidFill>
          <a:uFillTx/>
          <a:latin typeface="+mn-lt"/>
          <a:ea typeface="+mn-ea"/>
          <a:cs typeface="+mn-cs"/>
          <a:sym typeface="Arial"/>
        </a:defRPr>
      </a:lvl3pPr>
      <a:lvl4pPr marL="0" marR="0" indent="432054" algn="l" defTabSz="288036" rtl="0" latinLnBrk="0">
        <a:lnSpc>
          <a:spcPts val="3213"/>
        </a:lnSpc>
        <a:spcBef>
          <a:spcPts val="0"/>
        </a:spcBef>
        <a:spcAft>
          <a:spcPts val="0"/>
        </a:spcAft>
        <a:buClrTx/>
        <a:buSzTx/>
        <a:buFontTx/>
        <a:buNone/>
        <a:tabLst/>
        <a:defRPr sz="2800" b="1" i="0" u="none" strike="noStrike" cap="none" spc="0" baseline="0">
          <a:ln>
            <a:noFill/>
          </a:ln>
          <a:solidFill>
            <a:srgbClr val="FFFFFF"/>
          </a:solidFill>
          <a:uFillTx/>
          <a:latin typeface="+mn-lt"/>
          <a:ea typeface="+mn-ea"/>
          <a:cs typeface="+mn-cs"/>
          <a:sym typeface="Arial"/>
        </a:defRPr>
      </a:lvl4pPr>
      <a:lvl5pPr marL="0" marR="0" indent="576072" algn="l" defTabSz="288036" rtl="0" latinLnBrk="0">
        <a:lnSpc>
          <a:spcPts val="3213"/>
        </a:lnSpc>
        <a:spcBef>
          <a:spcPts val="0"/>
        </a:spcBef>
        <a:spcAft>
          <a:spcPts val="0"/>
        </a:spcAft>
        <a:buClrTx/>
        <a:buSzTx/>
        <a:buFontTx/>
        <a:buNone/>
        <a:tabLst/>
        <a:defRPr sz="2800" b="1" i="0" u="none" strike="noStrike" cap="none" spc="0" baseline="0">
          <a:ln>
            <a:noFill/>
          </a:ln>
          <a:solidFill>
            <a:srgbClr val="FFFFFF"/>
          </a:solidFill>
          <a:uFillTx/>
          <a:latin typeface="+mn-lt"/>
          <a:ea typeface="+mn-ea"/>
          <a:cs typeface="+mn-cs"/>
          <a:sym typeface="Arial"/>
        </a:defRPr>
      </a:lvl5pPr>
      <a:lvl6pPr marL="0" marR="0" indent="720090" algn="l" defTabSz="288036" rtl="0" latinLnBrk="0">
        <a:lnSpc>
          <a:spcPts val="3213"/>
        </a:lnSpc>
        <a:spcBef>
          <a:spcPts val="0"/>
        </a:spcBef>
        <a:spcAft>
          <a:spcPts val="0"/>
        </a:spcAft>
        <a:buClrTx/>
        <a:buSzTx/>
        <a:buFontTx/>
        <a:buNone/>
        <a:tabLst/>
        <a:defRPr sz="2800" b="1" i="0" u="none" strike="noStrike" cap="none" spc="0" baseline="0">
          <a:ln>
            <a:noFill/>
          </a:ln>
          <a:solidFill>
            <a:srgbClr val="FFFFFF"/>
          </a:solidFill>
          <a:uFillTx/>
          <a:latin typeface="+mn-lt"/>
          <a:ea typeface="+mn-ea"/>
          <a:cs typeface="+mn-cs"/>
          <a:sym typeface="Arial"/>
        </a:defRPr>
      </a:lvl6pPr>
      <a:lvl7pPr marL="0" marR="0" indent="864108" algn="l" defTabSz="288036" rtl="0" latinLnBrk="0">
        <a:lnSpc>
          <a:spcPts val="3213"/>
        </a:lnSpc>
        <a:spcBef>
          <a:spcPts val="0"/>
        </a:spcBef>
        <a:spcAft>
          <a:spcPts val="0"/>
        </a:spcAft>
        <a:buClrTx/>
        <a:buSzTx/>
        <a:buFontTx/>
        <a:buNone/>
        <a:tabLst/>
        <a:defRPr sz="2800" b="1" i="0" u="none" strike="noStrike" cap="none" spc="0" baseline="0">
          <a:ln>
            <a:noFill/>
          </a:ln>
          <a:solidFill>
            <a:srgbClr val="FFFFFF"/>
          </a:solidFill>
          <a:uFillTx/>
          <a:latin typeface="+mn-lt"/>
          <a:ea typeface="+mn-ea"/>
          <a:cs typeface="+mn-cs"/>
          <a:sym typeface="Arial"/>
        </a:defRPr>
      </a:lvl7pPr>
      <a:lvl8pPr marL="0" marR="0" indent="1008126" algn="l" defTabSz="288036" rtl="0" latinLnBrk="0">
        <a:lnSpc>
          <a:spcPts val="3213"/>
        </a:lnSpc>
        <a:spcBef>
          <a:spcPts val="0"/>
        </a:spcBef>
        <a:spcAft>
          <a:spcPts val="0"/>
        </a:spcAft>
        <a:buClrTx/>
        <a:buSzTx/>
        <a:buFontTx/>
        <a:buNone/>
        <a:tabLst/>
        <a:defRPr sz="2800" b="1" i="0" u="none" strike="noStrike" cap="none" spc="0" baseline="0">
          <a:ln>
            <a:noFill/>
          </a:ln>
          <a:solidFill>
            <a:srgbClr val="FFFFFF"/>
          </a:solidFill>
          <a:uFillTx/>
          <a:latin typeface="+mn-lt"/>
          <a:ea typeface="+mn-ea"/>
          <a:cs typeface="+mn-cs"/>
          <a:sym typeface="Arial"/>
        </a:defRPr>
      </a:lvl8pPr>
      <a:lvl9pPr marL="0" marR="0" indent="1152144" algn="l" defTabSz="288036" rtl="0" latinLnBrk="0">
        <a:lnSpc>
          <a:spcPts val="3213"/>
        </a:lnSpc>
        <a:spcBef>
          <a:spcPts val="0"/>
        </a:spcBef>
        <a:spcAft>
          <a:spcPts val="0"/>
        </a:spcAft>
        <a:buClrTx/>
        <a:buSzTx/>
        <a:buFontTx/>
        <a:buNone/>
        <a:tabLst/>
        <a:defRPr sz="2800" b="1" i="0" u="none" strike="noStrike" cap="none" spc="0" baseline="0">
          <a:ln>
            <a:noFill/>
          </a:ln>
          <a:solidFill>
            <a:srgbClr val="FFFFFF"/>
          </a:solidFill>
          <a:uFillTx/>
          <a:latin typeface="+mn-lt"/>
          <a:ea typeface="+mn-ea"/>
          <a:cs typeface="+mn-cs"/>
          <a:sym typeface="Arial"/>
        </a:defRPr>
      </a:lvl9pPr>
    </p:titleStyle>
    <p:bodyStyle>
      <a:lvl1pPr marL="0" marR="0" indent="0" algn="l" defTabSz="344043" rtl="0" latinLnBrk="0">
        <a:lnSpc>
          <a:spcPct val="100000"/>
        </a:lnSpc>
        <a:spcBef>
          <a:spcPts val="2394"/>
        </a:spcBef>
        <a:spcAft>
          <a:spcPts val="0"/>
        </a:spcAft>
        <a:buClrTx/>
        <a:buSzTx/>
        <a:buFontTx/>
        <a:buNone/>
        <a:tabLst/>
        <a:defRPr sz="2000" b="1" i="0" u="none" strike="noStrike" cap="none" spc="0" baseline="0">
          <a:ln>
            <a:noFill/>
          </a:ln>
          <a:solidFill>
            <a:srgbClr val="9DA9A9"/>
          </a:solidFill>
          <a:uFillTx/>
          <a:latin typeface="+mn-lt"/>
          <a:ea typeface="+mn-ea"/>
          <a:cs typeface="+mn-cs"/>
          <a:sym typeface="Arial"/>
        </a:defRPr>
      </a:lvl1pPr>
      <a:lvl2pPr marL="0" marR="0" indent="144018" algn="l" defTabSz="344043" rtl="0" latinLnBrk="0">
        <a:lnSpc>
          <a:spcPct val="100000"/>
        </a:lnSpc>
        <a:spcBef>
          <a:spcPts val="2394"/>
        </a:spcBef>
        <a:spcAft>
          <a:spcPts val="0"/>
        </a:spcAft>
        <a:buClrTx/>
        <a:buSzTx/>
        <a:buFontTx/>
        <a:buNone/>
        <a:tabLst/>
        <a:defRPr sz="2000" b="1" i="0" u="none" strike="noStrike" cap="none" spc="0" baseline="0">
          <a:ln>
            <a:noFill/>
          </a:ln>
          <a:solidFill>
            <a:srgbClr val="9DA9A9"/>
          </a:solidFill>
          <a:uFillTx/>
          <a:latin typeface="+mn-lt"/>
          <a:ea typeface="+mn-ea"/>
          <a:cs typeface="+mn-cs"/>
          <a:sym typeface="Arial"/>
        </a:defRPr>
      </a:lvl2pPr>
      <a:lvl3pPr marL="0" marR="0" indent="288036" algn="l" defTabSz="344043" rtl="0" latinLnBrk="0">
        <a:lnSpc>
          <a:spcPct val="100000"/>
        </a:lnSpc>
        <a:spcBef>
          <a:spcPts val="2394"/>
        </a:spcBef>
        <a:spcAft>
          <a:spcPts val="0"/>
        </a:spcAft>
        <a:buClrTx/>
        <a:buSzTx/>
        <a:buFontTx/>
        <a:buNone/>
        <a:tabLst/>
        <a:defRPr sz="2000" b="1" i="0" u="none" strike="noStrike" cap="none" spc="0" baseline="0">
          <a:ln>
            <a:noFill/>
          </a:ln>
          <a:solidFill>
            <a:srgbClr val="9DA9A9"/>
          </a:solidFill>
          <a:uFillTx/>
          <a:latin typeface="+mn-lt"/>
          <a:ea typeface="+mn-ea"/>
          <a:cs typeface="+mn-cs"/>
          <a:sym typeface="Arial"/>
        </a:defRPr>
      </a:lvl3pPr>
      <a:lvl4pPr marL="0" marR="0" indent="432054" algn="l" defTabSz="344043" rtl="0" latinLnBrk="0">
        <a:lnSpc>
          <a:spcPct val="100000"/>
        </a:lnSpc>
        <a:spcBef>
          <a:spcPts val="2394"/>
        </a:spcBef>
        <a:spcAft>
          <a:spcPts val="0"/>
        </a:spcAft>
        <a:buClrTx/>
        <a:buSzTx/>
        <a:buFontTx/>
        <a:buNone/>
        <a:tabLst/>
        <a:defRPr sz="2000" b="1" i="0" u="none" strike="noStrike" cap="none" spc="0" baseline="0">
          <a:ln>
            <a:noFill/>
          </a:ln>
          <a:solidFill>
            <a:srgbClr val="9DA9A9"/>
          </a:solidFill>
          <a:uFillTx/>
          <a:latin typeface="+mn-lt"/>
          <a:ea typeface="+mn-ea"/>
          <a:cs typeface="+mn-cs"/>
          <a:sym typeface="Arial"/>
        </a:defRPr>
      </a:lvl4pPr>
      <a:lvl5pPr marL="0" marR="0" indent="576072" algn="l" defTabSz="344043" rtl="0" latinLnBrk="0">
        <a:lnSpc>
          <a:spcPct val="100000"/>
        </a:lnSpc>
        <a:spcBef>
          <a:spcPts val="2394"/>
        </a:spcBef>
        <a:spcAft>
          <a:spcPts val="0"/>
        </a:spcAft>
        <a:buClrTx/>
        <a:buSzTx/>
        <a:buFontTx/>
        <a:buNone/>
        <a:tabLst/>
        <a:defRPr sz="2000" b="1" i="0" u="none" strike="noStrike" cap="none" spc="0" baseline="0">
          <a:ln>
            <a:noFill/>
          </a:ln>
          <a:solidFill>
            <a:srgbClr val="9DA9A9"/>
          </a:solidFill>
          <a:uFillTx/>
          <a:latin typeface="+mn-lt"/>
          <a:ea typeface="+mn-ea"/>
          <a:cs typeface="+mn-cs"/>
          <a:sym typeface="Arial"/>
        </a:defRPr>
      </a:lvl5pPr>
      <a:lvl6pPr marL="0" marR="0" indent="720090" algn="l" defTabSz="344043" rtl="0" latinLnBrk="0">
        <a:lnSpc>
          <a:spcPct val="100000"/>
        </a:lnSpc>
        <a:spcBef>
          <a:spcPts val="2394"/>
        </a:spcBef>
        <a:spcAft>
          <a:spcPts val="0"/>
        </a:spcAft>
        <a:buClrTx/>
        <a:buSzTx/>
        <a:buFontTx/>
        <a:buNone/>
        <a:tabLst/>
        <a:defRPr sz="2000" b="1" i="0" u="none" strike="noStrike" cap="none" spc="0" baseline="0">
          <a:ln>
            <a:noFill/>
          </a:ln>
          <a:solidFill>
            <a:srgbClr val="9DA9A9"/>
          </a:solidFill>
          <a:uFillTx/>
          <a:latin typeface="+mn-lt"/>
          <a:ea typeface="+mn-ea"/>
          <a:cs typeface="+mn-cs"/>
          <a:sym typeface="Arial"/>
        </a:defRPr>
      </a:lvl6pPr>
      <a:lvl7pPr marL="0" marR="0" indent="864108" algn="l" defTabSz="344043" rtl="0" latinLnBrk="0">
        <a:lnSpc>
          <a:spcPct val="100000"/>
        </a:lnSpc>
        <a:spcBef>
          <a:spcPts val="2394"/>
        </a:spcBef>
        <a:spcAft>
          <a:spcPts val="0"/>
        </a:spcAft>
        <a:buClrTx/>
        <a:buSzTx/>
        <a:buFontTx/>
        <a:buNone/>
        <a:tabLst/>
        <a:defRPr sz="2000" b="1" i="0" u="none" strike="noStrike" cap="none" spc="0" baseline="0">
          <a:ln>
            <a:noFill/>
          </a:ln>
          <a:solidFill>
            <a:srgbClr val="9DA9A9"/>
          </a:solidFill>
          <a:uFillTx/>
          <a:latin typeface="+mn-lt"/>
          <a:ea typeface="+mn-ea"/>
          <a:cs typeface="+mn-cs"/>
          <a:sym typeface="Arial"/>
        </a:defRPr>
      </a:lvl7pPr>
      <a:lvl8pPr marL="0" marR="0" indent="1008126" algn="l" defTabSz="344043" rtl="0" latinLnBrk="0">
        <a:lnSpc>
          <a:spcPct val="100000"/>
        </a:lnSpc>
        <a:spcBef>
          <a:spcPts val="2394"/>
        </a:spcBef>
        <a:spcAft>
          <a:spcPts val="0"/>
        </a:spcAft>
        <a:buClrTx/>
        <a:buSzTx/>
        <a:buFontTx/>
        <a:buNone/>
        <a:tabLst/>
        <a:defRPr sz="2000" b="1" i="0" u="none" strike="noStrike" cap="none" spc="0" baseline="0">
          <a:ln>
            <a:noFill/>
          </a:ln>
          <a:solidFill>
            <a:srgbClr val="9DA9A9"/>
          </a:solidFill>
          <a:uFillTx/>
          <a:latin typeface="+mn-lt"/>
          <a:ea typeface="+mn-ea"/>
          <a:cs typeface="+mn-cs"/>
          <a:sym typeface="Arial"/>
        </a:defRPr>
      </a:lvl8pPr>
      <a:lvl9pPr marL="0" marR="0" indent="1152144" algn="l" defTabSz="344043" rtl="0" latinLnBrk="0">
        <a:lnSpc>
          <a:spcPct val="100000"/>
        </a:lnSpc>
        <a:spcBef>
          <a:spcPts val="2394"/>
        </a:spcBef>
        <a:spcAft>
          <a:spcPts val="0"/>
        </a:spcAft>
        <a:buClrTx/>
        <a:buSzTx/>
        <a:buFontTx/>
        <a:buNone/>
        <a:tabLst/>
        <a:defRPr sz="2000" b="1" i="0" u="none" strike="noStrike" cap="none" spc="0" baseline="0">
          <a:ln>
            <a:noFill/>
          </a:ln>
          <a:solidFill>
            <a:srgbClr val="9DA9A9"/>
          </a:solidFill>
          <a:uFillTx/>
          <a:latin typeface="+mn-lt"/>
          <a:ea typeface="+mn-ea"/>
          <a:cs typeface="+mn-cs"/>
          <a:sym typeface="Arial"/>
        </a:defRPr>
      </a:lvl9pPr>
    </p:bodyStyle>
    <p:otherStyle>
      <a:lvl1pPr marL="0" marR="0" indent="0" algn="r" defTabSz="288036"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Arial"/>
        </a:defRPr>
      </a:lvl1pPr>
      <a:lvl2pPr marL="0" marR="0" indent="144018" algn="r" defTabSz="288036"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Arial"/>
        </a:defRPr>
      </a:lvl2pPr>
      <a:lvl3pPr marL="0" marR="0" indent="288036" algn="r" defTabSz="288036"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Arial"/>
        </a:defRPr>
      </a:lvl3pPr>
      <a:lvl4pPr marL="0" marR="0" indent="432054" algn="r" defTabSz="288036"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Arial"/>
        </a:defRPr>
      </a:lvl4pPr>
      <a:lvl5pPr marL="0" marR="0" indent="576072" algn="r" defTabSz="288036"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Arial"/>
        </a:defRPr>
      </a:lvl5pPr>
      <a:lvl6pPr marL="0" marR="0" indent="720090" algn="r" defTabSz="288036"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Arial"/>
        </a:defRPr>
      </a:lvl6pPr>
      <a:lvl7pPr marL="0" marR="0" indent="864108" algn="r" defTabSz="288036"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Arial"/>
        </a:defRPr>
      </a:lvl7pPr>
      <a:lvl8pPr marL="0" marR="0" indent="1008126" algn="r" defTabSz="288036"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Arial"/>
        </a:defRPr>
      </a:lvl8pPr>
      <a:lvl9pPr marL="0" marR="0" indent="1152144" algn="r" defTabSz="288036"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8.png"/><Relationship Id="rId5" Type="http://schemas.openxmlformats.org/officeDocument/2006/relationships/image" Target="../media/image11.pn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png"/><Relationship Id="rId7" Type="http://schemas.openxmlformats.org/officeDocument/2006/relationships/image" Target="../media/image18.png"/><Relationship Id="rId12"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9.png"/><Relationship Id="rId5" Type="http://schemas.openxmlformats.org/officeDocument/2006/relationships/image" Target="../media/image11.png"/><Relationship Id="rId10"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5.png"/><Relationship Id="rId7" Type="http://schemas.openxmlformats.org/officeDocument/2006/relationships/image" Target="../media/image18.png"/><Relationship Id="rId12"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9.png"/><Relationship Id="rId5" Type="http://schemas.openxmlformats.org/officeDocument/2006/relationships/image" Target="../media/image11.png"/><Relationship Id="rId10" Type="http://schemas.openxmlformats.org/officeDocument/2006/relationships/image" Target="../media/image24.png"/><Relationship Id="rId4" Type="http://schemas.openxmlformats.org/officeDocument/2006/relationships/image" Target="../media/image6.png"/><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25.png"/><Relationship Id="rId9"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28.png"/><Relationship Id="rId5" Type="http://schemas.microsoft.com/office/2007/relationships/hdphoto" Target="../media/hdphoto1.wdp"/><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39.png"/><Relationship Id="rId5" Type="http://schemas.microsoft.com/office/2007/relationships/hdphoto" Target="../media/hdphoto2.wdp"/><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image" Target="../media/image46.png"/><Relationship Id="rId5" Type="http://schemas.microsoft.com/office/2007/relationships/hdphoto" Target="../media/hdphoto3.wdp"/><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image" Target="../media/image49.png"/><Relationship Id="rId5" Type="http://schemas.microsoft.com/office/2007/relationships/hdphoto" Target="../media/hdphoto4.wdp"/><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18.xml"/><Relationship Id="rId5" Type="http://schemas.openxmlformats.org/officeDocument/2006/relationships/image" Target="../media/image52.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1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18.xml"/><Relationship Id="rId6" Type="http://schemas.openxmlformats.org/officeDocument/2006/relationships/image" Target="../media/image58.png"/><Relationship Id="rId5" Type="http://schemas.microsoft.com/office/2007/relationships/hdphoto" Target="../media/hdphoto4.wdp"/><Relationship Id="rId4" Type="http://schemas.openxmlformats.org/officeDocument/2006/relationships/image" Target="../media/image48.jpeg"/></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5.xml"/><Relationship Id="rId1" Type="http://schemas.openxmlformats.org/officeDocument/2006/relationships/slideLayout" Target="../slideLayouts/slideLayout18.xml"/><Relationship Id="rId6" Type="http://schemas.openxmlformats.org/officeDocument/2006/relationships/image" Target="../media/image61.png"/><Relationship Id="rId5" Type="http://schemas.microsoft.com/office/2007/relationships/hdphoto" Target="../media/hdphoto5.wdp"/><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1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14.png"/><Relationship Id="rId12" Type="http://schemas.openxmlformats.org/officeDocument/2006/relationships/image" Target="../media/image69.png"/><Relationship Id="rId17" Type="http://schemas.openxmlformats.org/officeDocument/2006/relationships/image" Target="../media/image9.png"/><Relationship Id="rId2" Type="http://schemas.openxmlformats.org/officeDocument/2006/relationships/notesSlide" Target="../notesSlides/notesSlide40.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68.png"/><Relationship Id="rId5" Type="http://schemas.openxmlformats.org/officeDocument/2006/relationships/image" Target="../media/image64.png"/><Relationship Id="rId15" Type="http://schemas.openxmlformats.org/officeDocument/2006/relationships/image" Target="../media/image72.png"/><Relationship Id="rId10" Type="http://schemas.openxmlformats.org/officeDocument/2006/relationships/image" Target="../media/image67.png"/><Relationship Id="rId4" Type="http://schemas.openxmlformats.org/officeDocument/2006/relationships/image" Target="../media/image6.png"/><Relationship Id="rId9" Type="http://schemas.openxmlformats.org/officeDocument/2006/relationships/image" Target="../media/image66.png"/><Relationship Id="rId14" Type="http://schemas.openxmlformats.org/officeDocument/2006/relationships/image" Target="../media/image71.png"/></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3.png"/><Relationship Id="rId1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65.png"/><Relationship Id="rId12" Type="http://schemas.openxmlformats.org/officeDocument/2006/relationships/image" Target="../media/image72.png"/><Relationship Id="rId17" Type="http://schemas.openxmlformats.org/officeDocument/2006/relationships/image" Target="../media/image9.png"/><Relationship Id="rId2" Type="http://schemas.openxmlformats.org/officeDocument/2006/relationships/notesSlide" Target="../notesSlides/notesSlide42.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71.png"/><Relationship Id="rId5" Type="http://schemas.openxmlformats.org/officeDocument/2006/relationships/image" Target="../media/image11.png"/><Relationship Id="rId15" Type="http://schemas.openxmlformats.org/officeDocument/2006/relationships/image" Target="../media/image75.png"/><Relationship Id="rId10" Type="http://schemas.openxmlformats.org/officeDocument/2006/relationships/image" Target="../media/image70.png"/><Relationship Id="rId4" Type="http://schemas.openxmlformats.org/officeDocument/2006/relationships/image" Target="../media/image6.png"/><Relationship Id="rId9" Type="http://schemas.openxmlformats.org/officeDocument/2006/relationships/image" Target="../media/image67.png"/><Relationship Id="rId14" Type="http://schemas.openxmlformats.org/officeDocument/2006/relationships/image" Target="../media/image74.png"/></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3.png"/><Relationship Id="rId1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65.png"/><Relationship Id="rId12" Type="http://schemas.openxmlformats.org/officeDocument/2006/relationships/image" Target="../media/image72.png"/><Relationship Id="rId17" Type="http://schemas.openxmlformats.org/officeDocument/2006/relationships/image" Target="../media/image18.png"/><Relationship Id="rId2" Type="http://schemas.openxmlformats.org/officeDocument/2006/relationships/notesSlide" Target="../notesSlides/notesSlide44.xml"/><Relationship Id="rId16"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71.png"/><Relationship Id="rId5" Type="http://schemas.openxmlformats.org/officeDocument/2006/relationships/image" Target="../media/image11.png"/><Relationship Id="rId15" Type="http://schemas.openxmlformats.org/officeDocument/2006/relationships/image" Target="../media/image76.png"/><Relationship Id="rId10" Type="http://schemas.openxmlformats.org/officeDocument/2006/relationships/image" Target="../media/image70.png"/><Relationship Id="rId19"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67.png"/><Relationship Id="rId14" Type="http://schemas.openxmlformats.org/officeDocument/2006/relationships/image" Target="../media/image74.png"/></Relationships>
</file>

<file path=ppt/slides/_rels/slide51.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3.png"/><Relationship Id="rId18" Type="http://schemas.openxmlformats.org/officeDocument/2006/relationships/image" Target="../media/image79.png"/><Relationship Id="rId3" Type="http://schemas.openxmlformats.org/officeDocument/2006/relationships/image" Target="../media/image5.png"/><Relationship Id="rId21" Type="http://schemas.openxmlformats.org/officeDocument/2006/relationships/image" Target="../media/image8.png"/><Relationship Id="rId7" Type="http://schemas.openxmlformats.org/officeDocument/2006/relationships/image" Target="../media/image65.png"/><Relationship Id="rId12" Type="http://schemas.openxmlformats.org/officeDocument/2006/relationships/image" Target="../media/image72.png"/><Relationship Id="rId17" Type="http://schemas.openxmlformats.org/officeDocument/2006/relationships/image" Target="../media/image78.png"/><Relationship Id="rId2" Type="http://schemas.openxmlformats.org/officeDocument/2006/relationships/notesSlide" Target="../notesSlides/notesSlide45.xml"/><Relationship Id="rId16" Type="http://schemas.openxmlformats.org/officeDocument/2006/relationships/image" Target="../media/image77.png"/><Relationship Id="rId20"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71.png"/><Relationship Id="rId5" Type="http://schemas.openxmlformats.org/officeDocument/2006/relationships/image" Target="../media/image11.png"/><Relationship Id="rId15" Type="http://schemas.openxmlformats.org/officeDocument/2006/relationships/image" Target="../media/image76.png"/><Relationship Id="rId10" Type="http://schemas.openxmlformats.org/officeDocument/2006/relationships/image" Target="../media/image70.png"/><Relationship Id="rId19" Type="http://schemas.openxmlformats.org/officeDocument/2006/relationships/image" Target="../media/image18.png"/><Relationship Id="rId4" Type="http://schemas.openxmlformats.org/officeDocument/2006/relationships/image" Target="../media/image6.png"/><Relationship Id="rId9" Type="http://schemas.openxmlformats.org/officeDocument/2006/relationships/image" Target="../media/image67.png"/><Relationship Id="rId14" Type="http://schemas.openxmlformats.org/officeDocument/2006/relationships/image" Target="../media/image74.png"/></Relationships>
</file>

<file path=ppt/slides/_rels/slide5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6.xml"/><Relationship Id="rId1" Type="http://schemas.openxmlformats.org/officeDocument/2006/relationships/slideLayout" Target="../slideLayouts/slideLayout13.xml"/><Relationship Id="rId6" Type="http://schemas.openxmlformats.org/officeDocument/2006/relationships/image" Target="../media/image82.png"/><Relationship Id="rId5" Type="http://schemas.microsoft.com/office/2007/relationships/hdphoto" Target="../media/hdphoto6.wdp"/><Relationship Id="rId4" Type="http://schemas.openxmlformats.org/officeDocument/2006/relationships/image" Target="../media/image81.jpeg"/></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9.xml"/><Relationship Id="rId1" Type="http://schemas.openxmlformats.org/officeDocument/2006/relationships/slideLayout" Target="../slideLayouts/slideLayout18.xml"/><Relationship Id="rId5" Type="http://schemas.openxmlformats.org/officeDocument/2006/relationships/image" Target="../media/image86.png"/><Relationship Id="rId4" Type="http://schemas.openxmlformats.org/officeDocument/2006/relationships/image" Target="../media/image85.png"/></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0.xml"/><Relationship Id="rId1" Type="http://schemas.openxmlformats.org/officeDocument/2006/relationships/slideLayout" Target="../slideLayouts/slideLayout18.xml"/><Relationship Id="rId6" Type="http://schemas.openxmlformats.org/officeDocument/2006/relationships/image" Target="../media/image89.png"/><Relationship Id="rId5" Type="http://schemas.microsoft.com/office/2007/relationships/hdphoto" Target="../media/hdphoto7.wdp"/><Relationship Id="rId4" Type="http://schemas.openxmlformats.org/officeDocument/2006/relationships/image" Target="../media/image88.jpeg"/></Relationships>
</file>

<file path=ppt/slides/_rels/slide5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1.xml"/><Relationship Id="rId1" Type="http://schemas.openxmlformats.org/officeDocument/2006/relationships/slideLayout" Target="../slideLayouts/slideLayout18.xml"/><Relationship Id="rId6" Type="http://schemas.openxmlformats.org/officeDocument/2006/relationships/image" Target="../media/image92.png"/><Relationship Id="rId5" Type="http://schemas.microsoft.com/office/2007/relationships/hdphoto" Target="../media/hdphoto8.wdp"/><Relationship Id="rId4" Type="http://schemas.openxmlformats.org/officeDocument/2006/relationships/image" Target="../media/image91.jpeg"/></Relationships>
</file>

<file path=ppt/slides/_rels/slide5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3.xml"/><Relationship Id="rId1" Type="http://schemas.openxmlformats.org/officeDocument/2006/relationships/slideLayout" Target="../slideLayouts/slideLayout18.xml"/><Relationship Id="rId5" Type="http://schemas.openxmlformats.org/officeDocument/2006/relationships/image" Target="../media/image96.png"/><Relationship Id="rId4" Type="http://schemas.openxmlformats.org/officeDocument/2006/relationships/image" Target="../media/image9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png"/><Relationship Id="rId7" Type="http://schemas.openxmlformats.org/officeDocument/2006/relationships/image" Target="../media/image65.png"/><Relationship Id="rId12" Type="http://schemas.openxmlformats.org/officeDocument/2006/relationships/image" Target="../media/image8.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9.png"/><Relationship Id="rId5" Type="http://schemas.openxmlformats.org/officeDocument/2006/relationships/image" Target="../media/image11.png"/><Relationship Id="rId10" Type="http://schemas.openxmlformats.org/officeDocument/2006/relationships/image" Target="../media/image97.png"/><Relationship Id="rId4" Type="http://schemas.openxmlformats.org/officeDocument/2006/relationships/image" Target="../media/image6.png"/><Relationship Id="rId9" Type="http://schemas.openxmlformats.org/officeDocument/2006/relationships/image" Target="../media/image25.png"/></Relationships>
</file>

<file path=ppt/slides/_rels/slide6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6.xml"/><Relationship Id="rId1" Type="http://schemas.openxmlformats.org/officeDocument/2006/relationships/slideLayout" Target="../slideLayouts/slideLayout18.xml"/><Relationship Id="rId4" Type="http://schemas.openxmlformats.org/officeDocument/2006/relationships/image" Target="../media/image99.png"/></Relationships>
</file>

<file path=ppt/slides/_rels/slide6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7.xml"/><Relationship Id="rId1" Type="http://schemas.openxmlformats.org/officeDocument/2006/relationships/slideLayout" Target="../slideLayouts/slideLayout18.xml"/><Relationship Id="rId4" Type="http://schemas.openxmlformats.org/officeDocument/2006/relationships/image" Target="../media/image101.png"/></Relationships>
</file>

<file path=ppt/slides/_rels/slide6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05.png"/></Relationships>
</file>

<file path=ppt/slides/_rels/slide71.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2.png"/><Relationship Id="rId18" Type="http://schemas.openxmlformats.org/officeDocument/2006/relationships/image" Target="../media/image109.png"/><Relationship Id="rId26" Type="http://schemas.openxmlformats.org/officeDocument/2006/relationships/image" Target="../media/image115.png"/><Relationship Id="rId3" Type="http://schemas.openxmlformats.org/officeDocument/2006/relationships/image" Target="../media/image5.png"/><Relationship Id="rId21" Type="http://schemas.openxmlformats.org/officeDocument/2006/relationships/image" Target="../media/image112.png"/><Relationship Id="rId34" Type="http://schemas.openxmlformats.org/officeDocument/2006/relationships/image" Target="../media/image119.png"/><Relationship Id="rId7" Type="http://schemas.openxmlformats.org/officeDocument/2006/relationships/image" Target="../media/image106.png"/><Relationship Id="rId12" Type="http://schemas.openxmlformats.org/officeDocument/2006/relationships/image" Target="../media/image71.png"/><Relationship Id="rId17" Type="http://schemas.openxmlformats.org/officeDocument/2006/relationships/image" Target="../media/image108.png"/><Relationship Id="rId25" Type="http://schemas.openxmlformats.org/officeDocument/2006/relationships/image" Target="../media/image114.png"/><Relationship Id="rId33" Type="http://schemas.openxmlformats.org/officeDocument/2006/relationships/image" Target="../media/image8.png"/><Relationship Id="rId2" Type="http://schemas.openxmlformats.org/officeDocument/2006/relationships/notesSlide" Target="../notesSlides/notesSlide63.xml"/><Relationship Id="rId16" Type="http://schemas.openxmlformats.org/officeDocument/2006/relationships/image" Target="../media/image107.png"/><Relationship Id="rId20" Type="http://schemas.openxmlformats.org/officeDocument/2006/relationships/image" Target="../media/image111.png"/><Relationship Id="rId29"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70.png"/><Relationship Id="rId24" Type="http://schemas.openxmlformats.org/officeDocument/2006/relationships/image" Target="../media/image113.png"/><Relationship Id="rId32" Type="http://schemas.openxmlformats.org/officeDocument/2006/relationships/image" Target="../media/image9.png"/><Relationship Id="rId5" Type="http://schemas.openxmlformats.org/officeDocument/2006/relationships/image" Target="../media/image11.png"/><Relationship Id="rId15" Type="http://schemas.openxmlformats.org/officeDocument/2006/relationships/image" Target="../media/image76.png"/><Relationship Id="rId23" Type="http://schemas.openxmlformats.org/officeDocument/2006/relationships/image" Target="../media/image77.png"/><Relationship Id="rId28" Type="http://schemas.openxmlformats.org/officeDocument/2006/relationships/image" Target="../media/image116.png"/><Relationship Id="rId10" Type="http://schemas.openxmlformats.org/officeDocument/2006/relationships/image" Target="../media/image67.png"/><Relationship Id="rId19" Type="http://schemas.openxmlformats.org/officeDocument/2006/relationships/image" Target="../media/image110.png"/><Relationship Id="rId31" Type="http://schemas.openxmlformats.org/officeDocument/2006/relationships/image" Target="../media/image18.png"/><Relationship Id="rId4" Type="http://schemas.openxmlformats.org/officeDocument/2006/relationships/image" Target="../media/image6.png"/><Relationship Id="rId9" Type="http://schemas.openxmlformats.org/officeDocument/2006/relationships/image" Target="../media/image66.png"/><Relationship Id="rId14" Type="http://schemas.openxmlformats.org/officeDocument/2006/relationships/image" Target="../media/image73.png"/><Relationship Id="rId22" Type="http://schemas.openxmlformats.org/officeDocument/2006/relationships/image" Target="../media/image74.png"/><Relationship Id="rId27" Type="http://schemas.openxmlformats.org/officeDocument/2006/relationships/image" Target="../media/image78.png"/><Relationship Id="rId30" Type="http://schemas.openxmlformats.org/officeDocument/2006/relationships/image" Target="../media/image118.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120.tif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21.tif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23.tiff"/><Relationship Id="rId7" Type="http://schemas.openxmlformats.org/officeDocument/2006/relationships/image" Target="../media/image127.tiff"/><Relationship Id="rId2" Type="http://schemas.openxmlformats.org/officeDocument/2006/relationships/image" Target="../media/image122.tiff"/><Relationship Id="rId1" Type="http://schemas.openxmlformats.org/officeDocument/2006/relationships/slideLayout" Target="../slideLayouts/slideLayout2.xml"/><Relationship Id="rId6" Type="http://schemas.openxmlformats.org/officeDocument/2006/relationships/image" Target="../media/image126.tiff"/><Relationship Id="rId5" Type="http://schemas.openxmlformats.org/officeDocument/2006/relationships/image" Target="../media/image125.tiff"/><Relationship Id="rId4" Type="http://schemas.openxmlformats.org/officeDocument/2006/relationships/image" Target="../media/image124.tif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image" Target="../media/image128.tif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70.xml"/><Relationship Id="rId1" Type="http://schemas.openxmlformats.org/officeDocument/2006/relationships/slideLayout" Target="../slideLayouts/slideLayout13.xml"/><Relationship Id="rId4" Type="http://schemas.openxmlformats.org/officeDocument/2006/relationships/image" Target="../media/image131.png"/></Relationships>
</file>

<file path=ppt/slides/_rels/slide8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71.xml"/><Relationship Id="rId1" Type="http://schemas.openxmlformats.org/officeDocument/2006/relationships/slideLayout" Target="../slideLayouts/slideLayout13.xml"/><Relationship Id="rId4" Type="http://schemas.openxmlformats.org/officeDocument/2006/relationships/image" Target="../media/image131.png"/></Relationships>
</file>

<file path=ppt/slides/_rels/slide8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72.xml"/><Relationship Id="rId1" Type="http://schemas.openxmlformats.org/officeDocument/2006/relationships/slideLayout" Target="../slideLayouts/slideLayout13.xml"/><Relationship Id="rId4" Type="http://schemas.openxmlformats.org/officeDocument/2006/relationships/image" Target="../media/image131.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33868"/>
            <a:ext cx="9144000" cy="5933440"/>
          </a:xfrm>
          <a:prstGeom prst="rect">
            <a:avLst/>
          </a:prstGeom>
        </p:spPr>
      </p:pic>
      <p:sp>
        <p:nvSpPr>
          <p:cNvPr id="4" name="TextBox 3"/>
          <p:cNvSpPr txBox="1"/>
          <p:nvPr/>
        </p:nvSpPr>
        <p:spPr>
          <a:xfrm>
            <a:off x="507713" y="1091113"/>
            <a:ext cx="6390501" cy="830997"/>
          </a:xfrm>
          <a:prstGeom prst="rect">
            <a:avLst/>
          </a:prstGeom>
          <a:noFill/>
        </p:spPr>
        <p:txBody>
          <a:bodyPr wrap="square" lIns="91440" tIns="45720" rIns="91440" bIns="45720" rtlCol="0">
            <a:spAutoFit/>
          </a:bodyPr>
          <a:lstStyle/>
          <a:p>
            <a:pPr defTabSz="457200"/>
            <a:endParaRPr lang="en-US" sz="1200" b="1" dirty="0">
              <a:solidFill>
                <a:prstClr val="white"/>
              </a:solidFill>
              <a:latin typeface="Gill Sans"/>
              <a:cs typeface="Gill Sans"/>
            </a:endParaRPr>
          </a:p>
          <a:p>
            <a:pPr defTabSz="457200"/>
            <a:endParaRPr lang="en-US" sz="1200" b="1" dirty="0">
              <a:solidFill>
                <a:prstClr val="white"/>
              </a:solidFill>
              <a:latin typeface="Gill Sans"/>
              <a:cs typeface="Gill Sans"/>
            </a:endParaRPr>
          </a:p>
          <a:p>
            <a:pPr defTabSz="457200"/>
            <a:r>
              <a:rPr lang="en-US" sz="1200" b="1" dirty="0">
                <a:solidFill>
                  <a:prstClr val="white"/>
                </a:solidFill>
                <a:latin typeface="Gill Sans"/>
                <a:cs typeface="Gill Sans"/>
              </a:rPr>
              <a:t>Naomi Oreskes  and Geoffrey </a:t>
            </a:r>
            <a:r>
              <a:rPr lang="en-US" sz="1200" b="1" dirty="0" err="1">
                <a:solidFill>
                  <a:prstClr val="white"/>
                </a:solidFill>
                <a:latin typeface="Gill Sans"/>
                <a:cs typeface="Gill Sans"/>
              </a:rPr>
              <a:t>Supran</a:t>
            </a:r>
            <a:r>
              <a:rPr lang="en-US" sz="1200" b="1" dirty="0">
                <a:solidFill>
                  <a:prstClr val="white"/>
                </a:solidFill>
                <a:latin typeface="Gill Sans"/>
                <a:cs typeface="Gill Sans"/>
              </a:rPr>
              <a:t> </a:t>
            </a:r>
          </a:p>
          <a:p>
            <a:pPr defTabSz="457200"/>
            <a:r>
              <a:rPr lang="en-US" sz="1200" dirty="0">
                <a:solidFill>
                  <a:prstClr val="white"/>
                </a:solidFill>
                <a:latin typeface="Gill Sans"/>
                <a:cs typeface="Gill Sans"/>
              </a:rPr>
              <a:t>History of Science, Harvard University</a:t>
            </a:r>
          </a:p>
        </p:txBody>
      </p:sp>
      <p:sp>
        <p:nvSpPr>
          <p:cNvPr id="2" name="TextBox 1"/>
          <p:cNvSpPr txBox="1"/>
          <p:nvPr/>
        </p:nvSpPr>
        <p:spPr>
          <a:xfrm>
            <a:off x="302404" y="135467"/>
            <a:ext cx="6942667" cy="955646"/>
          </a:xfrm>
          <a:prstGeom prst="rect">
            <a:avLst/>
          </a:prstGeom>
          <a:noFill/>
        </p:spPr>
        <p:txBody>
          <a:bodyPr wrap="square" rtlCol="0">
            <a:spAutoFit/>
          </a:bodyPr>
          <a:lstStyle/>
          <a:p>
            <a:pPr>
              <a:lnSpc>
                <a:spcPct val="80000"/>
              </a:lnSpc>
            </a:pPr>
            <a:r>
              <a:rPr lang="en-US" sz="3500" b="1" dirty="0">
                <a:latin typeface="Gill Sans"/>
                <a:cs typeface="Gill Sans"/>
              </a:rPr>
              <a:t>What ExxonMobil did, and why it matters </a:t>
            </a:r>
          </a:p>
        </p:txBody>
      </p:sp>
    </p:spTree>
    <p:extLst>
      <p:ext uri="{BB962C8B-B14F-4D97-AF65-F5344CB8AC3E}">
        <p14:creationId xmlns:p14="http://schemas.microsoft.com/office/powerpoint/2010/main" val="2093237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sset 6.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6300" y="-34925"/>
            <a:ext cx="2965417" cy="5143500"/>
          </a:xfrm>
          <a:prstGeom prst="rect">
            <a:avLst/>
          </a:prstGeom>
        </p:spPr>
      </p:pic>
      <p:pic>
        <p:nvPicPr>
          <p:cNvPr id="10" name="Picture 9" descr="Asset 7.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0444" y="231774"/>
            <a:ext cx="2403956" cy="4871661"/>
          </a:xfrm>
          <a:prstGeom prst="rect">
            <a:avLst/>
          </a:prstGeom>
        </p:spPr>
      </p:pic>
      <p:sp>
        <p:nvSpPr>
          <p:cNvPr id="16" name="Rectangle 15"/>
          <p:cNvSpPr/>
          <p:nvPr/>
        </p:nvSpPr>
        <p:spPr>
          <a:xfrm>
            <a:off x="4063076" y="-107462"/>
            <a:ext cx="5286078" cy="540238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4267183" y="53644"/>
            <a:ext cx="4877861" cy="23442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defTabSz="457200" hangingPunct="0"/>
            <a:r>
              <a:rPr lang="en-US" sz="1900" dirty="0">
                <a:solidFill>
                  <a:schemeClr val="bg1"/>
                </a:solidFill>
                <a:latin typeface="Century Gothic"/>
                <a:cs typeface="Century Gothic"/>
              </a:rPr>
              <a:t>1954: American Petroleum Institute alerted its members that burning fossil fuels increasing atmospheric CO</a:t>
            </a:r>
            <a:r>
              <a:rPr lang="en-US" sz="1900" baseline="-25000" dirty="0">
                <a:solidFill>
                  <a:schemeClr val="bg1"/>
                </a:solidFill>
                <a:latin typeface="Century Gothic"/>
                <a:cs typeface="Century Gothic"/>
              </a:rPr>
              <a:t>2</a:t>
            </a:r>
          </a:p>
          <a:p>
            <a:pPr defTabSz="457200" hangingPunct="0"/>
            <a:endParaRPr lang="en-US" sz="1900" baseline="-25000" dirty="0">
              <a:solidFill>
                <a:schemeClr val="bg1"/>
              </a:solidFill>
              <a:latin typeface="Century Gothic"/>
              <a:cs typeface="Century Gothic"/>
            </a:endParaRPr>
          </a:p>
          <a:p>
            <a:pPr defTabSz="457200" hangingPunct="0"/>
            <a:r>
              <a:rPr lang="en-US" sz="1900" baseline="-25000" dirty="0">
                <a:solidFill>
                  <a:schemeClr val="bg1"/>
                </a:solidFill>
                <a:latin typeface="Century Gothic"/>
                <a:cs typeface="Century Gothic"/>
              </a:rPr>
              <a:t>Based on a very technical observation: </a:t>
            </a:r>
            <a:r>
              <a:rPr lang="en-US" sz="1900" baseline="-25000" dirty="0" smtClean="0">
                <a:solidFill>
                  <a:schemeClr val="bg1"/>
                </a:solidFill>
                <a:latin typeface="Century Gothic"/>
                <a:cs typeface="Century Gothic"/>
              </a:rPr>
              <a:t>changing </a:t>
            </a:r>
            <a:r>
              <a:rPr lang="en-US" sz="1900" baseline="-25000" dirty="0">
                <a:solidFill>
                  <a:schemeClr val="bg1"/>
                </a:solidFill>
                <a:latin typeface="Century Gothic"/>
                <a:cs typeface="Century Gothic"/>
              </a:rPr>
              <a:t>ratios of carbon isotope in atmosphere</a:t>
            </a:r>
          </a:p>
          <a:p>
            <a:pPr defTabSz="457200" hangingPunct="0"/>
            <a:endParaRPr lang="en-US" sz="1900" baseline="-25000" dirty="0">
              <a:solidFill>
                <a:schemeClr val="bg1"/>
              </a:solidFill>
              <a:latin typeface="Century Gothic"/>
              <a:cs typeface="Century Gothic"/>
            </a:endParaRPr>
          </a:p>
          <a:p>
            <a:pPr defTabSz="457200" hangingPunct="0"/>
            <a:endParaRPr lang="en-US" sz="1900" dirty="0">
              <a:solidFill>
                <a:schemeClr val="bg1"/>
              </a:solidFill>
              <a:latin typeface="Century Gothic"/>
              <a:cs typeface="Century Gothic"/>
            </a:endParaRPr>
          </a:p>
          <a:p>
            <a:pPr marL="0" marR="0" indent="0" defTabSz="457200" rtl="0" fontAlgn="auto" latinLnBrk="0" hangingPunct="0">
              <a:lnSpc>
                <a:spcPct val="100000"/>
              </a:lnSpc>
              <a:spcBef>
                <a:spcPts val="0"/>
              </a:spcBef>
              <a:spcAft>
                <a:spcPts val="0"/>
              </a:spcAft>
              <a:buClrTx/>
              <a:buSzTx/>
              <a:buFontTx/>
              <a:buNone/>
              <a:tabLst/>
            </a:pPr>
            <a:endParaRPr kumimoji="0" lang="en-US" sz="1900" b="1" i="0" u="none" strike="noStrike" cap="none" spc="0" normalizeH="0" baseline="0" dirty="0">
              <a:ln>
                <a:noFill/>
              </a:ln>
              <a:solidFill>
                <a:schemeClr val="bg1"/>
              </a:solidFill>
              <a:effectLst/>
              <a:uFillTx/>
              <a:latin typeface="Century Gothic"/>
              <a:cs typeface="Century Gothic"/>
              <a:sym typeface="Arial"/>
            </a:endParaRPr>
          </a:p>
        </p:txBody>
      </p:sp>
      <p:sp>
        <p:nvSpPr>
          <p:cNvPr id="20" name="TextBox 19"/>
          <p:cNvSpPr txBox="1"/>
          <p:nvPr/>
        </p:nvSpPr>
        <p:spPr>
          <a:xfrm>
            <a:off x="2867485" y="5006091"/>
            <a:ext cx="1207680" cy="169277"/>
          </a:xfrm>
          <a:prstGeom prst="rect">
            <a:avLst/>
          </a:prstGeom>
          <a:noFill/>
        </p:spPr>
        <p:txBody>
          <a:bodyPr wrap="square" rtlCol="0">
            <a:spAutoFit/>
          </a:bodyPr>
          <a:lstStyle/>
          <a:p>
            <a:r>
              <a:rPr lang="en-US" sz="500" b="1" dirty="0">
                <a:solidFill>
                  <a:srgbClr val="595959"/>
                </a:solidFill>
                <a:latin typeface="Calibri"/>
                <a:cs typeface="Calibri"/>
              </a:rPr>
              <a:t>PAUL HORN /</a:t>
            </a:r>
            <a:r>
              <a:rPr lang="en-US" sz="500" b="1" dirty="0" err="1">
                <a:solidFill>
                  <a:srgbClr val="595959"/>
                </a:solidFill>
                <a:latin typeface="Calibri"/>
                <a:cs typeface="Calibri"/>
              </a:rPr>
              <a:t>InsideClimate</a:t>
            </a:r>
            <a:r>
              <a:rPr lang="en-US" sz="500" b="1" dirty="0">
                <a:solidFill>
                  <a:srgbClr val="595959"/>
                </a:solidFill>
                <a:latin typeface="Calibri"/>
                <a:cs typeface="Calibri"/>
              </a:rPr>
              <a:t> News</a:t>
            </a:r>
          </a:p>
        </p:txBody>
      </p:sp>
      <p:sp>
        <p:nvSpPr>
          <p:cNvPr id="21" name="Rectangle 20"/>
          <p:cNvSpPr/>
          <p:nvPr/>
        </p:nvSpPr>
        <p:spPr>
          <a:xfrm>
            <a:off x="3898004" y="4655514"/>
            <a:ext cx="5328743" cy="630942"/>
          </a:xfrm>
          <a:prstGeom prst="rect">
            <a:avLst/>
          </a:prstGeom>
        </p:spPr>
        <p:txBody>
          <a:bodyPr wrap="square">
            <a:spAutoFit/>
          </a:bodyPr>
          <a:lstStyle/>
          <a:p>
            <a:pPr algn="r"/>
            <a:endParaRPr lang="de-DE" sz="700" dirty="0">
              <a:solidFill>
                <a:srgbClr val="A6A6A6"/>
              </a:solidFill>
            </a:endParaRPr>
          </a:p>
          <a:p>
            <a:pPr algn="r"/>
            <a:endParaRPr lang="de-DE" sz="700" dirty="0">
              <a:solidFill>
                <a:srgbClr val="A6A6A6"/>
              </a:solidFill>
            </a:endParaRPr>
          </a:p>
          <a:p>
            <a:pPr algn="r"/>
            <a:endParaRPr lang="de-DE" sz="700" dirty="0">
              <a:solidFill>
                <a:srgbClr val="A6A6A6"/>
              </a:solidFill>
            </a:endParaRPr>
          </a:p>
          <a:p>
            <a:pPr algn="r"/>
            <a:r>
              <a:rPr lang="de-DE" sz="700" dirty="0" err="1">
                <a:solidFill>
                  <a:srgbClr val="A6A6A6"/>
                </a:solidFill>
              </a:rPr>
              <a:t>Franta</a:t>
            </a:r>
            <a:r>
              <a:rPr lang="de-DE" sz="700" dirty="0">
                <a:solidFill>
                  <a:srgbClr val="A6A6A6"/>
                </a:solidFill>
              </a:rPr>
              <a:t> B </a:t>
            </a:r>
            <a:r>
              <a:rPr lang="de-DE" sz="700" i="1" dirty="0">
                <a:solidFill>
                  <a:srgbClr val="A6A6A6"/>
                </a:solidFill>
              </a:rPr>
              <a:t>Nature </a:t>
            </a:r>
            <a:r>
              <a:rPr lang="de-DE" sz="700" i="1" dirty="0" err="1">
                <a:solidFill>
                  <a:srgbClr val="A6A6A6"/>
                </a:solidFill>
              </a:rPr>
              <a:t>Clim</a:t>
            </a:r>
            <a:r>
              <a:rPr lang="de-DE" sz="700" i="1" dirty="0">
                <a:solidFill>
                  <a:srgbClr val="A6A6A6"/>
                </a:solidFill>
              </a:rPr>
              <a:t>. </a:t>
            </a:r>
            <a:r>
              <a:rPr lang="de-DE" sz="700" i="1" dirty="0" err="1">
                <a:solidFill>
                  <a:srgbClr val="A6A6A6"/>
                </a:solidFill>
              </a:rPr>
              <a:t>Chg</a:t>
            </a:r>
            <a:r>
              <a:rPr lang="de-DE" sz="700" i="1" dirty="0">
                <a:solidFill>
                  <a:srgbClr val="A6A6A6"/>
                </a:solidFill>
              </a:rPr>
              <a:t>.</a:t>
            </a:r>
            <a:r>
              <a:rPr lang="de-DE" sz="700" dirty="0">
                <a:solidFill>
                  <a:srgbClr val="A6A6A6"/>
                </a:solidFill>
              </a:rPr>
              <a:t> 8, 1024 (2019) </a:t>
            </a:r>
          </a:p>
          <a:p>
            <a:pPr algn="r"/>
            <a:endParaRPr lang="de-DE" sz="700" dirty="0">
              <a:solidFill>
                <a:srgbClr val="A6A6A6"/>
              </a:solidFill>
            </a:endParaRPr>
          </a:p>
        </p:txBody>
      </p:sp>
      <p:sp>
        <p:nvSpPr>
          <p:cNvPr id="14" name="TextBox 13"/>
          <p:cNvSpPr txBox="1"/>
          <p:nvPr/>
        </p:nvSpPr>
        <p:spPr>
          <a:xfrm>
            <a:off x="-3596" y="4933751"/>
            <a:ext cx="2067958" cy="246221"/>
          </a:xfrm>
          <a:prstGeom prst="rect">
            <a:avLst/>
          </a:prstGeom>
          <a:noFill/>
        </p:spPr>
        <p:txBody>
          <a:bodyPr wrap="square" rtlCol="0">
            <a:spAutoFit/>
          </a:bodyPr>
          <a:lstStyle/>
          <a:p>
            <a:r>
              <a:rPr lang="en-US" sz="500" b="1" dirty="0">
                <a:solidFill>
                  <a:schemeClr val="tx1">
                    <a:lumMod val="65000"/>
                    <a:lumOff val="35000"/>
                  </a:schemeClr>
                </a:solidFill>
              </a:rPr>
              <a:t>Adapted from original graphic. </a:t>
            </a:r>
          </a:p>
          <a:p>
            <a:r>
              <a:rPr lang="en-US" sz="500" b="1" dirty="0">
                <a:solidFill>
                  <a:schemeClr val="tx1">
                    <a:lumMod val="65000"/>
                    <a:lumOff val="35000"/>
                  </a:schemeClr>
                </a:solidFill>
              </a:rPr>
              <a:t>Paul Horn/ICN not responsible for any changes.</a:t>
            </a:r>
          </a:p>
        </p:txBody>
      </p:sp>
      <p:pic>
        <p:nvPicPr>
          <p:cNvPr id="2" name="Picture 1" descr="Screenshot 2019-03-11 12.34.32.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61092" y="2200578"/>
            <a:ext cx="5065655" cy="1439319"/>
          </a:xfrm>
          <a:prstGeom prst="rect">
            <a:avLst/>
          </a:prstGeom>
        </p:spPr>
      </p:pic>
      <p:sp>
        <p:nvSpPr>
          <p:cNvPr id="18" name="Rectangle 17"/>
          <p:cNvSpPr/>
          <p:nvPr/>
        </p:nvSpPr>
        <p:spPr>
          <a:xfrm>
            <a:off x="4308021" y="2053374"/>
            <a:ext cx="3819980" cy="147204"/>
          </a:xfrm>
          <a:prstGeom prst="rect">
            <a:avLst/>
          </a:prstGeom>
          <a:solidFill>
            <a:srgbClr val="FF0000">
              <a:alpha val="24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pic>
        <p:nvPicPr>
          <p:cNvPr id="22" name="Picture 21" descr="quote1.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7343" y="278507"/>
            <a:ext cx="1386678" cy="666578"/>
          </a:xfrm>
          <a:prstGeom prst="rect">
            <a:avLst/>
          </a:prstGeom>
        </p:spPr>
      </p:pic>
    </p:spTree>
    <p:extLst>
      <p:ext uri="{BB962C8B-B14F-4D97-AF65-F5344CB8AC3E}">
        <p14:creationId xmlns:p14="http://schemas.microsoft.com/office/powerpoint/2010/main" val="3466136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out)">
                                      <p:cBhvr>
                                        <p:cTn id="7" dur="1000"/>
                                        <p:tgtEl>
                                          <p:spTgt spid="22"/>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2"/>
                                        </p:tgtEl>
                                        <p:attrNameLst>
                                          <p:attrName>r</p:attrName>
                                        </p:attrNameLst>
                                      </p:cBhvr>
                                    </p:animRot>
                                    <p:animRot by="-240000">
                                      <p:cBhvr>
                                        <p:cTn id="10" dur="200" fill="hold">
                                          <p:stCondLst>
                                            <p:cond delay="200"/>
                                          </p:stCondLst>
                                        </p:cTn>
                                        <p:tgtEl>
                                          <p:spTgt spid="22"/>
                                        </p:tgtEl>
                                        <p:attrNameLst>
                                          <p:attrName>r</p:attrName>
                                        </p:attrNameLst>
                                      </p:cBhvr>
                                    </p:animRot>
                                    <p:animRot by="240000">
                                      <p:cBhvr>
                                        <p:cTn id="11" dur="200" fill="hold">
                                          <p:stCondLst>
                                            <p:cond delay="400"/>
                                          </p:stCondLst>
                                        </p:cTn>
                                        <p:tgtEl>
                                          <p:spTgt spid="22"/>
                                        </p:tgtEl>
                                        <p:attrNameLst>
                                          <p:attrName>r</p:attrName>
                                        </p:attrNameLst>
                                      </p:cBhvr>
                                    </p:animRot>
                                    <p:animRot by="-240000">
                                      <p:cBhvr>
                                        <p:cTn id="12" dur="200" fill="hold">
                                          <p:stCondLst>
                                            <p:cond delay="600"/>
                                          </p:stCondLst>
                                        </p:cTn>
                                        <p:tgtEl>
                                          <p:spTgt spid="22"/>
                                        </p:tgtEl>
                                        <p:attrNameLst>
                                          <p:attrName>r</p:attrName>
                                        </p:attrNameLst>
                                      </p:cBhvr>
                                    </p:animRot>
                                    <p:animRot by="120000">
                                      <p:cBhvr>
                                        <p:cTn id="13" dur="200" fill="hold">
                                          <p:stCondLst>
                                            <p:cond delay="800"/>
                                          </p:stCondLst>
                                        </p:cTn>
                                        <p:tgtEl>
                                          <p:spTgt spid="22"/>
                                        </p:tgtEl>
                                        <p:attrNameLst>
                                          <p:attrName>r</p:attrName>
                                        </p:attrNameLst>
                                      </p:cBhvr>
                                    </p:animRo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sset 6.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6300" y="-34925"/>
            <a:ext cx="2965417" cy="5143500"/>
          </a:xfrm>
          <a:prstGeom prst="rect">
            <a:avLst/>
          </a:prstGeom>
        </p:spPr>
      </p:pic>
      <p:pic>
        <p:nvPicPr>
          <p:cNvPr id="10" name="Picture 9" descr="Asset 7.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0444" y="231774"/>
            <a:ext cx="2403956" cy="4871661"/>
          </a:xfrm>
          <a:prstGeom prst="rect">
            <a:avLst/>
          </a:prstGeom>
        </p:spPr>
      </p:pic>
      <p:pic>
        <p:nvPicPr>
          <p:cNvPr id="13" name="Picture 12" descr="22Asset 15.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5987" y="804885"/>
            <a:ext cx="1292192" cy="906016"/>
          </a:xfrm>
          <a:prstGeom prst="rect">
            <a:avLst/>
          </a:prstGeom>
        </p:spPr>
      </p:pic>
      <p:sp>
        <p:nvSpPr>
          <p:cNvPr id="16" name="Rectangle 15"/>
          <p:cNvSpPr/>
          <p:nvPr/>
        </p:nvSpPr>
        <p:spPr>
          <a:xfrm>
            <a:off x="4063076" y="-107462"/>
            <a:ext cx="5286078" cy="540238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3589590" y="29552"/>
            <a:ext cx="6139530" cy="12721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ctr" defTabSz="457200" hangingPunct="0"/>
            <a:r>
              <a:rPr lang="en-US" sz="1900" dirty="0">
                <a:solidFill>
                  <a:schemeClr val="bg1"/>
                </a:solidFill>
                <a:latin typeface="Century Gothic"/>
                <a:cs typeface="Century Gothic"/>
              </a:rPr>
              <a:t>1957: Humble Oil quantifies </a:t>
            </a:r>
          </a:p>
          <a:p>
            <a:pPr algn="ctr" defTabSz="457200" hangingPunct="0"/>
            <a:r>
              <a:rPr lang="en-US" sz="1900" dirty="0">
                <a:solidFill>
                  <a:schemeClr val="bg1"/>
                </a:solidFill>
                <a:latin typeface="Century Gothic"/>
                <a:cs typeface="Century Gothic"/>
              </a:rPr>
              <a:t>“cumulative mass of fossil carbon dioxide”</a:t>
            </a:r>
          </a:p>
          <a:p>
            <a:pPr algn="ctr" defTabSz="457200" hangingPunct="0"/>
            <a:endParaRPr lang="en-US" sz="1900" dirty="0">
              <a:solidFill>
                <a:schemeClr val="bg1"/>
              </a:solidFill>
              <a:latin typeface="Century Gothic"/>
              <a:cs typeface="Century Gothic"/>
            </a:endParaRPr>
          </a:p>
          <a:p>
            <a:pPr marL="0" marR="0" indent="0" algn="ctr" defTabSz="457200" rtl="0" fontAlgn="auto" latinLnBrk="0" hangingPunct="0">
              <a:lnSpc>
                <a:spcPct val="100000"/>
              </a:lnSpc>
              <a:spcBef>
                <a:spcPts val="0"/>
              </a:spcBef>
              <a:spcAft>
                <a:spcPts val="0"/>
              </a:spcAft>
              <a:buClrTx/>
              <a:buSzTx/>
              <a:buFontTx/>
              <a:buNone/>
              <a:tabLst/>
            </a:pPr>
            <a:endParaRPr kumimoji="0" lang="en-US" sz="1900" b="1" i="0" u="none" strike="noStrike" cap="none" spc="0" normalizeH="0" baseline="0" dirty="0">
              <a:ln>
                <a:noFill/>
              </a:ln>
              <a:solidFill>
                <a:schemeClr val="bg1"/>
              </a:solidFill>
              <a:effectLst/>
              <a:uFillTx/>
              <a:latin typeface="Century Gothic"/>
              <a:cs typeface="Century Gothic"/>
              <a:sym typeface="Arial"/>
            </a:endParaRPr>
          </a:p>
        </p:txBody>
      </p:sp>
      <p:pic>
        <p:nvPicPr>
          <p:cNvPr id="7" name="Picture 6" descr="Screenshot 2018-07-27 12.38.37.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12458" y="954156"/>
            <a:ext cx="4232603" cy="3775562"/>
          </a:xfrm>
          <a:prstGeom prst="rect">
            <a:avLst/>
          </a:prstGeom>
          <a:ln>
            <a:noFill/>
          </a:ln>
          <a:effectLst>
            <a:softEdge rad="112500"/>
          </a:effectLst>
        </p:spPr>
      </p:pic>
      <p:sp>
        <p:nvSpPr>
          <p:cNvPr id="18" name="Rectangle 17"/>
          <p:cNvSpPr/>
          <p:nvPr/>
        </p:nvSpPr>
        <p:spPr>
          <a:xfrm>
            <a:off x="5038154" y="3889286"/>
            <a:ext cx="2874922" cy="320947"/>
          </a:xfrm>
          <a:prstGeom prst="rect">
            <a:avLst/>
          </a:prstGeom>
          <a:solidFill>
            <a:srgbClr val="FF0000">
              <a:alpha val="5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20" name="TextBox 19"/>
          <p:cNvSpPr txBox="1"/>
          <p:nvPr/>
        </p:nvSpPr>
        <p:spPr>
          <a:xfrm>
            <a:off x="2867485" y="5006091"/>
            <a:ext cx="1207680" cy="169277"/>
          </a:xfrm>
          <a:prstGeom prst="rect">
            <a:avLst/>
          </a:prstGeom>
          <a:noFill/>
        </p:spPr>
        <p:txBody>
          <a:bodyPr wrap="square" rtlCol="0">
            <a:spAutoFit/>
          </a:bodyPr>
          <a:lstStyle/>
          <a:p>
            <a:r>
              <a:rPr lang="en-US" sz="500" b="1" dirty="0">
                <a:solidFill>
                  <a:srgbClr val="595959"/>
                </a:solidFill>
                <a:latin typeface="Calibri"/>
                <a:cs typeface="Calibri"/>
              </a:rPr>
              <a:t>PAUL HORN /</a:t>
            </a:r>
            <a:r>
              <a:rPr lang="en-US" sz="500" b="1" dirty="0" err="1">
                <a:solidFill>
                  <a:srgbClr val="595959"/>
                </a:solidFill>
                <a:latin typeface="Calibri"/>
                <a:cs typeface="Calibri"/>
              </a:rPr>
              <a:t>InsideClimate</a:t>
            </a:r>
            <a:r>
              <a:rPr lang="en-US" sz="500" b="1" dirty="0">
                <a:solidFill>
                  <a:srgbClr val="595959"/>
                </a:solidFill>
                <a:latin typeface="Calibri"/>
                <a:cs typeface="Calibri"/>
              </a:rPr>
              <a:t> News</a:t>
            </a:r>
          </a:p>
        </p:txBody>
      </p:sp>
      <p:sp>
        <p:nvSpPr>
          <p:cNvPr id="21" name="Rectangle 20"/>
          <p:cNvSpPr/>
          <p:nvPr/>
        </p:nvSpPr>
        <p:spPr>
          <a:xfrm>
            <a:off x="3454400" y="4654393"/>
            <a:ext cx="5328743" cy="630942"/>
          </a:xfrm>
          <a:prstGeom prst="rect">
            <a:avLst/>
          </a:prstGeom>
        </p:spPr>
        <p:txBody>
          <a:bodyPr wrap="square">
            <a:spAutoFit/>
          </a:bodyPr>
          <a:lstStyle/>
          <a:p>
            <a:pPr algn="r"/>
            <a:endParaRPr lang="de-DE" sz="700" dirty="0">
              <a:solidFill>
                <a:srgbClr val="A6A6A6"/>
              </a:solidFill>
            </a:endParaRPr>
          </a:p>
          <a:p>
            <a:pPr algn="r"/>
            <a:endParaRPr lang="de-DE" sz="700" dirty="0">
              <a:solidFill>
                <a:srgbClr val="A6A6A6"/>
              </a:solidFill>
            </a:endParaRPr>
          </a:p>
          <a:p>
            <a:pPr algn="r"/>
            <a:endParaRPr lang="de-DE" sz="700" dirty="0">
              <a:solidFill>
                <a:srgbClr val="A6A6A6"/>
              </a:solidFill>
            </a:endParaRPr>
          </a:p>
          <a:p>
            <a:pPr algn="r"/>
            <a:r>
              <a:rPr lang="de-DE" sz="700" dirty="0" err="1">
                <a:solidFill>
                  <a:srgbClr val="A6A6A6"/>
                </a:solidFill>
              </a:rPr>
              <a:t>Brannon</a:t>
            </a:r>
            <a:r>
              <a:rPr lang="de-DE" sz="700" dirty="0">
                <a:solidFill>
                  <a:srgbClr val="A6A6A6"/>
                </a:solidFill>
              </a:rPr>
              <a:t> H R et al. Trans Am. </a:t>
            </a:r>
            <a:r>
              <a:rPr lang="de-DE" sz="700" dirty="0" err="1">
                <a:solidFill>
                  <a:srgbClr val="A6A6A6"/>
                </a:solidFill>
              </a:rPr>
              <a:t>Geophys</a:t>
            </a:r>
            <a:r>
              <a:rPr lang="de-DE" sz="700" dirty="0">
                <a:solidFill>
                  <a:srgbClr val="A6A6A6"/>
                </a:solidFill>
              </a:rPr>
              <a:t>. Union 643 (1957) </a:t>
            </a:r>
          </a:p>
          <a:p>
            <a:pPr algn="r"/>
            <a:endParaRPr lang="de-DE" sz="700" dirty="0">
              <a:solidFill>
                <a:srgbClr val="A6A6A6"/>
              </a:solidFill>
            </a:endParaRPr>
          </a:p>
        </p:txBody>
      </p:sp>
      <p:sp>
        <p:nvSpPr>
          <p:cNvPr id="14" name="TextBox 13"/>
          <p:cNvSpPr txBox="1"/>
          <p:nvPr/>
        </p:nvSpPr>
        <p:spPr>
          <a:xfrm>
            <a:off x="-3596" y="4933751"/>
            <a:ext cx="2067958" cy="246221"/>
          </a:xfrm>
          <a:prstGeom prst="rect">
            <a:avLst/>
          </a:prstGeom>
          <a:noFill/>
        </p:spPr>
        <p:txBody>
          <a:bodyPr wrap="square" rtlCol="0">
            <a:spAutoFit/>
          </a:bodyPr>
          <a:lstStyle/>
          <a:p>
            <a:r>
              <a:rPr lang="en-US" sz="500" b="1" dirty="0">
                <a:solidFill>
                  <a:schemeClr val="tx1">
                    <a:lumMod val="65000"/>
                    <a:lumOff val="35000"/>
                  </a:schemeClr>
                </a:solidFill>
              </a:rPr>
              <a:t>Adapted from original graphic. </a:t>
            </a:r>
          </a:p>
          <a:p>
            <a:r>
              <a:rPr lang="en-US" sz="500" b="1" dirty="0">
                <a:solidFill>
                  <a:schemeClr val="tx1">
                    <a:lumMod val="65000"/>
                    <a:lumOff val="35000"/>
                  </a:schemeClr>
                </a:solidFill>
              </a:rPr>
              <a:t>Paul Horn/ICN not responsible for any changes.</a:t>
            </a:r>
          </a:p>
        </p:txBody>
      </p:sp>
      <p:pic>
        <p:nvPicPr>
          <p:cNvPr id="4" name="Picture 3" descr="quote1.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77343" y="278507"/>
            <a:ext cx="1386678" cy="666578"/>
          </a:xfrm>
          <a:prstGeom prst="rect">
            <a:avLst/>
          </a:prstGeom>
        </p:spPr>
      </p:pic>
    </p:spTree>
    <p:extLst>
      <p:ext uri="{BB962C8B-B14F-4D97-AF65-F5344CB8AC3E}">
        <p14:creationId xmlns:p14="http://schemas.microsoft.com/office/powerpoint/2010/main" val="294352855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out)">
                                      <p:cBhvr>
                                        <p:cTn id="7" dur="1000"/>
                                        <p:tgtEl>
                                          <p:spTgt spid="13"/>
                                        </p:tgtEl>
                                      </p:cBhvr>
                                    </p:animEffect>
                                  </p:childTnLst>
                                </p:cTn>
                              </p:par>
                            </p:childTnLst>
                          </p:cTn>
                        </p:par>
                        <p:par>
                          <p:cTn id="8" fill="hold">
                            <p:stCondLst>
                              <p:cond delay="1000"/>
                            </p:stCondLst>
                            <p:childTnLst>
                              <p:par>
                                <p:cTn id="9" presetID="32" presetClass="emph" presetSubtype="0" fill="hold" nodeType="afterEffect">
                                  <p:stCondLst>
                                    <p:cond delay="0"/>
                                  </p:stCondLst>
                                  <p:childTnLst>
                                    <p:animRot by="120000">
                                      <p:cBhvr>
                                        <p:cTn id="10" dur="100" fill="hold">
                                          <p:stCondLst>
                                            <p:cond delay="0"/>
                                          </p:stCondLst>
                                        </p:cTn>
                                        <p:tgtEl>
                                          <p:spTgt spid="13"/>
                                        </p:tgtEl>
                                        <p:attrNameLst>
                                          <p:attrName>r</p:attrName>
                                        </p:attrNameLst>
                                      </p:cBhvr>
                                    </p:animRot>
                                    <p:animRot by="-240000">
                                      <p:cBhvr>
                                        <p:cTn id="11" dur="200" fill="hold">
                                          <p:stCondLst>
                                            <p:cond delay="200"/>
                                          </p:stCondLst>
                                        </p:cTn>
                                        <p:tgtEl>
                                          <p:spTgt spid="13"/>
                                        </p:tgtEl>
                                        <p:attrNameLst>
                                          <p:attrName>r</p:attrName>
                                        </p:attrNameLst>
                                      </p:cBhvr>
                                    </p:animRot>
                                    <p:animRot by="240000">
                                      <p:cBhvr>
                                        <p:cTn id="12" dur="200" fill="hold">
                                          <p:stCondLst>
                                            <p:cond delay="400"/>
                                          </p:stCondLst>
                                        </p:cTn>
                                        <p:tgtEl>
                                          <p:spTgt spid="13"/>
                                        </p:tgtEl>
                                        <p:attrNameLst>
                                          <p:attrName>r</p:attrName>
                                        </p:attrNameLst>
                                      </p:cBhvr>
                                    </p:animRot>
                                    <p:animRot by="-240000">
                                      <p:cBhvr>
                                        <p:cTn id="13" dur="200" fill="hold">
                                          <p:stCondLst>
                                            <p:cond delay="600"/>
                                          </p:stCondLst>
                                        </p:cTn>
                                        <p:tgtEl>
                                          <p:spTgt spid="13"/>
                                        </p:tgtEl>
                                        <p:attrNameLst>
                                          <p:attrName>r</p:attrName>
                                        </p:attrNameLst>
                                      </p:cBhvr>
                                    </p:animRot>
                                    <p:animRot by="120000">
                                      <p:cBhvr>
                                        <p:cTn id="14" dur="200" fill="hold">
                                          <p:stCondLst>
                                            <p:cond delay="800"/>
                                          </p:stCondLst>
                                        </p:cTn>
                                        <p:tgtEl>
                                          <p:spTgt spid="13"/>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sset 6.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6300" y="-34925"/>
            <a:ext cx="2965417" cy="5143500"/>
          </a:xfrm>
          <a:prstGeom prst="rect">
            <a:avLst/>
          </a:prstGeom>
        </p:spPr>
      </p:pic>
      <p:pic>
        <p:nvPicPr>
          <p:cNvPr id="10" name="Picture 9" descr="Asset 7.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0444" y="231774"/>
            <a:ext cx="2403956" cy="4871661"/>
          </a:xfrm>
          <a:prstGeom prst="rect">
            <a:avLst/>
          </a:prstGeom>
        </p:spPr>
      </p:pic>
      <p:pic>
        <p:nvPicPr>
          <p:cNvPr id="2" name="Picture 1" descr="Asset 12.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94117" y="679959"/>
            <a:ext cx="127856" cy="389254"/>
          </a:xfrm>
          <a:prstGeom prst="rect">
            <a:avLst/>
          </a:prstGeom>
        </p:spPr>
      </p:pic>
      <p:sp>
        <p:nvSpPr>
          <p:cNvPr id="14" name="Rectangle 13"/>
          <p:cNvSpPr/>
          <p:nvPr/>
        </p:nvSpPr>
        <p:spPr>
          <a:xfrm>
            <a:off x="4063076" y="-107462"/>
            <a:ext cx="5286078" cy="540238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3630042" y="12618"/>
            <a:ext cx="6139530" cy="17030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ctr" defTabSz="457200" hangingPunct="0"/>
            <a:r>
              <a:rPr lang="en-US" sz="2200" dirty="0">
                <a:solidFill>
                  <a:schemeClr val="bg1"/>
                </a:solidFill>
                <a:latin typeface="Century Gothic"/>
                <a:cs typeface="Century Gothic"/>
              </a:rPr>
              <a:t>1959: API warned by Edward Teller </a:t>
            </a:r>
          </a:p>
          <a:p>
            <a:pPr algn="ctr" defTabSz="457200" hangingPunct="0"/>
            <a:r>
              <a:rPr lang="en-US" sz="2200" dirty="0">
                <a:solidFill>
                  <a:schemeClr val="bg1"/>
                </a:solidFill>
                <a:latin typeface="Century Gothic"/>
                <a:cs typeface="Century Gothic"/>
              </a:rPr>
              <a:t>about “greenhouse effect”, </a:t>
            </a:r>
          </a:p>
          <a:p>
            <a:pPr algn="ctr" defTabSz="457200" hangingPunct="0"/>
            <a:r>
              <a:rPr lang="en-US" sz="2200" dirty="0">
                <a:solidFill>
                  <a:schemeClr val="bg1"/>
                </a:solidFill>
                <a:latin typeface="Century Gothic"/>
                <a:cs typeface="Century Gothic"/>
              </a:rPr>
              <a:t>global warming, sea level rise</a:t>
            </a:r>
          </a:p>
          <a:p>
            <a:pPr algn="ctr" defTabSz="457200" hangingPunct="0"/>
            <a:endParaRPr lang="en-US" sz="1900" dirty="0">
              <a:solidFill>
                <a:schemeClr val="bg1"/>
              </a:solidFill>
              <a:latin typeface="Century Gothic"/>
              <a:cs typeface="Century Gothic"/>
            </a:endParaRPr>
          </a:p>
          <a:p>
            <a:pPr marL="0" marR="0" indent="0" algn="ctr" defTabSz="457200" rtl="0" fontAlgn="auto" latinLnBrk="0" hangingPunct="0">
              <a:lnSpc>
                <a:spcPct val="100000"/>
              </a:lnSpc>
              <a:spcBef>
                <a:spcPts val="0"/>
              </a:spcBef>
              <a:spcAft>
                <a:spcPts val="0"/>
              </a:spcAft>
              <a:buClrTx/>
              <a:buSzTx/>
              <a:buFontTx/>
              <a:buNone/>
              <a:tabLst/>
            </a:pPr>
            <a:endParaRPr kumimoji="0" lang="en-US" sz="1900" b="1" i="0" u="none" strike="noStrike" cap="none" spc="0" normalizeH="0" baseline="0" dirty="0">
              <a:ln>
                <a:noFill/>
              </a:ln>
              <a:solidFill>
                <a:schemeClr val="bg1"/>
              </a:solidFill>
              <a:effectLst/>
              <a:uFillTx/>
              <a:latin typeface="Century Gothic"/>
              <a:cs typeface="Century Gothic"/>
              <a:sym typeface="Arial"/>
            </a:endParaRPr>
          </a:p>
        </p:txBody>
      </p:sp>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84058" y="1283811"/>
            <a:ext cx="3601219" cy="2160731"/>
          </a:xfrm>
          <a:prstGeom prst="rect">
            <a:avLst/>
          </a:prstGeom>
          <a:ln>
            <a:noFill/>
          </a:ln>
          <a:effectLst>
            <a:softEdge rad="112500"/>
          </a:effectLst>
        </p:spPr>
      </p:pic>
      <p:pic>
        <p:nvPicPr>
          <p:cNvPr id="6" name="Picture 5" descr="Screenshot 2018-07-27 12.56.11.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44980" y="3537208"/>
            <a:ext cx="3671416" cy="1434743"/>
          </a:xfrm>
          <a:prstGeom prst="rect">
            <a:avLst/>
          </a:prstGeom>
          <a:ln>
            <a:noFill/>
          </a:ln>
          <a:effectLst>
            <a:softEdge rad="112500"/>
          </a:effectLst>
        </p:spPr>
      </p:pic>
      <p:sp>
        <p:nvSpPr>
          <p:cNvPr id="17" name="TextBox 16"/>
          <p:cNvSpPr txBox="1"/>
          <p:nvPr/>
        </p:nvSpPr>
        <p:spPr>
          <a:xfrm>
            <a:off x="2867485" y="5006091"/>
            <a:ext cx="1207680" cy="169277"/>
          </a:xfrm>
          <a:prstGeom prst="rect">
            <a:avLst/>
          </a:prstGeom>
          <a:noFill/>
        </p:spPr>
        <p:txBody>
          <a:bodyPr wrap="square" rtlCol="0">
            <a:spAutoFit/>
          </a:bodyPr>
          <a:lstStyle/>
          <a:p>
            <a:r>
              <a:rPr lang="en-US" sz="500" b="1" dirty="0">
                <a:solidFill>
                  <a:srgbClr val="595959"/>
                </a:solidFill>
                <a:latin typeface="Calibri"/>
                <a:cs typeface="Calibri"/>
              </a:rPr>
              <a:t>PAUL HORN /</a:t>
            </a:r>
            <a:r>
              <a:rPr lang="en-US" sz="500" b="1" dirty="0" err="1">
                <a:solidFill>
                  <a:srgbClr val="595959"/>
                </a:solidFill>
                <a:latin typeface="Calibri"/>
                <a:cs typeface="Calibri"/>
              </a:rPr>
              <a:t>InsideClimate</a:t>
            </a:r>
            <a:r>
              <a:rPr lang="en-US" sz="500" b="1" dirty="0">
                <a:solidFill>
                  <a:srgbClr val="595959"/>
                </a:solidFill>
                <a:latin typeface="Calibri"/>
                <a:cs typeface="Calibri"/>
              </a:rPr>
              <a:t> News</a:t>
            </a:r>
          </a:p>
        </p:txBody>
      </p:sp>
      <p:sp>
        <p:nvSpPr>
          <p:cNvPr id="18" name="Rectangle 17"/>
          <p:cNvSpPr/>
          <p:nvPr/>
        </p:nvSpPr>
        <p:spPr>
          <a:xfrm>
            <a:off x="3187653" y="4651296"/>
            <a:ext cx="5328743" cy="630942"/>
          </a:xfrm>
          <a:prstGeom prst="rect">
            <a:avLst/>
          </a:prstGeom>
        </p:spPr>
        <p:txBody>
          <a:bodyPr wrap="square">
            <a:spAutoFit/>
          </a:bodyPr>
          <a:lstStyle/>
          <a:p>
            <a:pPr algn="r"/>
            <a:endParaRPr lang="de-DE" sz="700" dirty="0">
              <a:solidFill>
                <a:srgbClr val="A6A6A6"/>
              </a:solidFill>
            </a:endParaRPr>
          </a:p>
          <a:p>
            <a:pPr algn="r"/>
            <a:endParaRPr lang="de-DE" sz="700" dirty="0">
              <a:solidFill>
                <a:srgbClr val="A6A6A6"/>
              </a:solidFill>
            </a:endParaRPr>
          </a:p>
          <a:p>
            <a:pPr algn="r"/>
            <a:endParaRPr lang="de-DE" sz="700" dirty="0">
              <a:solidFill>
                <a:srgbClr val="A6A6A6"/>
              </a:solidFill>
            </a:endParaRPr>
          </a:p>
          <a:p>
            <a:pPr algn="r"/>
            <a:r>
              <a:rPr lang="de-DE" sz="700" dirty="0" err="1">
                <a:solidFill>
                  <a:srgbClr val="A6A6A6"/>
                </a:solidFill>
              </a:rPr>
              <a:t>Franta</a:t>
            </a:r>
            <a:r>
              <a:rPr lang="de-DE" sz="700" dirty="0">
                <a:solidFill>
                  <a:srgbClr val="A6A6A6"/>
                </a:solidFill>
              </a:rPr>
              <a:t> B. The Guardian (1 Jan 2018)</a:t>
            </a:r>
          </a:p>
          <a:p>
            <a:pPr algn="r"/>
            <a:endParaRPr lang="de-DE" sz="700" dirty="0">
              <a:solidFill>
                <a:srgbClr val="A6A6A6"/>
              </a:solidFill>
            </a:endParaRPr>
          </a:p>
        </p:txBody>
      </p:sp>
      <p:sp>
        <p:nvSpPr>
          <p:cNvPr id="19" name="TextBox 18"/>
          <p:cNvSpPr txBox="1"/>
          <p:nvPr/>
        </p:nvSpPr>
        <p:spPr>
          <a:xfrm>
            <a:off x="-3596" y="4933751"/>
            <a:ext cx="2067958" cy="246221"/>
          </a:xfrm>
          <a:prstGeom prst="rect">
            <a:avLst/>
          </a:prstGeom>
          <a:noFill/>
        </p:spPr>
        <p:txBody>
          <a:bodyPr wrap="square" rtlCol="0">
            <a:spAutoFit/>
          </a:bodyPr>
          <a:lstStyle/>
          <a:p>
            <a:r>
              <a:rPr lang="en-US" sz="500" b="1" dirty="0">
                <a:solidFill>
                  <a:schemeClr val="tx1">
                    <a:lumMod val="65000"/>
                    <a:lumOff val="35000"/>
                  </a:schemeClr>
                </a:solidFill>
              </a:rPr>
              <a:t>Adapted from original graphic. </a:t>
            </a:r>
          </a:p>
          <a:p>
            <a:r>
              <a:rPr lang="en-US" sz="500" b="1" dirty="0">
                <a:solidFill>
                  <a:schemeClr val="tx1">
                    <a:lumMod val="65000"/>
                    <a:lumOff val="35000"/>
                  </a:schemeClr>
                </a:solidFill>
              </a:rPr>
              <a:t>Paul Horn/ICN not responsible for any changes.</a:t>
            </a:r>
          </a:p>
        </p:txBody>
      </p:sp>
      <p:pic>
        <p:nvPicPr>
          <p:cNvPr id="16" name="Picture 15" descr="22Asset 15.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85987" y="804885"/>
            <a:ext cx="1292192" cy="906016"/>
          </a:xfrm>
          <a:prstGeom prst="rect">
            <a:avLst/>
          </a:prstGeom>
        </p:spPr>
      </p:pic>
      <p:pic>
        <p:nvPicPr>
          <p:cNvPr id="20" name="Picture 19" descr="quote1.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77343" y="278507"/>
            <a:ext cx="1386678" cy="666578"/>
          </a:xfrm>
          <a:prstGeom prst="rect">
            <a:avLst/>
          </a:prstGeom>
        </p:spPr>
      </p:pic>
      <p:sp>
        <p:nvSpPr>
          <p:cNvPr id="21" name="Rectangle 20"/>
          <p:cNvSpPr/>
          <p:nvPr/>
        </p:nvSpPr>
        <p:spPr>
          <a:xfrm>
            <a:off x="7410752" y="3897744"/>
            <a:ext cx="988181" cy="169632"/>
          </a:xfrm>
          <a:prstGeom prst="rect">
            <a:avLst/>
          </a:prstGeom>
          <a:solidFill>
            <a:srgbClr val="800000">
              <a:alpha val="43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22" name="Rectangle 21"/>
          <p:cNvSpPr/>
          <p:nvPr/>
        </p:nvSpPr>
        <p:spPr>
          <a:xfrm>
            <a:off x="4972352" y="4084310"/>
            <a:ext cx="2232781" cy="169632"/>
          </a:xfrm>
          <a:prstGeom prst="rect">
            <a:avLst/>
          </a:prstGeom>
          <a:solidFill>
            <a:srgbClr val="800000">
              <a:alpha val="43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Tree>
    <p:extLst>
      <p:ext uri="{BB962C8B-B14F-4D97-AF65-F5344CB8AC3E}">
        <p14:creationId xmlns:p14="http://schemas.microsoft.com/office/powerpoint/2010/main" val="2921562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1000"/>
                                        <p:tgtEl>
                                          <p:spTgt spid="2"/>
                                        </p:tgtEl>
                                      </p:cBhvr>
                                    </p:animEffect>
                                  </p:childTnLst>
                                </p:cTn>
                              </p:par>
                            </p:childTnLst>
                          </p:cTn>
                        </p:par>
                        <p:par>
                          <p:cTn id="8" fill="hold">
                            <p:stCondLst>
                              <p:cond delay="1000"/>
                            </p:stCondLst>
                            <p:childTnLst>
                              <p:par>
                                <p:cTn id="9" presetID="32" presetClass="emph" presetSubtype="0" fill="hold" nodeType="after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000"/>
                                        <p:tgtEl>
                                          <p:spTgt spid="6"/>
                                        </p:tgtEl>
                                      </p:cBhvr>
                                    </p:animEffect>
                                  </p:childTnLst>
                                </p:cTn>
                              </p:par>
                            </p:childTnLst>
                          </p:cTn>
                        </p:par>
                        <p:par>
                          <p:cTn id="19" fill="hold">
                            <p:stCondLst>
                              <p:cond delay="4000"/>
                            </p:stCondLst>
                            <p:childTnLst>
                              <p:par>
                                <p:cTn id="20" presetID="22" presetClass="entr" presetSubtype="8"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par>
                          <p:cTn id="23" fill="hold">
                            <p:stCondLst>
                              <p:cond delay="4500"/>
                            </p:stCondLst>
                            <p:childTnLst>
                              <p:par>
                                <p:cTn id="24" presetID="22" presetClass="entr" presetSubtype="8"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sset 6.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6300" y="-34925"/>
            <a:ext cx="2965417" cy="5143500"/>
          </a:xfrm>
          <a:prstGeom prst="rect">
            <a:avLst/>
          </a:prstGeom>
        </p:spPr>
      </p:pic>
      <p:pic>
        <p:nvPicPr>
          <p:cNvPr id="11" name="Picture 10" descr="Asset 7.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0444" y="231774"/>
            <a:ext cx="2403956" cy="4871661"/>
          </a:xfrm>
          <a:prstGeom prst="rect">
            <a:avLst/>
          </a:prstGeom>
        </p:spPr>
      </p:pic>
      <p:pic>
        <p:nvPicPr>
          <p:cNvPr id="15" name="Picture 14" descr="Asset 12.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94117" y="679959"/>
            <a:ext cx="127856" cy="389254"/>
          </a:xfrm>
          <a:prstGeom prst="rect">
            <a:avLst/>
          </a:prstGeom>
        </p:spPr>
      </p:pic>
      <p:pic>
        <p:nvPicPr>
          <p:cNvPr id="16" name="Picture 15" descr="23Asset 16.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96118" y="1128133"/>
            <a:ext cx="1267210" cy="1117981"/>
          </a:xfrm>
          <a:prstGeom prst="rect">
            <a:avLst/>
          </a:prstGeom>
        </p:spPr>
      </p:pic>
      <p:sp>
        <p:nvSpPr>
          <p:cNvPr id="17" name="Rectangle 16"/>
          <p:cNvSpPr/>
          <p:nvPr/>
        </p:nvSpPr>
        <p:spPr>
          <a:xfrm>
            <a:off x="4063076" y="-107462"/>
            <a:ext cx="5286078" cy="540238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3613108" y="-19093"/>
            <a:ext cx="6139530"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ctr" defTabSz="457200" hangingPunct="0"/>
            <a:r>
              <a:rPr lang="en-US" dirty="0">
                <a:solidFill>
                  <a:schemeClr val="bg1"/>
                </a:solidFill>
                <a:latin typeface="Century Gothic"/>
                <a:cs typeface="Century Gothic"/>
              </a:rPr>
              <a:t>1968/69/72: API-commissioned reports</a:t>
            </a:r>
          </a:p>
          <a:p>
            <a:pPr algn="ctr" defTabSz="457200" hangingPunct="0"/>
            <a:r>
              <a:rPr lang="en-US" dirty="0">
                <a:solidFill>
                  <a:schemeClr val="bg1"/>
                </a:solidFill>
                <a:latin typeface="Century Gothic"/>
                <a:cs typeface="Century Gothic"/>
              </a:rPr>
              <a:t>warn of potentially “severe” climate change</a:t>
            </a:r>
          </a:p>
          <a:p>
            <a:pPr algn="ctr" defTabSz="457200" hangingPunct="0"/>
            <a:endParaRPr lang="en-US" dirty="0">
              <a:solidFill>
                <a:schemeClr val="bg1"/>
              </a:solidFill>
              <a:latin typeface="Century Gothic"/>
              <a:cs typeface="Century Gothic"/>
            </a:endParaRPr>
          </a:p>
          <a:p>
            <a:pPr marL="0" marR="0" indent="0" algn="ctr" defTabSz="457200" rtl="0" fontAlgn="auto" latinLnBrk="0" hangingPunct="0">
              <a:lnSpc>
                <a:spcPct val="100000"/>
              </a:lnSpc>
              <a:spcBef>
                <a:spcPts val="0"/>
              </a:spcBef>
              <a:spcAft>
                <a:spcPts val="0"/>
              </a:spcAft>
              <a:buClrTx/>
              <a:buSzTx/>
              <a:buFontTx/>
              <a:buNone/>
              <a:tabLst/>
            </a:pPr>
            <a:endParaRPr kumimoji="0" lang="en-US" b="1" i="0" u="none" strike="noStrike" cap="none" spc="0" normalizeH="0" baseline="0" dirty="0">
              <a:ln>
                <a:noFill/>
              </a:ln>
              <a:solidFill>
                <a:schemeClr val="bg1"/>
              </a:solidFill>
              <a:effectLst/>
              <a:uFillTx/>
              <a:latin typeface="Century Gothic"/>
              <a:cs typeface="Century Gothic"/>
              <a:sym typeface="Arial"/>
            </a:endParaRPr>
          </a:p>
        </p:txBody>
      </p:sp>
      <p:pic>
        <p:nvPicPr>
          <p:cNvPr id="6" name="Picture 5" descr="Screenshot 2018-07-27 13.36.04.png"/>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772058" y="587378"/>
            <a:ext cx="3963976" cy="2547691"/>
          </a:xfrm>
          <a:prstGeom prst="rect">
            <a:avLst/>
          </a:prstGeom>
          <a:ln>
            <a:noFill/>
          </a:ln>
          <a:effectLst>
            <a:softEdge rad="112500"/>
          </a:effectLst>
        </p:spPr>
      </p:pic>
      <p:sp>
        <p:nvSpPr>
          <p:cNvPr id="20" name="TextBox 19"/>
          <p:cNvSpPr txBox="1"/>
          <p:nvPr/>
        </p:nvSpPr>
        <p:spPr>
          <a:xfrm>
            <a:off x="2867485" y="5006091"/>
            <a:ext cx="1207680" cy="169277"/>
          </a:xfrm>
          <a:prstGeom prst="rect">
            <a:avLst/>
          </a:prstGeom>
          <a:noFill/>
        </p:spPr>
        <p:txBody>
          <a:bodyPr wrap="square" rtlCol="0">
            <a:spAutoFit/>
          </a:bodyPr>
          <a:lstStyle/>
          <a:p>
            <a:r>
              <a:rPr lang="en-US" sz="500" b="1" dirty="0">
                <a:solidFill>
                  <a:srgbClr val="595959"/>
                </a:solidFill>
                <a:latin typeface="Calibri"/>
                <a:cs typeface="Calibri"/>
              </a:rPr>
              <a:t>PAUL HORN /</a:t>
            </a:r>
            <a:r>
              <a:rPr lang="en-US" sz="500" b="1" dirty="0" err="1">
                <a:solidFill>
                  <a:srgbClr val="595959"/>
                </a:solidFill>
                <a:latin typeface="Calibri"/>
                <a:cs typeface="Calibri"/>
              </a:rPr>
              <a:t>InsideClimate</a:t>
            </a:r>
            <a:r>
              <a:rPr lang="en-US" sz="500" b="1" dirty="0">
                <a:solidFill>
                  <a:srgbClr val="595959"/>
                </a:solidFill>
                <a:latin typeface="Calibri"/>
                <a:cs typeface="Calibri"/>
              </a:rPr>
              <a:t> News</a:t>
            </a:r>
          </a:p>
        </p:txBody>
      </p:sp>
      <p:sp>
        <p:nvSpPr>
          <p:cNvPr id="21" name="Rectangle 20"/>
          <p:cNvSpPr/>
          <p:nvPr/>
        </p:nvSpPr>
        <p:spPr>
          <a:xfrm>
            <a:off x="3473186" y="4625895"/>
            <a:ext cx="5328743" cy="553998"/>
          </a:xfrm>
          <a:prstGeom prst="rect">
            <a:avLst/>
          </a:prstGeom>
        </p:spPr>
        <p:txBody>
          <a:bodyPr wrap="square">
            <a:spAutoFit/>
          </a:bodyPr>
          <a:lstStyle/>
          <a:p>
            <a:pPr algn="r"/>
            <a:endParaRPr lang="de-DE" sz="500" dirty="0">
              <a:solidFill>
                <a:srgbClr val="A6A6A6"/>
              </a:solidFill>
            </a:endParaRPr>
          </a:p>
          <a:p>
            <a:pPr algn="r"/>
            <a:endParaRPr lang="de-DE" sz="500" dirty="0">
              <a:solidFill>
                <a:srgbClr val="A6A6A6"/>
              </a:solidFill>
            </a:endParaRPr>
          </a:p>
          <a:p>
            <a:pPr algn="r"/>
            <a:endParaRPr lang="de-DE" sz="500" dirty="0">
              <a:solidFill>
                <a:srgbClr val="A6A6A6"/>
              </a:solidFill>
            </a:endParaRPr>
          </a:p>
          <a:p>
            <a:pPr algn="r"/>
            <a:r>
              <a:rPr lang="de-DE" sz="500" dirty="0">
                <a:solidFill>
                  <a:srgbClr val="A6A6A6"/>
                </a:solidFill>
              </a:rPr>
              <a:t>Robinson E, Robbins R C (1968) </a:t>
            </a:r>
            <a:r>
              <a:rPr lang="de-DE" sz="500" dirty="0" err="1">
                <a:solidFill>
                  <a:srgbClr val="A6A6A6"/>
                </a:solidFill>
              </a:rPr>
              <a:t>Sources</a:t>
            </a:r>
            <a:r>
              <a:rPr lang="de-DE" sz="500" dirty="0">
                <a:solidFill>
                  <a:srgbClr val="A6A6A6"/>
                </a:solidFill>
              </a:rPr>
              <a:t>, </a:t>
            </a:r>
            <a:r>
              <a:rPr lang="de-DE" sz="500" dirty="0" err="1">
                <a:solidFill>
                  <a:srgbClr val="A6A6A6"/>
                </a:solidFill>
              </a:rPr>
              <a:t>abundance</a:t>
            </a:r>
            <a:r>
              <a:rPr lang="de-DE" sz="500" dirty="0">
                <a:solidFill>
                  <a:srgbClr val="A6A6A6"/>
                </a:solidFill>
              </a:rPr>
              <a:t>, </a:t>
            </a:r>
            <a:r>
              <a:rPr lang="de-DE" sz="500" dirty="0" err="1">
                <a:solidFill>
                  <a:srgbClr val="A6A6A6"/>
                </a:solidFill>
              </a:rPr>
              <a:t>and</a:t>
            </a:r>
            <a:r>
              <a:rPr lang="de-DE" sz="500" dirty="0">
                <a:solidFill>
                  <a:srgbClr val="A6A6A6"/>
                </a:solidFill>
              </a:rPr>
              <a:t> </a:t>
            </a:r>
            <a:r>
              <a:rPr lang="de-DE" sz="500" dirty="0" err="1">
                <a:solidFill>
                  <a:srgbClr val="A6A6A6"/>
                </a:solidFill>
              </a:rPr>
              <a:t>fate</a:t>
            </a:r>
            <a:r>
              <a:rPr lang="de-DE" sz="500" dirty="0">
                <a:solidFill>
                  <a:srgbClr val="A6A6A6"/>
                </a:solidFill>
              </a:rPr>
              <a:t> </a:t>
            </a:r>
            <a:r>
              <a:rPr lang="de-DE" sz="500" dirty="0" err="1">
                <a:solidFill>
                  <a:srgbClr val="A6A6A6"/>
                </a:solidFill>
              </a:rPr>
              <a:t>of</a:t>
            </a:r>
            <a:r>
              <a:rPr lang="de-DE" sz="500" dirty="0">
                <a:solidFill>
                  <a:srgbClr val="A6A6A6"/>
                </a:solidFill>
              </a:rPr>
              <a:t> </a:t>
            </a:r>
            <a:r>
              <a:rPr lang="de-DE" sz="500" dirty="0" err="1">
                <a:solidFill>
                  <a:srgbClr val="A6A6A6"/>
                </a:solidFill>
              </a:rPr>
              <a:t>gaseous</a:t>
            </a:r>
            <a:r>
              <a:rPr lang="de-DE" sz="500" dirty="0">
                <a:solidFill>
                  <a:srgbClr val="A6A6A6"/>
                </a:solidFill>
              </a:rPr>
              <a:t> </a:t>
            </a:r>
            <a:r>
              <a:rPr lang="de-DE" sz="500" dirty="0" err="1">
                <a:solidFill>
                  <a:srgbClr val="A6A6A6"/>
                </a:solidFill>
              </a:rPr>
              <a:t>atmospheric</a:t>
            </a:r>
            <a:r>
              <a:rPr lang="de-DE" sz="500" dirty="0">
                <a:solidFill>
                  <a:srgbClr val="A6A6A6"/>
                </a:solidFill>
              </a:rPr>
              <a:t> </a:t>
            </a:r>
            <a:r>
              <a:rPr lang="de-DE" sz="500" dirty="0" err="1">
                <a:solidFill>
                  <a:srgbClr val="A6A6A6"/>
                </a:solidFill>
              </a:rPr>
              <a:t>pollutants</a:t>
            </a:r>
            <a:r>
              <a:rPr lang="de-DE" sz="500" dirty="0">
                <a:solidFill>
                  <a:srgbClr val="A6A6A6"/>
                </a:solidFill>
              </a:rPr>
              <a:t>. Final </a:t>
            </a:r>
            <a:r>
              <a:rPr lang="de-DE" sz="500" dirty="0" err="1">
                <a:solidFill>
                  <a:srgbClr val="A6A6A6"/>
                </a:solidFill>
              </a:rPr>
              <a:t>report</a:t>
            </a:r>
            <a:r>
              <a:rPr lang="de-DE" sz="500" dirty="0">
                <a:solidFill>
                  <a:srgbClr val="A6A6A6"/>
                </a:solidFill>
              </a:rPr>
              <a:t>.</a:t>
            </a:r>
          </a:p>
          <a:p>
            <a:pPr algn="r"/>
            <a:r>
              <a:rPr lang="de-DE" sz="500" dirty="0">
                <a:solidFill>
                  <a:srgbClr val="A6A6A6"/>
                </a:solidFill>
              </a:rPr>
              <a:t>Robinson E, Robbins R C (1969) </a:t>
            </a:r>
            <a:r>
              <a:rPr lang="de-DE" sz="500" dirty="0" err="1">
                <a:solidFill>
                  <a:srgbClr val="A6A6A6"/>
                </a:solidFill>
              </a:rPr>
              <a:t>Sources</a:t>
            </a:r>
            <a:r>
              <a:rPr lang="de-DE" sz="500" dirty="0">
                <a:solidFill>
                  <a:srgbClr val="A6A6A6"/>
                </a:solidFill>
              </a:rPr>
              <a:t>, </a:t>
            </a:r>
            <a:r>
              <a:rPr lang="de-DE" sz="500" dirty="0" err="1">
                <a:solidFill>
                  <a:srgbClr val="A6A6A6"/>
                </a:solidFill>
              </a:rPr>
              <a:t>abundance</a:t>
            </a:r>
            <a:r>
              <a:rPr lang="de-DE" sz="500" dirty="0">
                <a:solidFill>
                  <a:srgbClr val="A6A6A6"/>
                </a:solidFill>
              </a:rPr>
              <a:t>, </a:t>
            </a:r>
            <a:r>
              <a:rPr lang="de-DE" sz="500" dirty="0" err="1">
                <a:solidFill>
                  <a:srgbClr val="A6A6A6"/>
                </a:solidFill>
              </a:rPr>
              <a:t>and</a:t>
            </a:r>
            <a:r>
              <a:rPr lang="de-DE" sz="500" dirty="0">
                <a:solidFill>
                  <a:srgbClr val="A6A6A6"/>
                </a:solidFill>
              </a:rPr>
              <a:t> </a:t>
            </a:r>
            <a:r>
              <a:rPr lang="de-DE" sz="500" dirty="0" err="1">
                <a:solidFill>
                  <a:srgbClr val="A6A6A6"/>
                </a:solidFill>
              </a:rPr>
              <a:t>fate</a:t>
            </a:r>
            <a:r>
              <a:rPr lang="de-DE" sz="500" dirty="0">
                <a:solidFill>
                  <a:srgbClr val="A6A6A6"/>
                </a:solidFill>
              </a:rPr>
              <a:t> </a:t>
            </a:r>
            <a:r>
              <a:rPr lang="de-DE" sz="500" dirty="0" err="1">
                <a:solidFill>
                  <a:srgbClr val="A6A6A6"/>
                </a:solidFill>
              </a:rPr>
              <a:t>of</a:t>
            </a:r>
            <a:r>
              <a:rPr lang="de-DE" sz="500" dirty="0">
                <a:solidFill>
                  <a:srgbClr val="A6A6A6"/>
                </a:solidFill>
              </a:rPr>
              <a:t> </a:t>
            </a:r>
            <a:r>
              <a:rPr lang="de-DE" sz="500" dirty="0" err="1">
                <a:solidFill>
                  <a:srgbClr val="A6A6A6"/>
                </a:solidFill>
              </a:rPr>
              <a:t>gaseous</a:t>
            </a:r>
            <a:r>
              <a:rPr lang="de-DE" sz="500" dirty="0">
                <a:solidFill>
                  <a:srgbClr val="A6A6A6"/>
                </a:solidFill>
              </a:rPr>
              <a:t> </a:t>
            </a:r>
            <a:r>
              <a:rPr lang="de-DE" sz="500" dirty="0" err="1">
                <a:solidFill>
                  <a:srgbClr val="A6A6A6"/>
                </a:solidFill>
              </a:rPr>
              <a:t>atmospheric</a:t>
            </a:r>
            <a:r>
              <a:rPr lang="de-DE" sz="500" dirty="0">
                <a:solidFill>
                  <a:srgbClr val="A6A6A6"/>
                </a:solidFill>
              </a:rPr>
              <a:t> </a:t>
            </a:r>
            <a:r>
              <a:rPr lang="de-DE" sz="500" dirty="0" err="1">
                <a:solidFill>
                  <a:srgbClr val="A6A6A6"/>
                </a:solidFill>
              </a:rPr>
              <a:t>pollutants</a:t>
            </a:r>
            <a:r>
              <a:rPr lang="de-DE" sz="500" dirty="0">
                <a:solidFill>
                  <a:srgbClr val="A6A6A6"/>
                </a:solidFill>
              </a:rPr>
              <a:t>. Supplement.</a:t>
            </a:r>
          </a:p>
          <a:p>
            <a:pPr algn="r"/>
            <a:r>
              <a:rPr lang="de-DE" sz="500" dirty="0">
                <a:solidFill>
                  <a:srgbClr val="A6A6A6"/>
                </a:solidFill>
              </a:rPr>
              <a:t>Robinson E (1972) </a:t>
            </a:r>
            <a:r>
              <a:rPr lang="de-DE" sz="500" dirty="0" err="1">
                <a:solidFill>
                  <a:srgbClr val="A6A6A6"/>
                </a:solidFill>
              </a:rPr>
              <a:t>Advances</a:t>
            </a:r>
            <a:r>
              <a:rPr lang="de-DE" sz="500" dirty="0">
                <a:solidFill>
                  <a:srgbClr val="A6A6A6"/>
                </a:solidFill>
              </a:rPr>
              <a:t> in Chemistry 113, 1</a:t>
            </a:r>
          </a:p>
        </p:txBody>
      </p:sp>
      <p:sp>
        <p:nvSpPr>
          <p:cNvPr id="22" name="TextBox 21"/>
          <p:cNvSpPr txBox="1"/>
          <p:nvPr/>
        </p:nvSpPr>
        <p:spPr>
          <a:xfrm>
            <a:off x="-3596" y="4933751"/>
            <a:ext cx="2067958" cy="246221"/>
          </a:xfrm>
          <a:prstGeom prst="rect">
            <a:avLst/>
          </a:prstGeom>
          <a:noFill/>
        </p:spPr>
        <p:txBody>
          <a:bodyPr wrap="square" rtlCol="0">
            <a:spAutoFit/>
          </a:bodyPr>
          <a:lstStyle/>
          <a:p>
            <a:r>
              <a:rPr lang="en-US" sz="500" b="1" dirty="0">
                <a:solidFill>
                  <a:schemeClr val="tx1">
                    <a:lumMod val="65000"/>
                    <a:lumOff val="35000"/>
                  </a:schemeClr>
                </a:solidFill>
              </a:rPr>
              <a:t>Adapted from original graphic. </a:t>
            </a:r>
          </a:p>
          <a:p>
            <a:r>
              <a:rPr lang="en-US" sz="500" b="1" dirty="0">
                <a:solidFill>
                  <a:schemeClr val="tx1">
                    <a:lumMod val="65000"/>
                    <a:lumOff val="35000"/>
                  </a:schemeClr>
                </a:solidFill>
              </a:rPr>
              <a:t>Paul Horn/ICN not responsible for any changes.</a:t>
            </a:r>
          </a:p>
        </p:txBody>
      </p:sp>
      <p:pic>
        <p:nvPicPr>
          <p:cNvPr id="2" name="Picture 1" descr="Screenshot 2019-03-16 10.13.06.png"/>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772058" y="4002560"/>
            <a:ext cx="4010001" cy="916673"/>
          </a:xfrm>
          <a:prstGeom prst="rect">
            <a:avLst/>
          </a:prstGeom>
          <a:ln>
            <a:noFill/>
          </a:ln>
          <a:effectLst>
            <a:softEdge rad="112500"/>
          </a:effectLst>
        </p:spPr>
      </p:pic>
      <p:pic>
        <p:nvPicPr>
          <p:cNvPr id="3" name="Picture 2" descr="Screenshot 2019-03-16 10.12.08.png"/>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4762597" y="3050358"/>
            <a:ext cx="3983178" cy="1051520"/>
          </a:xfrm>
          <a:prstGeom prst="rect">
            <a:avLst/>
          </a:prstGeom>
          <a:ln>
            <a:noFill/>
          </a:ln>
          <a:effectLst>
            <a:softEdge rad="112500"/>
          </a:effectLst>
          <a:scene3d>
            <a:camera prst="orthographicFront">
              <a:rot lat="0" lon="0" rev="21594000"/>
            </a:camera>
            <a:lightRig rig="threePt" dir="t"/>
          </a:scene3d>
        </p:spPr>
      </p:pic>
      <p:sp>
        <p:nvSpPr>
          <p:cNvPr id="19" name="Rectangle 18"/>
          <p:cNvSpPr/>
          <p:nvPr/>
        </p:nvSpPr>
        <p:spPr>
          <a:xfrm>
            <a:off x="6005285" y="3677612"/>
            <a:ext cx="1197428" cy="169632"/>
          </a:xfrm>
          <a:prstGeom prst="rect">
            <a:avLst/>
          </a:prstGeom>
          <a:solidFill>
            <a:srgbClr val="800000">
              <a:alpha val="43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23" name="Rectangle 22"/>
          <p:cNvSpPr/>
          <p:nvPr/>
        </p:nvSpPr>
        <p:spPr>
          <a:xfrm>
            <a:off x="6974109" y="4283580"/>
            <a:ext cx="1643747" cy="169632"/>
          </a:xfrm>
          <a:prstGeom prst="rect">
            <a:avLst/>
          </a:prstGeom>
          <a:solidFill>
            <a:srgbClr val="800000">
              <a:alpha val="43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24" name="Rectangle 23"/>
          <p:cNvSpPr/>
          <p:nvPr/>
        </p:nvSpPr>
        <p:spPr>
          <a:xfrm>
            <a:off x="4940296" y="4444141"/>
            <a:ext cx="1064990" cy="169632"/>
          </a:xfrm>
          <a:prstGeom prst="rect">
            <a:avLst/>
          </a:prstGeom>
          <a:solidFill>
            <a:srgbClr val="800000">
              <a:alpha val="43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pic>
        <p:nvPicPr>
          <p:cNvPr id="25" name="Picture 24" descr="22Asset 15.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85987" y="804885"/>
            <a:ext cx="1292192" cy="906016"/>
          </a:xfrm>
          <a:prstGeom prst="rect">
            <a:avLst/>
          </a:prstGeom>
        </p:spPr>
      </p:pic>
      <p:pic>
        <p:nvPicPr>
          <p:cNvPr id="26" name="Picture 25" descr="quote1.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77343" y="278507"/>
            <a:ext cx="1386678" cy="666578"/>
          </a:xfrm>
          <a:prstGeom prst="rect">
            <a:avLst/>
          </a:prstGeom>
        </p:spPr>
      </p:pic>
    </p:spTree>
    <p:extLst>
      <p:ext uri="{BB962C8B-B14F-4D97-AF65-F5344CB8AC3E}">
        <p14:creationId xmlns:p14="http://schemas.microsoft.com/office/powerpoint/2010/main" val="42285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out)">
                                      <p:cBhvr>
                                        <p:cTn id="7" dur="500"/>
                                        <p:tgtEl>
                                          <p:spTgt spid="16"/>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16"/>
                                        </p:tgtEl>
                                        <p:attrNameLst>
                                          <p:attrName>r</p:attrName>
                                        </p:attrNameLst>
                                      </p:cBhvr>
                                    </p:animRot>
                                    <p:animRot by="-240000">
                                      <p:cBhvr>
                                        <p:cTn id="11" dur="200" fill="hold">
                                          <p:stCondLst>
                                            <p:cond delay="200"/>
                                          </p:stCondLst>
                                        </p:cTn>
                                        <p:tgtEl>
                                          <p:spTgt spid="16"/>
                                        </p:tgtEl>
                                        <p:attrNameLst>
                                          <p:attrName>r</p:attrName>
                                        </p:attrNameLst>
                                      </p:cBhvr>
                                    </p:animRot>
                                    <p:animRot by="240000">
                                      <p:cBhvr>
                                        <p:cTn id="12" dur="200" fill="hold">
                                          <p:stCondLst>
                                            <p:cond delay="400"/>
                                          </p:stCondLst>
                                        </p:cTn>
                                        <p:tgtEl>
                                          <p:spTgt spid="16"/>
                                        </p:tgtEl>
                                        <p:attrNameLst>
                                          <p:attrName>r</p:attrName>
                                        </p:attrNameLst>
                                      </p:cBhvr>
                                    </p:animRot>
                                    <p:animRot by="-240000">
                                      <p:cBhvr>
                                        <p:cTn id="13" dur="200" fill="hold">
                                          <p:stCondLst>
                                            <p:cond delay="600"/>
                                          </p:stCondLst>
                                        </p:cTn>
                                        <p:tgtEl>
                                          <p:spTgt spid="16"/>
                                        </p:tgtEl>
                                        <p:attrNameLst>
                                          <p:attrName>r</p:attrName>
                                        </p:attrNameLst>
                                      </p:cBhvr>
                                    </p:animRot>
                                    <p:animRot by="120000">
                                      <p:cBhvr>
                                        <p:cTn id="14" dur="200" fill="hold">
                                          <p:stCondLst>
                                            <p:cond delay="800"/>
                                          </p:stCondLst>
                                        </p:cTn>
                                        <p:tgtEl>
                                          <p:spTgt spid="16"/>
                                        </p:tgtEl>
                                        <p:attrNameLst>
                                          <p:attrName>r</p:attrName>
                                        </p:attrNameLst>
                                      </p:cBhvr>
                                    </p:animRo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childTnLst>
                                </p:cTn>
                              </p:par>
                            </p:childTnLst>
                          </p:cTn>
                        </p:par>
                        <p:par>
                          <p:cTn id="26" fill="hold">
                            <p:stCondLst>
                              <p:cond delay="3500"/>
                            </p:stCondLst>
                            <p:childTnLst>
                              <p:par>
                                <p:cTn id="27" presetID="10" presetClass="entr" presetSubtype="0"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childTnLst>
                                </p:cTn>
                              </p:par>
                            </p:childTnLst>
                          </p:cTn>
                        </p:par>
                        <p:par>
                          <p:cTn id="30" fill="hold">
                            <p:stCondLst>
                              <p:cond delay="4500"/>
                            </p:stCondLst>
                            <p:childTnLst>
                              <p:par>
                                <p:cTn id="31" presetID="22" presetClass="entr" presetSubtype="8"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par>
                          <p:cTn id="34" fill="hold">
                            <p:stCondLst>
                              <p:cond delay="5000"/>
                            </p:stCondLst>
                            <p:childTnLst>
                              <p:par>
                                <p:cTn id="35" presetID="22" presetClass="entr" presetSubtype="8" fill="hold" grpId="0" nodeType="after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childTnLst>
                          </p:cTn>
                        </p:par>
                        <p:par>
                          <p:cTn id="38" fill="hold">
                            <p:stCondLst>
                              <p:cond delay="5500"/>
                            </p:stCondLst>
                            <p:childTnLst>
                              <p:par>
                                <p:cTn id="39" presetID="22" presetClass="entr" presetSubtype="8" fill="hold" grpId="0" nodeType="after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left)">
                                      <p:cBhvr>
                                        <p:cTn id="4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9" grpId="0" animBg="1"/>
      <p:bldP spid="23"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sset 6.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6300" y="-34925"/>
            <a:ext cx="2965417" cy="5143500"/>
          </a:xfrm>
          <a:prstGeom prst="rect">
            <a:avLst/>
          </a:prstGeom>
        </p:spPr>
      </p:pic>
      <p:pic>
        <p:nvPicPr>
          <p:cNvPr id="10" name="Picture 9" descr="Asset 7.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0444" y="231774"/>
            <a:ext cx="2403956" cy="4871661"/>
          </a:xfrm>
          <a:prstGeom prst="rect">
            <a:avLst/>
          </a:prstGeom>
        </p:spPr>
      </p:pic>
      <p:pic>
        <p:nvPicPr>
          <p:cNvPr id="14" name="Picture 13" descr="Asset 12.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94117" y="679959"/>
            <a:ext cx="127856" cy="389254"/>
          </a:xfrm>
          <a:prstGeom prst="rect">
            <a:avLst/>
          </a:prstGeom>
        </p:spPr>
      </p:pic>
      <p:pic>
        <p:nvPicPr>
          <p:cNvPr id="15" name="Picture 14" descr="23Asset 16.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96118" y="1128133"/>
            <a:ext cx="1267210" cy="1117981"/>
          </a:xfrm>
          <a:prstGeom prst="rect">
            <a:avLst/>
          </a:prstGeom>
        </p:spPr>
      </p:pic>
      <p:pic>
        <p:nvPicPr>
          <p:cNvPr id="16" name="Picture 15" descr="25Asset 9 1.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47428" y="47807"/>
            <a:ext cx="1775968" cy="841248"/>
          </a:xfrm>
          <a:prstGeom prst="rect">
            <a:avLst/>
          </a:prstGeom>
        </p:spPr>
      </p:pic>
      <p:sp>
        <p:nvSpPr>
          <p:cNvPr id="17" name="Rectangle 16"/>
          <p:cNvSpPr/>
          <p:nvPr/>
        </p:nvSpPr>
        <p:spPr>
          <a:xfrm>
            <a:off x="4054609" y="-107462"/>
            <a:ext cx="5286078" cy="540238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A6A6A6"/>
              </a:solidFill>
            </a:endParaRPr>
          </a:p>
        </p:txBody>
      </p:sp>
      <p:sp>
        <p:nvSpPr>
          <p:cNvPr id="18" name="TextBox 17"/>
          <p:cNvSpPr txBox="1"/>
          <p:nvPr/>
        </p:nvSpPr>
        <p:spPr>
          <a:xfrm>
            <a:off x="3629971" y="40176"/>
            <a:ext cx="6139530" cy="6258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ctr" defTabSz="457200" hangingPunct="0"/>
            <a:r>
              <a:rPr lang="en-US" sz="1700" dirty="0">
                <a:solidFill>
                  <a:schemeClr val="bg1"/>
                </a:solidFill>
                <a:latin typeface="Century Gothic"/>
                <a:cs typeface="Century Gothic"/>
              </a:rPr>
              <a:t>1977: Exxon scientist briefs executives on </a:t>
            </a:r>
          </a:p>
          <a:p>
            <a:pPr algn="ctr" defTabSz="457200" hangingPunct="0"/>
            <a:r>
              <a:rPr lang="en-US" sz="1700" dirty="0">
                <a:solidFill>
                  <a:schemeClr val="bg1"/>
                </a:solidFill>
                <a:latin typeface="Century Gothic"/>
                <a:cs typeface="Century Gothic"/>
              </a:rPr>
              <a:t>global warming projections &amp; climatic effects</a:t>
            </a:r>
            <a:endParaRPr kumimoji="0" lang="en-US" sz="1700" b="1" i="0" u="none" strike="noStrike" cap="none" spc="0" normalizeH="0" baseline="0" dirty="0">
              <a:ln>
                <a:noFill/>
              </a:ln>
              <a:solidFill>
                <a:schemeClr val="bg1"/>
              </a:solidFill>
              <a:effectLst/>
              <a:uFillTx/>
              <a:latin typeface="Century Gothic"/>
              <a:cs typeface="Century Gothic"/>
              <a:sym typeface="Arial"/>
            </a:endParaRPr>
          </a:p>
        </p:txBody>
      </p:sp>
      <p:pic>
        <p:nvPicPr>
          <p:cNvPr id="5" name="Picture 4" descr="Screenshot 2018-07-27 16.20.25.png"/>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435393" y="3054844"/>
            <a:ext cx="2421670" cy="2014723"/>
          </a:xfrm>
          <a:prstGeom prst="rect">
            <a:avLst/>
          </a:prstGeom>
          <a:ln>
            <a:noFill/>
          </a:ln>
          <a:effectLst>
            <a:softEdge rad="112500"/>
          </a:effectLst>
        </p:spPr>
      </p:pic>
      <p:pic>
        <p:nvPicPr>
          <p:cNvPr id="7" name="Picture 6" descr="Screenshot 2018-07-27 16.21.04.png"/>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4523032" y="815976"/>
            <a:ext cx="4425201" cy="2201278"/>
          </a:xfrm>
          <a:prstGeom prst="rect">
            <a:avLst/>
          </a:prstGeom>
          <a:ln>
            <a:noFill/>
          </a:ln>
          <a:effectLst>
            <a:softEdge rad="112500"/>
          </a:effectLst>
        </p:spPr>
      </p:pic>
      <p:pic>
        <p:nvPicPr>
          <p:cNvPr id="6" name="Picture 5" descr="Screenshot 2018-07-27 16.20.46.png"/>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4715930" y="875245"/>
            <a:ext cx="3868233" cy="2101262"/>
          </a:xfrm>
          <a:prstGeom prst="rect">
            <a:avLst/>
          </a:prstGeom>
          <a:ln>
            <a:noFill/>
          </a:ln>
          <a:effectLst>
            <a:softEdge rad="112500"/>
          </a:effectLst>
        </p:spPr>
      </p:pic>
      <p:sp>
        <p:nvSpPr>
          <p:cNvPr id="19" name="Rectangle 18"/>
          <p:cNvSpPr/>
          <p:nvPr/>
        </p:nvSpPr>
        <p:spPr>
          <a:xfrm>
            <a:off x="5072716" y="1324485"/>
            <a:ext cx="3288114" cy="169632"/>
          </a:xfrm>
          <a:prstGeom prst="rect">
            <a:avLst/>
          </a:prstGeom>
          <a:solidFill>
            <a:srgbClr val="FF0000">
              <a:alpha val="24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20" name="Rectangle 19"/>
          <p:cNvSpPr/>
          <p:nvPr/>
        </p:nvSpPr>
        <p:spPr>
          <a:xfrm>
            <a:off x="5011331" y="1781008"/>
            <a:ext cx="3288114" cy="334221"/>
          </a:xfrm>
          <a:prstGeom prst="rect">
            <a:avLst/>
          </a:prstGeom>
          <a:solidFill>
            <a:srgbClr val="FF0000">
              <a:alpha val="24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21" name="Rectangle 20"/>
          <p:cNvSpPr/>
          <p:nvPr/>
        </p:nvSpPr>
        <p:spPr>
          <a:xfrm>
            <a:off x="5125631" y="2355301"/>
            <a:ext cx="2473202" cy="169632"/>
          </a:xfrm>
          <a:prstGeom prst="rect">
            <a:avLst/>
          </a:prstGeom>
          <a:solidFill>
            <a:srgbClr val="FF0000">
              <a:alpha val="24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23" name="TextBox 22"/>
          <p:cNvSpPr txBox="1"/>
          <p:nvPr/>
        </p:nvSpPr>
        <p:spPr>
          <a:xfrm>
            <a:off x="2867485" y="5006091"/>
            <a:ext cx="1207680" cy="169277"/>
          </a:xfrm>
          <a:prstGeom prst="rect">
            <a:avLst/>
          </a:prstGeom>
          <a:noFill/>
        </p:spPr>
        <p:txBody>
          <a:bodyPr wrap="square" rtlCol="0">
            <a:spAutoFit/>
          </a:bodyPr>
          <a:lstStyle/>
          <a:p>
            <a:r>
              <a:rPr lang="en-US" sz="500" b="1" dirty="0">
                <a:solidFill>
                  <a:srgbClr val="595959"/>
                </a:solidFill>
                <a:latin typeface="Calibri"/>
                <a:cs typeface="Calibri"/>
              </a:rPr>
              <a:t>PAUL HORN /</a:t>
            </a:r>
            <a:r>
              <a:rPr lang="en-US" sz="500" b="1" dirty="0" err="1">
                <a:solidFill>
                  <a:srgbClr val="595959"/>
                </a:solidFill>
                <a:latin typeface="Calibri"/>
                <a:cs typeface="Calibri"/>
              </a:rPr>
              <a:t>InsideClimate</a:t>
            </a:r>
            <a:r>
              <a:rPr lang="en-US" sz="500" b="1" dirty="0">
                <a:solidFill>
                  <a:srgbClr val="595959"/>
                </a:solidFill>
                <a:latin typeface="Calibri"/>
                <a:cs typeface="Calibri"/>
              </a:rPr>
              <a:t> News</a:t>
            </a:r>
          </a:p>
        </p:txBody>
      </p:sp>
      <p:sp>
        <p:nvSpPr>
          <p:cNvPr id="24" name="Rectangle 23"/>
          <p:cNvSpPr/>
          <p:nvPr/>
        </p:nvSpPr>
        <p:spPr>
          <a:xfrm>
            <a:off x="3867118" y="4634448"/>
            <a:ext cx="5328743" cy="523220"/>
          </a:xfrm>
          <a:prstGeom prst="rect">
            <a:avLst/>
          </a:prstGeom>
        </p:spPr>
        <p:txBody>
          <a:bodyPr wrap="square">
            <a:spAutoFit/>
          </a:bodyPr>
          <a:lstStyle/>
          <a:p>
            <a:pPr algn="r"/>
            <a:endParaRPr lang="de-DE" sz="700" dirty="0">
              <a:solidFill>
                <a:srgbClr val="A6A6A6"/>
              </a:solidFill>
            </a:endParaRPr>
          </a:p>
          <a:p>
            <a:pPr algn="r"/>
            <a:endParaRPr lang="de-DE" sz="700" dirty="0">
              <a:solidFill>
                <a:srgbClr val="A6A6A6"/>
              </a:solidFill>
            </a:endParaRPr>
          </a:p>
          <a:p>
            <a:pPr algn="r"/>
            <a:endParaRPr lang="de-DE" sz="700" dirty="0">
              <a:solidFill>
                <a:srgbClr val="A6A6A6"/>
              </a:solidFill>
            </a:endParaRPr>
          </a:p>
          <a:p>
            <a:pPr algn="r"/>
            <a:r>
              <a:rPr lang="de-DE" sz="700" dirty="0">
                <a:solidFill>
                  <a:srgbClr val="A6A6A6"/>
                </a:solidFill>
              </a:rPr>
              <a:t>Black J. The </a:t>
            </a:r>
            <a:r>
              <a:rPr lang="de-DE" sz="700" dirty="0" err="1">
                <a:solidFill>
                  <a:srgbClr val="A6A6A6"/>
                </a:solidFill>
              </a:rPr>
              <a:t>Greenhouse</a:t>
            </a:r>
            <a:r>
              <a:rPr lang="de-DE" sz="700" dirty="0">
                <a:solidFill>
                  <a:srgbClr val="A6A6A6"/>
                </a:solidFill>
              </a:rPr>
              <a:t> </a:t>
            </a:r>
            <a:r>
              <a:rPr lang="de-DE" sz="700" dirty="0" err="1">
                <a:solidFill>
                  <a:srgbClr val="A6A6A6"/>
                </a:solidFill>
              </a:rPr>
              <a:t>Effect</a:t>
            </a:r>
            <a:r>
              <a:rPr lang="de-DE" sz="700" dirty="0">
                <a:solidFill>
                  <a:srgbClr val="A6A6A6"/>
                </a:solidFill>
              </a:rPr>
              <a:t> (1978)</a:t>
            </a:r>
          </a:p>
        </p:txBody>
      </p:sp>
      <p:sp>
        <p:nvSpPr>
          <p:cNvPr id="25" name="TextBox 24"/>
          <p:cNvSpPr txBox="1"/>
          <p:nvPr/>
        </p:nvSpPr>
        <p:spPr>
          <a:xfrm>
            <a:off x="-3596" y="4933751"/>
            <a:ext cx="2067958" cy="246221"/>
          </a:xfrm>
          <a:prstGeom prst="rect">
            <a:avLst/>
          </a:prstGeom>
          <a:noFill/>
        </p:spPr>
        <p:txBody>
          <a:bodyPr wrap="square" rtlCol="0">
            <a:spAutoFit/>
          </a:bodyPr>
          <a:lstStyle/>
          <a:p>
            <a:r>
              <a:rPr lang="en-US" sz="500" b="1" dirty="0">
                <a:solidFill>
                  <a:schemeClr val="tx1">
                    <a:lumMod val="65000"/>
                    <a:lumOff val="35000"/>
                  </a:schemeClr>
                </a:solidFill>
              </a:rPr>
              <a:t>Adapted from original graphic. </a:t>
            </a:r>
          </a:p>
          <a:p>
            <a:r>
              <a:rPr lang="en-US" sz="500" b="1" dirty="0">
                <a:solidFill>
                  <a:schemeClr val="tx1">
                    <a:lumMod val="65000"/>
                    <a:lumOff val="35000"/>
                  </a:schemeClr>
                </a:solidFill>
              </a:rPr>
              <a:t>Paul Horn/ICN not responsible for any changes.</a:t>
            </a:r>
          </a:p>
        </p:txBody>
      </p:sp>
      <p:pic>
        <p:nvPicPr>
          <p:cNvPr id="22" name="Picture 21" descr="22Asset 15.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85987" y="804885"/>
            <a:ext cx="1292192" cy="906016"/>
          </a:xfrm>
          <a:prstGeom prst="rect">
            <a:avLst/>
          </a:prstGeom>
        </p:spPr>
      </p:pic>
      <p:pic>
        <p:nvPicPr>
          <p:cNvPr id="26" name="Picture 25" descr="quote1.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77343" y="278507"/>
            <a:ext cx="1386678" cy="666578"/>
          </a:xfrm>
          <a:prstGeom prst="rect">
            <a:avLst/>
          </a:prstGeom>
        </p:spPr>
      </p:pic>
    </p:spTree>
    <p:extLst>
      <p:ext uri="{BB962C8B-B14F-4D97-AF65-F5344CB8AC3E}">
        <p14:creationId xmlns:p14="http://schemas.microsoft.com/office/powerpoint/2010/main" val="335232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out)">
                                      <p:cBhvr>
                                        <p:cTn id="7" dur="500"/>
                                        <p:tgtEl>
                                          <p:spTgt spid="16"/>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16"/>
                                        </p:tgtEl>
                                        <p:attrNameLst>
                                          <p:attrName>r</p:attrName>
                                        </p:attrNameLst>
                                      </p:cBhvr>
                                    </p:animRot>
                                    <p:animRot by="-240000">
                                      <p:cBhvr>
                                        <p:cTn id="11" dur="200" fill="hold">
                                          <p:stCondLst>
                                            <p:cond delay="200"/>
                                          </p:stCondLst>
                                        </p:cTn>
                                        <p:tgtEl>
                                          <p:spTgt spid="16"/>
                                        </p:tgtEl>
                                        <p:attrNameLst>
                                          <p:attrName>r</p:attrName>
                                        </p:attrNameLst>
                                      </p:cBhvr>
                                    </p:animRot>
                                    <p:animRot by="240000">
                                      <p:cBhvr>
                                        <p:cTn id="12" dur="200" fill="hold">
                                          <p:stCondLst>
                                            <p:cond delay="400"/>
                                          </p:stCondLst>
                                        </p:cTn>
                                        <p:tgtEl>
                                          <p:spTgt spid="16"/>
                                        </p:tgtEl>
                                        <p:attrNameLst>
                                          <p:attrName>r</p:attrName>
                                        </p:attrNameLst>
                                      </p:cBhvr>
                                    </p:animRot>
                                    <p:animRot by="-240000">
                                      <p:cBhvr>
                                        <p:cTn id="13" dur="200" fill="hold">
                                          <p:stCondLst>
                                            <p:cond delay="600"/>
                                          </p:stCondLst>
                                        </p:cTn>
                                        <p:tgtEl>
                                          <p:spTgt spid="16"/>
                                        </p:tgtEl>
                                        <p:attrNameLst>
                                          <p:attrName>r</p:attrName>
                                        </p:attrNameLst>
                                      </p:cBhvr>
                                    </p:animRot>
                                    <p:animRot by="120000">
                                      <p:cBhvr>
                                        <p:cTn id="14" dur="200" fill="hold">
                                          <p:stCondLst>
                                            <p:cond delay="800"/>
                                          </p:stCondLst>
                                        </p:cTn>
                                        <p:tgtEl>
                                          <p:spTgt spid="16"/>
                                        </p:tgtEl>
                                        <p:attrNameLst>
                                          <p:attrName>r</p:attrName>
                                        </p:attrNameLst>
                                      </p:cBhvr>
                                    </p:animRot>
                                  </p:childTnLst>
                                </p:cTn>
                              </p:par>
                            </p:childTnLst>
                          </p:cTn>
                        </p:par>
                        <p:par>
                          <p:cTn id="15" fill="hold">
                            <p:stCondLst>
                              <p:cond delay="1500"/>
                            </p:stCondLst>
                            <p:childTnLst>
                              <p:par>
                                <p:cTn id="16" presetID="10" presetClass="exit" presetSubtype="0" fill="hold" nodeType="afterEffect">
                                  <p:stCondLst>
                                    <p:cond delay="1000"/>
                                  </p:stCondLst>
                                  <p:childTnLst>
                                    <p:animEffect transition="out" filter="fade">
                                      <p:cBhvr>
                                        <p:cTn id="17" dur="1000"/>
                                        <p:tgtEl>
                                          <p:spTgt spid="7"/>
                                        </p:tgtEl>
                                      </p:cBhvr>
                                    </p:animEffect>
                                    <p:set>
                                      <p:cBhvr>
                                        <p:cTn id="18" dur="1" fill="hold">
                                          <p:stCondLst>
                                            <p:cond delay="999"/>
                                          </p:stCondLst>
                                        </p:cTn>
                                        <p:tgtEl>
                                          <p:spTgt spid="7"/>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000"/>
                                        <p:tgtEl>
                                          <p:spTgt spid="5"/>
                                        </p:tgtEl>
                                      </p:cBhvr>
                                    </p:animEffect>
                                  </p:childTnLst>
                                </p:cTn>
                              </p:par>
                            </p:childTnLst>
                          </p:cTn>
                        </p:par>
                        <p:par>
                          <p:cTn id="25" fill="hold">
                            <p:stCondLst>
                              <p:cond delay="3500"/>
                            </p:stCondLst>
                            <p:childTnLst>
                              <p:par>
                                <p:cTn id="26" presetID="22" presetClass="entr" presetSubtype="8"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500"/>
                                        <p:tgtEl>
                                          <p:spTgt spid="19"/>
                                        </p:tgtEl>
                                      </p:cBhvr>
                                    </p:animEffect>
                                  </p:childTnLst>
                                </p:cTn>
                              </p:par>
                            </p:childTnLst>
                          </p:cTn>
                        </p:par>
                        <p:par>
                          <p:cTn id="29" fill="hold">
                            <p:stCondLst>
                              <p:cond delay="4000"/>
                            </p:stCondLst>
                            <p:childTnLst>
                              <p:par>
                                <p:cTn id="30" presetID="22" presetClass="entr" presetSubtype="8"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par>
                          <p:cTn id="33" fill="hold">
                            <p:stCondLst>
                              <p:cond delay="4500"/>
                            </p:stCondLst>
                            <p:childTnLst>
                              <p:par>
                                <p:cTn id="34" presetID="22" presetClass="entr" presetSubtype="8"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left)">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4063075" y="-107462"/>
            <a:ext cx="5132785" cy="540238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2" name="Picture 11" descr="Asset 6.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6300" y="-34925"/>
            <a:ext cx="2965417" cy="5143500"/>
          </a:xfrm>
          <a:prstGeom prst="rect">
            <a:avLst/>
          </a:prstGeom>
        </p:spPr>
      </p:pic>
      <p:pic>
        <p:nvPicPr>
          <p:cNvPr id="13" name="Picture 12" descr="Asset 7.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0444" y="231774"/>
            <a:ext cx="2403956" cy="4871661"/>
          </a:xfrm>
          <a:prstGeom prst="rect">
            <a:avLst/>
          </a:prstGeom>
        </p:spPr>
      </p:pic>
      <p:pic>
        <p:nvPicPr>
          <p:cNvPr id="17" name="Picture 16" descr="Asset 12.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94117" y="679959"/>
            <a:ext cx="127856" cy="389254"/>
          </a:xfrm>
          <a:prstGeom prst="rect">
            <a:avLst/>
          </a:prstGeom>
        </p:spPr>
      </p:pic>
      <p:pic>
        <p:nvPicPr>
          <p:cNvPr id="18" name="Picture 17" descr="23Asset 16.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96118" y="1128133"/>
            <a:ext cx="1267210" cy="1117981"/>
          </a:xfrm>
          <a:prstGeom prst="rect">
            <a:avLst/>
          </a:prstGeom>
        </p:spPr>
      </p:pic>
      <p:pic>
        <p:nvPicPr>
          <p:cNvPr id="19" name="Picture 18" descr="25Asset 9 1.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47428" y="47807"/>
            <a:ext cx="1775968" cy="841248"/>
          </a:xfrm>
          <a:prstGeom prst="rect">
            <a:avLst/>
          </a:prstGeom>
        </p:spPr>
      </p:pic>
      <p:pic>
        <p:nvPicPr>
          <p:cNvPr id="10" name="Picture 9" descr="Screenshot 2018-07-28 12.56.51.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165596" y="2577597"/>
            <a:ext cx="4966531" cy="2085756"/>
          </a:xfrm>
          <a:prstGeom prst="rect">
            <a:avLst/>
          </a:prstGeom>
          <a:ln>
            <a:noFill/>
          </a:ln>
          <a:effectLst>
            <a:softEdge rad="112500"/>
          </a:effectLst>
        </p:spPr>
      </p:pic>
      <p:sp>
        <p:nvSpPr>
          <p:cNvPr id="21" name="TextBox 20"/>
          <p:cNvSpPr txBox="1"/>
          <p:nvPr/>
        </p:nvSpPr>
        <p:spPr>
          <a:xfrm>
            <a:off x="4104101" y="40176"/>
            <a:ext cx="6139530" cy="6258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defTabSz="457200" hangingPunct="0"/>
            <a:r>
              <a:rPr lang="en-US" sz="1700" dirty="0">
                <a:solidFill>
                  <a:prstClr val="white"/>
                </a:solidFill>
                <a:latin typeface="Century Gothic"/>
                <a:cs typeface="Century Gothic"/>
              </a:rPr>
              <a:t>1978-9: Request for a “credible scientific team”</a:t>
            </a:r>
          </a:p>
          <a:p>
            <a:pPr defTabSz="457200" hangingPunct="0"/>
            <a:r>
              <a:rPr lang="en-US" sz="1700" dirty="0">
                <a:solidFill>
                  <a:prstClr val="white"/>
                </a:solidFill>
                <a:latin typeface="Century Gothic"/>
                <a:cs typeface="Century Gothic"/>
              </a:rPr>
              <a:t>for climate research at Exxon </a:t>
            </a:r>
            <a:endParaRPr lang="en-US" sz="1700" b="1" dirty="0">
              <a:solidFill>
                <a:prstClr val="white"/>
              </a:solidFill>
              <a:latin typeface="Century Gothic"/>
              <a:cs typeface="Century Gothic"/>
              <a:sym typeface="Arial"/>
            </a:endParaRPr>
          </a:p>
        </p:txBody>
      </p:sp>
      <p:pic>
        <p:nvPicPr>
          <p:cNvPr id="9" name="Picture 8"/>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4078700" y="903953"/>
            <a:ext cx="1423621" cy="1489693"/>
          </a:xfrm>
          <a:prstGeom prst="rect">
            <a:avLst/>
          </a:prstGeom>
          <a:ln>
            <a:noFill/>
          </a:ln>
          <a:effectLst>
            <a:softEdge rad="112500"/>
          </a:effectLst>
        </p:spPr>
      </p:pic>
      <p:pic>
        <p:nvPicPr>
          <p:cNvPr id="11" name="Picture 10" descr="Screenshot 2018-07-28 12.27.16.png"/>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5499303" y="889055"/>
            <a:ext cx="3719114" cy="1549339"/>
          </a:xfrm>
          <a:prstGeom prst="rect">
            <a:avLst/>
          </a:prstGeom>
          <a:ln>
            <a:noFill/>
          </a:ln>
          <a:effectLst>
            <a:softEdge rad="112500"/>
          </a:effectLst>
        </p:spPr>
      </p:pic>
      <p:sp>
        <p:nvSpPr>
          <p:cNvPr id="22" name="Rectangle 21"/>
          <p:cNvSpPr/>
          <p:nvPr/>
        </p:nvSpPr>
        <p:spPr>
          <a:xfrm>
            <a:off x="6206554" y="1233939"/>
            <a:ext cx="2676732" cy="93295"/>
          </a:xfrm>
          <a:prstGeom prst="rect">
            <a:avLst/>
          </a:prstGeom>
          <a:solidFill>
            <a:srgbClr val="FF0000">
              <a:alpha val="32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defTabSz="457200" hangingPunct="0"/>
            <a:endParaRPr lang="en-US" sz="1200" b="1">
              <a:solidFill>
                <a:srgbClr val="FFFFFF">
                  <a:alpha val="50000"/>
                </a:srgbClr>
              </a:solidFill>
              <a:latin typeface="Calibri"/>
              <a:sym typeface="Arial"/>
            </a:endParaRPr>
          </a:p>
        </p:txBody>
      </p:sp>
      <p:sp>
        <p:nvSpPr>
          <p:cNvPr id="23" name="Rectangle 22"/>
          <p:cNvSpPr/>
          <p:nvPr/>
        </p:nvSpPr>
        <p:spPr>
          <a:xfrm>
            <a:off x="5630820" y="1325041"/>
            <a:ext cx="3233459" cy="93295"/>
          </a:xfrm>
          <a:prstGeom prst="rect">
            <a:avLst/>
          </a:prstGeom>
          <a:solidFill>
            <a:srgbClr val="FF0000">
              <a:alpha val="24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defTabSz="457200" hangingPunct="0"/>
            <a:endParaRPr lang="en-US" sz="1200" b="1">
              <a:solidFill>
                <a:srgbClr val="FFFFFF">
                  <a:alpha val="50000"/>
                </a:srgbClr>
              </a:solidFill>
              <a:latin typeface="Calibri"/>
              <a:sym typeface="Arial"/>
            </a:endParaRPr>
          </a:p>
        </p:txBody>
      </p:sp>
      <p:sp>
        <p:nvSpPr>
          <p:cNvPr id="24" name="Rectangle 23"/>
          <p:cNvSpPr/>
          <p:nvPr/>
        </p:nvSpPr>
        <p:spPr>
          <a:xfrm>
            <a:off x="5630821" y="1401239"/>
            <a:ext cx="265264" cy="93295"/>
          </a:xfrm>
          <a:prstGeom prst="rect">
            <a:avLst/>
          </a:prstGeom>
          <a:solidFill>
            <a:srgbClr val="FF0000">
              <a:alpha val="24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defTabSz="457200" hangingPunct="0"/>
            <a:endParaRPr lang="en-US" sz="1200" b="1">
              <a:solidFill>
                <a:srgbClr val="FFFFFF">
                  <a:alpha val="50000"/>
                </a:srgbClr>
              </a:solidFill>
              <a:latin typeface="Calibri"/>
              <a:sym typeface="Arial"/>
            </a:endParaRPr>
          </a:p>
        </p:txBody>
      </p:sp>
      <p:sp>
        <p:nvSpPr>
          <p:cNvPr id="25" name="Rectangle 24"/>
          <p:cNvSpPr/>
          <p:nvPr/>
        </p:nvSpPr>
        <p:spPr>
          <a:xfrm>
            <a:off x="6538706" y="3240990"/>
            <a:ext cx="1995307" cy="164032"/>
          </a:xfrm>
          <a:prstGeom prst="rect">
            <a:avLst/>
          </a:prstGeom>
          <a:solidFill>
            <a:srgbClr val="FF0000">
              <a:alpha val="34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defTabSz="457200" hangingPunct="0"/>
            <a:endParaRPr lang="en-US" sz="1200" b="1">
              <a:solidFill>
                <a:srgbClr val="FFFFFF">
                  <a:alpha val="50000"/>
                </a:srgbClr>
              </a:solidFill>
              <a:latin typeface="Calibri"/>
              <a:sym typeface="Arial"/>
            </a:endParaRPr>
          </a:p>
        </p:txBody>
      </p:sp>
      <p:sp>
        <p:nvSpPr>
          <p:cNvPr id="26" name="Rectangle 25"/>
          <p:cNvSpPr/>
          <p:nvPr/>
        </p:nvSpPr>
        <p:spPr>
          <a:xfrm>
            <a:off x="4890362" y="3402155"/>
            <a:ext cx="3646548" cy="164032"/>
          </a:xfrm>
          <a:prstGeom prst="rect">
            <a:avLst/>
          </a:prstGeom>
          <a:solidFill>
            <a:srgbClr val="FF0000">
              <a:alpha val="34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defTabSz="457200" hangingPunct="0"/>
            <a:endParaRPr lang="en-US" sz="1200" b="1">
              <a:solidFill>
                <a:srgbClr val="FFFFFF">
                  <a:alpha val="50000"/>
                </a:srgbClr>
              </a:solidFill>
              <a:latin typeface="Calibri"/>
              <a:sym typeface="Arial"/>
            </a:endParaRPr>
          </a:p>
        </p:txBody>
      </p:sp>
      <p:sp>
        <p:nvSpPr>
          <p:cNvPr id="27" name="Rectangle 26"/>
          <p:cNvSpPr/>
          <p:nvPr/>
        </p:nvSpPr>
        <p:spPr>
          <a:xfrm>
            <a:off x="4887707" y="3563022"/>
            <a:ext cx="1217996" cy="164032"/>
          </a:xfrm>
          <a:prstGeom prst="rect">
            <a:avLst/>
          </a:prstGeom>
          <a:solidFill>
            <a:srgbClr val="FF0000">
              <a:alpha val="34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defTabSz="457200" hangingPunct="0"/>
            <a:endParaRPr lang="en-US" sz="1200" b="1">
              <a:solidFill>
                <a:srgbClr val="FFFFFF">
                  <a:alpha val="50000"/>
                </a:srgbClr>
              </a:solidFill>
              <a:latin typeface="Calibri"/>
              <a:sym typeface="Arial"/>
            </a:endParaRPr>
          </a:p>
        </p:txBody>
      </p:sp>
      <p:sp>
        <p:nvSpPr>
          <p:cNvPr id="33" name="TextBox 32"/>
          <p:cNvSpPr txBox="1"/>
          <p:nvPr/>
        </p:nvSpPr>
        <p:spPr>
          <a:xfrm>
            <a:off x="2867485" y="5006091"/>
            <a:ext cx="1207680" cy="169277"/>
          </a:xfrm>
          <a:prstGeom prst="rect">
            <a:avLst/>
          </a:prstGeom>
          <a:noFill/>
        </p:spPr>
        <p:txBody>
          <a:bodyPr wrap="square" rtlCol="0">
            <a:spAutoFit/>
          </a:bodyPr>
          <a:lstStyle/>
          <a:p>
            <a:r>
              <a:rPr lang="en-US" sz="500" b="1" dirty="0">
                <a:solidFill>
                  <a:srgbClr val="595959"/>
                </a:solidFill>
                <a:latin typeface="Calibri"/>
                <a:cs typeface="Calibri"/>
              </a:rPr>
              <a:t>PAUL HORN /</a:t>
            </a:r>
            <a:r>
              <a:rPr lang="en-US" sz="500" b="1" dirty="0" err="1">
                <a:solidFill>
                  <a:srgbClr val="595959"/>
                </a:solidFill>
                <a:latin typeface="Calibri"/>
                <a:cs typeface="Calibri"/>
              </a:rPr>
              <a:t>InsideClimate</a:t>
            </a:r>
            <a:r>
              <a:rPr lang="en-US" sz="500" b="1" dirty="0">
                <a:solidFill>
                  <a:srgbClr val="595959"/>
                </a:solidFill>
                <a:latin typeface="Calibri"/>
                <a:cs typeface="Calibri"/>
              </a:rPr>
              <a:t> News</a:t>
            </a:r>
          </a:p>
        </p:txBody>
      </p:sp>
      <p:sp>
        <p:nvSpPr>
          <p:cNvPr id="34" name="Rectangle 33"/>
          <p:cNvSpPr/>
          <p:nvPr/>
        </p:nvSpPr>
        <p:spPr>
          <a:xfrm>
            <a:off x="3867118" y="4456555"/>
            <a:ext cx="5328743" cy="738664"/>
          </a:xfrm>
          <a:prstGeom prst="rect">
            <a:avLst/>
          </a:prstGeom>
        </p:spPr>
        <p:txBody>
          <a:bodyPr wrap="square">
            <a:spAutoFit/>
          </a:bodyPr>
          <a:lstStyle/>
          <a:p>
            <a:pPr algn="r"/>
            <a:endParaRPr lang="de-DE" sz="700" dirty="0">
              <a:solidFill>
                <a:srgbClr val="A6A6A6"/>
              </a:solidFill>
              <a:latin typeface="Calibri"/>
            </a:endParaRPr>
          </a:p>
          <a:p>
            <a:pPr algn="r"/>
            <a:endParaRPr lang="de-DE" sz="700" dirty="0">
              <a:solidFill>
                <a:srgbClr val="A6A6A6"/>
              </a:solidFill>
              <a:latin typeface="Calibri"/>
            </a:endParaRPr>
          </a:p>
          <a:p>
            <a:pPr algn="r"/>
            <a:endParaRPr lang="de-DE" sz="700" dirty="0">
              <a:solidFill>
                <a:srgbClr val="A6A6A6"/>
              </a:solidFill>
              <a:latin typeface="Calibri"/>
            </a:endParaRPr>
          </a:p>
          <a:p>
            <a:pPr algn="r"/>
            <a:r>
              <a:rPr lang="de-DE" sz="700" dirty="0">
                <a:solidFill>
                  <a:srgbClr val="A6A6A6"/>
                </a:solidFill>
                <a:latin typeface="Calibri"/>
              </a:rPr>
              <a:t>Shaw H. </a:t>
            </a:r>
            <a:r>
              <a:rPr lang="de-DE" sz="700" dirty="0" err="1">
                <a:solidFill>
                  <a:srgbClr val="A6A6A6"/>
                </a:solidFill>
                <a:latin typeface="Calibri"/>
              </a:rPr>
              <a:t>Untitled</a:t>
            </a:r>
            <a:r>
              <a:rPr lang="de-DE" sz="700" dirty="0">
                <a:solidFill>
                  <a:srgbClr val="A6A6A6"/>
                </a:solidFill>
                <a:latin typeface="Calibri"/>
              </a:rPr>
              <a:t> (</a:t>
            </a:r>
            <a:r>
              <a:rPr lang="de-DE" sz="700" dirty="0" err="1">
                <a:solidFill>
                  <a:srgbClr val="A6A6A6"/>
                </a:solidFill>
                <a:latin typeface="Calibri"/>
              </a:rPr>
              <a:t>request</a:t>
            </a:r>
            <a:r>
              <a:rPr lang="de-DE" sz="700" dirty="0">
                <a:solidFill>
                  <a:srgbClr val="A6A6A6"/>
                </a:solidFill>
                <a:latin typeface="Calibri"/>
              </a:rPr>
              <a:t> </a:t>
            </a:r>
            <a:r>
              <a:rPr lang="de-DE" sz="700" dirty="0" err="1">
                <a:solidFill>
                  <a:srgbClr val="A6A6A6"/>
                </a:solidFill>
                <a:latin typeface="Calibri"/>
              </a:rPr>
              <a:t>for</a:t>
            </a:r>
            <a:r>
              <a:rPr lang="de-DE" sz="700" dirty="0">
                <a:solidFill>
                  <a:srgbClr val="A6A6A6"/>
                </a:solidFill>
                <a:latin typeface="Calibri"/>
              </a:rPr>
              <a:t> a </a:t>
            </a:r>
            <a:r>
              <a:rPr lang="de-DE" sz="700" dirty="0" err="1">
                <a:solidFill>
                  <a:srgbClr val="A6A6A6"/>
                </a:solidFill>
                <a:latin typeface="Calibri"/>
              </a:rPr>
              <a:t>credible</a:t>
            </a:r>
            <a:r>
              <a:rPr lang="de-DE" sz="700" dirty="0">
                <a:solidFill>
                  <a:srgbClr val="A6A6A6"/>
                </a:solidFill>
                <a:latin typeface="Calibri"/>
              </a:rPr>
              <a:t> </a:t>
            </a:r>
            <a:r>
              <a:rPr lang="de-DE" sz="700" dirty="0" err="1">
                <a:solidFill>
                  <a:srgbClr val="A6A6A6"/>
                </a:solidFill>
                <a:latin typeface="Calibri"/>
              </a:rPr>
              <a:t>scientific</a:t>
            </a:r>
            <a:r>
              <a:rPr lang="de-DE" sz="700" dirty="0">
                <a:solidFill>
                  <a:srgbClr val="A6A6A6"/>
                </a:solidFill>
                <a:latin typeface="Calibri"/>
              </a:rPr>
              <a:t> </a:t>
            </a:r>
            <a:r>
              <a:rPr lang="de-DE" sz="700" dirty="0" err="1">
                <a:solidFill>
                  <a:srgbClr val="A6A6A6"/>
                </a:solidFill>
                <a:latin typeface="Calibri"/>
              </a:rPr>
              <a:t>team</a:t>
            </a:r>
            <a:r>
              <a:rPr lang="de-DE" sz="700" dirty="0">
                <a:solidFill>
                  <a:srgbClr val="A6A6A6"/>
                </a:solidFill>
                <a:latin typeface="Calibri"/>
              </a:rPr>
              <a:t>) (1978)</a:t>
            </a:r>
          </a:p>
          <a:p>
            <a:pPr algn="r"/>
            <a:r>
              <a:rPr lang="de-DE" sz="700" dirty="0" err="1">
                <a:solidFill>
                  <a:srgbClr val="A6A6A6"/>
                </a:solidFill>
                <a:latin typeface="Calibri"/>
              </a:rPr>
              <a:t>Hoffert</a:t>
            </a:r>
            <a:r>
              <a:rPr lang="de-DE" sz="700" dirty="0">
                <a:solidFill>
                  <a:srgbClr val="A6A6A6"/>
                </a:solidFill>
                <a:latin typeface="Calibri"/>
              </a:rPr>
              <a:t> M I, </a:t>
            </a:r>
            <a:r>
              <a:rPr lang="de-DE" sz="700" dirty="0" err="1">
                <a:solidFill>
                  <a:srgbClr val="A6A6A6"/>
                </a:solidFill>
                <a:latin typeface="Calibri"/>
              </a:rPr>
              <a:t>Callegari</a:t>
            </a:r>
            <a:r>
              <a:rPr lang="de-DE" sz="700" dirty="0">
                <a:solidFill>
                  <a:srgbClr val="A6A6A6"/>
                </a:solidFill>
                <a:latin typeface="Calibri"/>
              </a:rPr>
              <a:t> A J, </a:t>
            </a:r>
            <a:r>
              <a:rPr lang="de-DE" sz="700" dirty="0" err="1">
                <a:solidFill>
                  <a:srgbClr val="A6A6A6"/>
                </a:solidFill>
                <a:latin typeface="Calibri"/>
              </a:rPr>
              <a:t>Hsieh</a:t>
            </a:r>
            <a:r>
              <a:rPr lang="de-DE" sz="700" dirty="0">
                <a:solidFill>
                  <a:srgbClr val="A6A6A6"/>
                </a:solidFill>
                <a:latin typeface="Calibri"/>
              </a:rPr>
              <a:t> C-T. J. </a:t>
            </a:r>
            <a:r>
              <a:rPr lang="de-DE" sz="700" dirty="0" err="1">
                <a:solidFill>
                  <a:srgbClr val="A6A6A6"/>
                </a:solidFill>
                <a:latin typeface="Calibri"/>
              </a:rPr>
              <a:t>Geophys</a:t>
            </a:r>
            <a:r>
              <a:rPr lang="de-DE" sz="700" dirty="0">
                <a:solidFill>
                  <a:srgbClr val="A6A6A6"/>
                </a:solidFill>
                <a:latin typeface="Calibri"/>
              </a:rPr>
              <a:t>. Res. 85 6667 (1980)</a:t>
            </a:r>
          </a:p>
          <a:p>
            <a:pPr algn="r"/>
            <a:r>
              <a:rPr lang="de-DE" sz="700" dirty="0" err="1">
                <a:solidFill>
                  <a:srgbClr val="A6A6A6"/>
                </a:solidFill>
                <a:latin typeface="Calibri"/>
              </a:rPr>
              <a:t>Hoffert</a:t>
            </a:r>
            <a:r>
              <a:rPr lang="de-DE" sz="700" dirty="0">
                <a:solidFill>
                  <a:srgbClr val="A6A6A6"/>
                </a:solidFill>
                <a:latin typeface="Calibri"/>
              </a:rPr>
              <a:t> M I, </a:t>
            </a:r>
            <a:r>
              <a:rPr lang="de-DE" sz="700" dirty="0" err="1">
                <a:solidFill>
                  <a:srgbClr val="A6A6A6"/>
                </a:solidFill>
                <a:latin typeface="Calibri"/>
              </a:rPr>
              <a:t>Wey</a:t>
            </a:r>
            <a:r>
              <a:rPr lang="de-DE" sz="700" dirty="0">
                <a:solidFill>
                  <a:srgbClr val="A6A6A6"/>
                </a:solidFill>
                <a:latin typeface="Calibri"/>
              </a:rPr>
              <a:t> Y-C, </a:t>
            </a:r>
            <a:r>
              <a:rPr lang="de-DE" sz="700" dirty="0" err="1">
                <a:solidFill>
                  <a:srgbClr val="A6A6A6"/>
                </a:solidFill>
                <a:latin typeface="Calibri"/>
              </a:rPr>
              <a:t>Callegari</a:t>
            </a:r>
            <a:r>
              <a:rPr lang="de-DE" sz="700" dirty="0">
                <a:solidFill>
                  <a:srgbClr val="A6A6A6"/>
                </a:solidFill>
                <a:latin typeface="Calibri"/>
              </a:rPr>
              <a:t> A J, </a:t>
            </a:r>
            <a:r>
              <a:rPr lang="de-DE" sz="700" dirty="0" err="1">
                <a:solidFill>
                  <a:srgbClr val="A6A6A6"/>
                </a:solidFill>
                <a:latin typeface="Calibri"/>
              </a:rPr>
              <a:t>Broecker</a:t>
            </a:r>
            <a:r>
              <a:rPr lang="de-DE" sz="700" dirty="0">
                <a:solidFill>
                  <a:srgbClr val="A6A6A6"/>
                </a:solidFill>
                <a:latin typeface="Calibri"/>
              </a:rPr>
              <a:t> W S. </a:t>
            </a:r>
            <a:r>
              <a:rPr lang="de-DE" sz="700" dirty="0" err="1">
                <a:solidFill>
                  <a:srgbClr val="A6A6A6"/>
                </a:solidFill>
                <a:latin typeface="Calibri"/>
              </a:rPr>
              <a:t>Clim</a:t>
            </a:r>
            <a:r>
              <a:rPr lang="de-DE" sz="700" dirty="0">
                <a:solidFill>
                  <a:srgbClr val="A6A6A6"/>
                </a:solidFill>
                <a:latin typeface="Calibri"/>
              </a:rPr>
              <a:t>. Change 2, 53 (1979)</a:t>
            </a:r>
          </a:p>
        </p:txBody>
      </p:sp>
      <p:sp>
        <p:nvSpPr>
          <p:cNvPr id="35" name="TextBox 34"/>
          <p:cNvSpPr txBox="1"/>
          <p:nvPr/>
        </p:nvSpPr>
        <p:spPr>
          <a:xfrm>
            <a:off x="-3596" y="4933751"/>
            <a:ext cx="2067958" cy="246221"/>
          </a:xfrm>
          <a:prstGeom prst="rect">
            <a:avLst/>
          </a:prstGeom>
          <a:noFill/>
        </p:spPr>
        <p:txBody>
          <a:bodyPr wrap="square" rtlCol="0">
            <a:spAutoFit/>
          </a:bodyPr>
          <a:lstStyle/>
          <a:p>
            <a:r>
              <a:rPr lang="en-US" sz="500" b="1" dirty="0">
                <a:solidFill>
                  <a:schemeClr val="tx1">
                    <a:lumMod val="65000"/>
                    <a:lumOff val="35000"/>
                  </a:schemeClr>
                </a:solidFill>
              </a:rPr>
              <a:t>Adapted from original graphic. </a:t>
            </a:r>
          </a:p>
          <a:p>
            <a:r>
              <a:rPr lang="en-US" sz="500" b="1" dirty="0">
                <a:solidFill>
                  <a:schemeClr val="tx1">
                    <a:lumMod val="65000"/>
                    <a:lumOff val="35000"/>
                  </a:schemeClr>
                </a:solidFill>
              </a:rPr>
              <a:t>Paul Horn/ICN not responsible for any changes.</a:t>
            </a:r>
          </a:p>
        </p:txBody>
      </p:sp>
      <p:pic>
        <p:nvPicPr>
          <p:cNvPr id="32" name="Picture 31" descr="22Asset 15.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85987" y="804885"/>
            <a:ext cx="1292192" cy="906016"/>
          </a:xfrm>
          <a:prstGeom prst="rect">
            <a:avLst/>
          </a:prstGeom>
        </p:spPr>
      </p:pic>
      <p:pic>
        <p:nvPicPr>
          <p:cNvPr id="36" name="Picture 35" descr="quote1.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77343" y="278507"/>
            <a:ext cx="1386678" cy="666578"/>
          </a:xfrm>
          <a:prstGeom prst="rect">
            <a:avLst/>
          </a:prstGeom>
        </p:spPr>
      </p:pic>
    </p:spTree>
    <p:extLst>
      <p:ext uri="{BB962C8B-B14F-4D97-AF65-F5344CB8AC3E}">
        <p14:creationId xmlns:p14="http://schemas.microsoft.com/office/powerpoint/2010/main" val="87999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1000"/>
                                        <p:tgtEl>
                                          <p:spTgt spid="2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1000"/>
                                        <p:tgtEl>
                                          <p:spTgt spid="23"/>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1000"/>
                                        <p:tgtEl>
                                          <p:spTgt spid="24"/>
                                        </p:tgtEl>
                                      </p:cBhvr>
                                    </p:animEffect>
                                  </p:childTnLst>
                                </p:cTn>
                              </p:par>
                            </p:childTnLst>
                          </p:cTn>
                        </p:par>
                        <p:par>
                          <p:cTn id="16" fill="hold">
                            <p:stCondLst>
                              <p:cond delay="3000"/>
                            </p:stCondLst>
                            <p:childTnLst>
                              <p:par>
                                <p:cTn id="17" presetID="10" presetClass="entr" presetSubtype="0" fill="hold" nodeType="afterEffect">
                                  <p:stCondLst>
                                    <p:cond delay="20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childTnLst>
                                </p:cTn>
                              </p:par>
                            </p:childTnLst>
                          </p:cTn>
                        </p:par>
                        <p:par>
                          <p:cTn id="20" fill="hold">
                            <p:stCondLst>
                              <p:cond delay="6000"/>
                            </p:stCondLst>
                            <p:childTnLst>
                              <p:par>
                                <p:cTn id="21" presetID="22" presetClass="entr" presetSubtype="8"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1000"/>
                                        <p:tgtEl>
                                          <p:spTgt spid="25"/>
                                        </p:tgtEl>
                                      </p:cBhvr>
                                    </p:animEffect>
                                  </p:childTnLst>
                                </p:cTn>
                              </p:par>
                            </p:childTnLst>
                          </p:cTn>
                        </p:par>
                        <p:par>
                          <p:cTn id="24" fill="hold">
                            <p:stCondLst>
                              <p:cond delay="7000"/>
                            </p:stCondLst>
                            <p:childTnLst>
                              <p:par>
                                <p:cTn id="25" presetID="22" presetClass="entr" presetSubtype="8"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1000"/>
                                        <p:tgtEl>
                                          <p:spTgt spid="26"/>
                                        </p:tgtEl>
                                      </p:cBhvr>
                                    </p:animEffect>
                                  </p:childTnLst>
                                </p:cTn>
                              </p:par>
                            </p:childTnLst>
                          </p:cTn>
                        </p:par>
                        <p:par>
                          <p:cTn id="28" fill="hold">
                            <p:stCondLst>
                              <p:cond delay="8000"/>
                            </p:stCondLst>
                            <p:childTnLst>
                              <p:par>
                                <p:cTn id="29" presetID="22" presetClass="entr" presetSubtype="8"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left)">
                                      <p:cBhvr>
                                        <p:cTn id="31"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4066" y="485934"/>
            <a:ext cx="8578053" cy="3108543"/>
          </a:xfrm>
          <a:prstGeom prst="rect">
            <a:avLst/>
          </a:prstGeom>
        </p:spPr>
        <p:txBody>
          <a:bodyPr wrap="square">
            <a:spAutoFit/>
          </a:bodyPr>
          <a:lstStyle/>
          <a:p>
            <a:r>
              <a:rPr lang="en-US" sz="2000" dirty="0">
                <a:solidFill>
                  <a:schemeClr val="accent1">
                    <a:lumMod val="40000"/>
                    <a:lumOff val="60000"/>
                  </a:schemeClr>
                </a:solidFill>
                <a:latin typeface="Century Gothic"/>
                <a:cs typeface="Century Gothic"/>
              </a:rPr>
              <a:t>In hindsight, one former Exxon Scientist put it this way:</a:t>
            </a:r>
          </a:p>
          <a:p>
            <a:endParaRPr lang="en-US" sz="2000" dirty="0">
              <a:solidFill>
                <a:schemeClr val="accent1">
                  <a:lumMod val="40000"/>
                  <a:lumOff val="60000"/>
                </a:schemeClr>
              </a:solidFill>
              <a:latin typeface="Century Gothic"/>
              <a:cs typeface="Century Gothic"/>
            </a:endParaRPr>
          </a:p>
          <a:p>
            <a:r>
              <a:rPr lang="en-US" sz="2000" dirty="0">
                <a:solidFill>
                  <a:schemeClr val="accent1">
                    <a:lumMod val="40000"/>
                    <a:lumOff val="60000"/>
                  </a:schemeClr>
                </a:solidFill>
                <a:latin typeface="Century Gothic"/>
                <a:cs typeface="Century Gothic"/>
              </a:rPr>
              <a:t>“By the late 1970s, global warming was no longer speculative.</a:t>
            </a:r>
          </a:p>
          <a:p>
            <a:r>
              <a:rPr lang="en-US" sz="2000" dirty="0">
                <a:solidFill>
                  <a:schemeClr val="accent1">
                    <a:lumMod val="40000"/>
                    <a:lumOff val="60000"/>
                  </a:schemeClr>
                </a:solidFill>
                <a:latin typeface="Century Gothic"/>
                <a:cs typeface="Century Gothic"/>
              </a:rPr>
              <a:t>…</a:t>
            </a:r>
          </a:p>
          <a:p>
            <a:r>
              <a:rPr lang="en-US" sz="2000" dirty="0">
                <a:solidFill>
                  <a:schemeClr val="accent1">
                    <a:lumMod val="40000"/>
                    <a:lumOff val="60000"/>
                  </a:schemeClr>
                </a:solidFill>
                <a:latin typeface="Century Gothic"/>
                <a:cs typeface="Century Gothic"/>
              </a:rPr>
              <a:t>The issue was not were we going to have a problem, </a:t>
            </a:r>
          </a:p>
          <a:p>
            <a:r>
              <a:rPr lang="en-US" sz="2000" dirty="0">
                <a:solidFill>
                  <a:schemeClr val="accent1">
                    <a:lumMod val="40000"/>
                    <a:lumOff val="60000"/>
                  </a:schemeClr>
                </a:solidFill>
                <a:latin typeface="Century Gothic"/>
                <a:cs typeface="Century Gothic"/>
              </a:rPr>
              <a:t>the issue was simply how soon and how fast and how bad </a:t>
            </a:r>
          </a:p>
          <a:p>
            <a:r>
              <a:rPr lang="en-US" sz="2000" dirty="0">
                <a:solidFill>
                  <a:schemeClr val="accent1">
                    <a:lumMod val="40000"/>
                    <a:lumOff val="60000"/>
                  </a:schemeClr>
                </a:solidFill>
                <a:latin typeface="Century Gothic"/>
                <a:cs typeface="Century Gothic"/>
              </a:rPr>
              <a:t>was it going to be. Not if.”</a:t>
            </a:r>
            <a:endParaRPr lang="en-US" sz="2000" dirty="0">
              <a:solidFill>
                <a:schemeClr val="accent1">
                  <a:lumMod val="40000"/>
                  <a:lumOff val="60000"/>
                </a:schemeClr>
              </a:solidFill>
              <a:latin typeface="Century Gothic"/>
              <a:ea typeface="Arial"/>
              <a:cs typeface="Century Gothic"/>
            </a:endParaRPr>
          </a:p>
          <a:p>
            <a:endParaRPr lang="en-US" sz="2000" dirty="0">
              <a:solidFill>
                <a:srgbClr val="FFFFFF"/>
              </a:solidFill>
              <a:latin typeface="Century Gothic"/>
              <a:ea typeface="Arial"/>
              <a:cs typeface="Century Gothic"/>
            </a:endParaRPr>
          </a:p>
          <a:p>
            <a:r>
              <a:rPr lang="en-US" sz="1200" dirty="0">
                <a:solidFill>
                  <a:srgbClr val="FFFFFF"/>
                </a:solidFill>
                <a:latin typeface="Century Gothic"/>
                <a:ea typeface="Arial"/>
                <a:cs typeface="Century Gothic"/>
              </a:rPr>
              <a:t>DR. EDWARD GARVEY</a:t>
            </a:r>
          </a:p>
          <a:p>
            <a:r>
              <a:rPr lang="en-US" sz="1200" dirty="0">
                <a:solidFill>
                  <a:srgbClr val="FFFFFF"/>
                </a:solidFill>
                <a:latin typeface="Century Gothic"/>
                <a:ea typeface="Arial"/>
                <a:cs typeface="Century Gothic"/>
              </a:rPr>
              <a:t>Exxon climate researcher, 1978-83</a:t>
            </a:r>
          </a:p>
          <a:p>
            <a:r>
              <a:rPr lang="en-US" sz="1200" dirty="0">
                <a:solidFill>
                  <a:srgbClr val="FFFFFF"/>
                </a:solidFill>
                <a:latin typeface="Century Gothic"/>
                <a:ea typeface="Arial"/>
                <a:cs typeface="Century Gothic"/>
              </a:rPr>
              <a:t>Interviewed 2015 &amp; 2018</a:t>
            </a:r>
          </a:p>
        </p:txBody>
      </p:sp>
      <p:sp>
        <p:nvSpPr>
          <p:cNvPr id="3" name="Rectangle 2"/>
          <p:cNvSpPr/>
          <p:nvPr/>
        </p:nvSpPr>
        <p:spPr>
          <a:xfrm>
            <a:off x="364066" y="3971985"/>
            <a:ext cx="4284133" cy="553998"/>
          </a:xfrm>
          <a:prstGeom prst="rect">
            <a:avLst/>
          </a:prstGeom>
        </p:spPr>
        <p:txBody>
          <a:bodyPr wrap="square">
            <a:spAutoFit/>
          </a:bodyPr>
          <a:lstStyle/>
          <a:p>
            <a:r>
              <a:rPr lang="en-US" sz="1000" dirty="0">
                <a:solidFill>
                  <a:schemeClr val="tx1">
                    <a:lumMod val="50000"/>
                  </a:schemeClr>
                </a:solidFill>
              </a:rPr>
              <a:t>Osborne J (2 Oct 2015) </a:t>
            </a:r>
            <a:r>
              <a:rPr lang="en-US" sz="1000" i="1" dirty="0">
                <a:solidFill>
                  <a:schemeClr val="tx1">
                    <a:lumMod val="50000"/>
                  </a:schemeClr>
                </a:solidFill>
              </a:rPr>
              <a:t>Dallas News</a:t>
            </a:r>
          </a:p>
          <a:p>
            <a:r>
              <a:rPr lang="en-US" sz="1000" dirty="0" err="1">
                <a:solidFill>
                  <a:schemeClr val="tx1">
                    <a:lumMod val="50000"/>
                  </a:schemeClr>
                </a:solidFill>
              </a:rPr>
              <a:t>Westervelt</a:t>
            </a:r>
            <a:r>
              <a:rPr lang="en-US" sz="1000" dirty="0">
                <a:solidFill>
                  <a:schemeClr val="tx1">
                    <a:lumMod val="50000"/>
                  </a:schemeClr>
                </a:solidFill>
              </a:rPr>
              <a:t> A (14 Nov 2018) Drilled: A </a:t>
            </a:r>
            <a:r>
              <a:rPr lang="en-US" sz="1000" dirty="0" smtClean="0">
                <a:solidFill>
                  <a:schemeClr val="tx1">
                    <a:lumMod val="50000"/>
                  </a:schemeClr>
                </a:solidFill>
              </a:rPr>
              <a:t>True </a:t>
            </a:r>
            <a:r>
              <a:rPr lang="en-US" sz="1000" dirty="0">
                <a:solidFill>
                  <a:schemeClr val="tx1">
                    <a:lumMod val="50000"/>
                  </a:schemeClr>
                </a:solidFill>
              </a:rPr>
              <a:t>Crime Podcast about Climate Change, Ep 1</a:t>
            </a:r>
          </a:p>
        </p:txBody>
      </p:sp>
    </p:spTree>
    <p:extLst>
      <p:ext uri="{BB962C8B-B14F-4D97-AF65-F5344CB8AC3E}">
        <p14:creationId xmlns:p14="http://schemas.microsoft.com/office/powerpoint/2010/main" val="209666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7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8" end="8"/>
                                            </p:txEl>
                                          </p:spTgt>
                                        </p:tgtEl>
                                        <p:attrNameLst>
                                          <p:attrName>style.visibility</p:attrName>
                                        </p:attrNameLst>
                                      </p:cBhvr>
                                      <p:to>
                                        <p:strVal val="visible"/>
                                      </p:to>
                                    </p:set>
                                    <p:animEffect transition="in" filter="fade">
                                      <p:cBhvr>
                                        <p:cTn id="12" dur="500"/>
                                        <p:tgtEl>
                                          <p:spTgt spid="4">
                                            <p:txEl>
                                              <p:pRg st="8" end="8"/>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9" end="9"/>
                                            </p:txEl>
                                          </p:spTgt>
                                        </p:tgtEl>
                                        <p:attrNameLst>
                                          <p:attrName>style.visibility</p:attrName>
                                        </p:attrNameLst>
                                      </p:cBhvr>
                                      <p:to>
                                        <p:strVal val="visible"/>
                                      </p:to>
                                    </p:set>
                                    <p:animEffect transition="in" filter="fade">
                                      <p:cBhvr>
                                        <p:cTn id="15" dur="500"/>
                                        <p:tgtEl>
                                          <p:spTgt spid="4">
                                            <p:txEl>
                                              <p:pRg st="9" end="9"/>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10" end="10"/>
                                            </p:txEl>
                                          </p:spTgt>
                                        </p:tgtEl>
                                        <p:attrNameLst>
                                          <p:attrName>style.visibility</p:attrName>
                                        </p:attrNameLst>
                                      </p:cBhvr>
                                      <p:to>
                                        <p:strVal val="visible"/>
                                      </p:to>
                                    </p:set>
                                    <p:animEffect transition="in" filter="fade">
                                      <p:cBhvr>
                                        <p:cTn id="18" dur="500"/>
                                        <p:tgtEl>
                                          <p:spTgt spid="4">
                                            <p:txEl>
                                              <p:pRg st="10" end="1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sset 6.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6300" y="-34925"/>
            <a:ext cx="2965417" cy="5143500"/>
          </a:xfrm>
          <a:prstGeom prst="rect">
            <a:avLst/>
          </a:prstGeom>
        </p:spPr>
      </p:pic>
      <p:pic>
        <p:nvPicPr>
          <p:cNvPr id="5" name="Picture 4" descr="test.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76272" y="576072"/>
            <a:ext cx="2193663" cy="1188159"/>
          </a:xfrm>
          <a:prstGeom prst="rect">
            <a:avLst/>
          </a:prstGeom>
        </p:spPr>
      </p:pic>
      <p:pic>
        <p:nvPicPr>
          <p:cNvPr id="17" name="Picture 16" descr="Asset 7.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50444" y="231774"/>
            <a:ext cx="2403956" cy="4871661"/>
          </a:xfrm>
          <a:prstGeom prst="rect">
            <a:avLst/>
          </a:prstGeom>
        </p:spPr>
      </p:pic>
      <p:pic>
        <p:nvPicPr>
          <p:cNvPr id="21" name="Picture 20" descr="Asset 12.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94117" y="679959"/>
            <a:ext cx="127856" cy="389254"/>
          </a:xfrm>
          <a:prstGeom prst="rect">
            <a:avLst/>
          </a:prstGeom>
        </p:spPr>
      </p:pic>
      <p:pic>
        <p:nvPicPr>
          <p:cNvPr id="22" name="Picture 21" descr="23Asset 16.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96118" y="1128133"/>
            <a:ext cx="1267210" cy="1117981"/>
          </a:xfrm>
          <a:prstGeom prst="rect">
            <a:avLst/>
          </a:prstGeom>
        </p:spPr>
      </p:pic>
      <p:pic>
        <p:nvPicPr>
          <p:cNvPr id="15" name="Picture 14" descr="25Asset 9 1.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047428" y="47807"/>
            <a:ext cx="1775968" cy="841248"/>
          </a:xfrm>
          <a:prstGeom prst="rect">
            <a:avLst/>
          </a:prstGeom>
        </p:spPr>
      </p:pic>
      <p:sp>
        <p:nvSpPr>
          <p:cNvPr id="36" name="TextBox 35"/>
          <p:cNvSpPr txBox="1"/>
          <p:nvPr/>
        </p:nvSpPr>
        <p:spPr>
          <a:xfrm>
            <a:off x="2867485" y="5006091"/>
            <a:ext cx="1207680" cy="169277"/>
          </a:xfrm>
          <a:prstGeom prst="rect">
            <a:avLst/>
          </a:prstGeom>
          <a:noFill/>
        </p:spPr>
        <p:txBody>
          <a:bodyPr wrap="square" rtlCol="0">
            <a:spAutoFit/>
          </a:bodyPr>
          <a:lstStyle/>
          <a:p>
            <a:r>
              <a:rPr lang="en-US" sz="500" b="1" dirty="0">
                <a:solidFill>
                  <a:srgbClr val="595959"/>
                </a:solidFill>
                <a:latin typeface="Calibri"/>
                <a:cs typeface="Calibri"/>
              </a:rPr>
              <a:t>PAUL HORN /</a:t>
            </a:r>
            <a:r>
              <a:rPr lang="en-US" sz="500" b="1" dirty="0" err="1">
                <a:solidFill>
                  <a:srgbClr val="595959"/>
                </a:solidFill>
                <a:latin typeface="Calibri"/>
                <a:cs typeface="Calibri"/>
              </a:rPr>
              <a:t>InsideClimate</a:t>
            </a:r>
            <a:r>
              <a:rPr lang="en-US" sz="500" b="1" dirty="0">
                <a:solidFill>
                  <a:srgbClr val="595959"/>
                </a:solidFill>
                <a:latin typeface="Calibri"/>
                <a:cs typeface="Calibri"/>
              </a:rPr>
              <a:t> News</a:t>
            </a:r>
          </a:p>
        </p:txBody>
      </p:sp>
      <p:sp>
        <p:nvSpPr>
          <p:cNvPr id="23" name="TextBox 22"/>
          <p:cNvSpPr txBox="1"/>
          <p:nvPr/>
        </p:nvSpPr>
        <p:spPr>
          <a:xfrm>
            <a:off x="-3596" y="4933751"/>
            <a:ext cx="2067958" cy="246221"/>
          </a:xfrm>
          <a:prstGeom prst="rect">
            <a:avLst/>
          </a:prstGeom>
          <a:noFill/>
        </p:spPr>
        <p:txBody>
          <a:bodyPr wrap="square" rtlCol="0">
            <a:spAutoFit/>
          </a:bodyPr>
          <a:lstStyle/>
          <a:p>
            <a:r>
              <a:rPr lang="en-US" sz="500" b="1" dirty="0">
                <a:solidFill>
                  <a:schemeClr val="tx1">
                    <a:lumMod val="65000"/>
                    <a:lumOff val="35000"/>
                  </a:schemeClr>
                </a:solidFill>
              </a:rPr>
              <a:t>Adapted from original graphic. </a:t>
            </a:r>
          </a:p>
          <a:p>
            <a:r>
              <a:rPr lang="en-US" sz="500" b="1" dirty="0">
                <a:solidFill>
                  <a:schemeClr val="tx1">
                    <a:lumMod val="65000"/>
                    <a:lumOff val="35000"/>
                  </a:schemeClr>
                </a:solidFill>
              </a:rPr>
              <a:t>Paul Horn/ICN not responsible for any changes.</a:t>
            </a:r>
          </a:p>
        </p:txBody>
      </p:sp>
      <p:sp>
        <p:nvSpPr>
          <p:cNvPr id="4" name="TextBox 3"/>
          <p:cNvSpPr txBox="1"/>
          <p:nvPr/>
        </p:nvSpPr>
        <p:spPr>
          <a:xfrm>
            <a:off x="4525185" y="1131200"/>
            <a:ext cx="890535" cy="861774"/>
          </a:xfrm>
          <a:prstGeom prst="rect">
            <a:avLst/>
          </a:prstGeom>
          <a:noFill/>
        </p:spPr>
        <p:txBody>
          <a:bodyPr wrap="square" rtlCol="0">
            <a:spAutoFit/>
          </a:bodyPr>
          <a:lstStyle/>
          <a:p>
            <a:r>
              <a:rPr lang="en-US" sz="5000" b="1" dirty="0">
                <a:solidFill>
                  <a:schemeClr val="bg1"/>
                </a:solidFill>
                <a:latin typeface="Arial"/>
                <a:cs typeface="Arial"/>
              </a:rPr>
              <a:t>?</a:t>
            </a:r>
          </a:p>
        </p:txBody>
      </p:sp>
      <p:sp>
        <p:nvSpPr>
          <p:cNvPr id="25" name="TextBox 24"/>
          <p:cNvSpPr txBox="1"/>
          <p:nvPr/>
        </p:nvSpPr>
        <p:spPr>
          <a:xfrm>
            <a:off x="3496733" y="1069213"/>
            <a:ext cx="890535" cy="707886"/>
          </a:xfrm>
          <a:prstGeom prst="rect">
            <a:avLst/>
          </a:prstGeom>
          <a:noFill/>
        </p:spPr>
        <p:txBody>
          <a:bodyPr wrap="square" rtlCol="0">
            <a:spAutoFit/>
          </a:bodyPr>
          <a:lstStyle/>
          <a:p>
            <a:r>
              <a:rPr lang="en-US" sz="4000" b="1" dirty="0">
                <a:solidFill>
                  <a:schemeClr val="accent6"/>
                </a:solidFill>
                <a:latin typeface="Arial"/>
                <a:cs typeface="Arial"/>
              </a:rPr>
              <a:t>?</a:t>
            </a:r>
          </a:p>
        </p:txBody>
      </p:sp>
      <p:pic>
        <p:nvPicPr>
          <p:cNvPr id="24" name="Picture 23" descr="22Asset 15.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85987" y="804885"/>
            <a:ext cx="1292192" cy="906016"/>
          </a:xfrm>
          <a:prstGeom prst="rect">
            <a:avLst/>
          </a:prstGeom>
        </p:spPr>
      </p:pic>
      <p:pic>
        <p:nvPicPr>
          <p:cNvPr id="26" name="Picture 25" descr="quote1.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77343" y="278507"/>
            <a:ext cx="1386678" cy="666578"/>
          </a:xfrm>
          <a:prstGeom prst="rect">
            <a:avLst/>
          </a:prstGeom>
        </p:spPr>
      </p:pic>
    </p:spTree>
    <p:extLst>
      <p:ext uri="{BB962C8B-B14F-4D97-AF65-F5344CB8AC3E}">
        <p14:creationId xmlns:p14="http://schemas.microsoft.com/office/powerpoint/2010/main" val="3811038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3000"/>
                                        <p:tgtEl>
                                          <p:spTgt spid="5"/>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C361D4-4F32-C347-B8F9-DF27B9CD570E}"/>
              </a:ext>
            </a:extLst>
          </p:cNvPr>
          <p:cNvSpPr>
            <a:spLocks noGrp="1"/>
          </p:cNvSpPr>
          <p:nvPr>
            <p:ph type="title"/>
          </p:nvPr>
        </p:nvSpPr>
        <p:spPr/>
        <p:txBody>
          <a:bodyPr/>
          <a:lstStyle/>
          <a:p>
            <a:r>
              <a:rPr lang="en-US" dirty="0"/>
              <a:t>Exxon faced a critical decision</a:t>
            </a:r>
          </a:p>
        </p:txBody>
      </p:sp>
      <p:sp>
        <p:nvSpPr>
          <p:cNvPr id="3" name="Content Placeholder 2">
            <a:extLst>
              <a:ext uri="{FF2B5EF4-FFF2-40B4-BE49-F238E27FC236}">
                <a16:creationId xmlns:a16="http://schemas.microsoft.com/office/drawing/2014/main" xmlns="" id="{423B13A4-F6CA-3A47-89A6-9E8B46303B8D}"/>
              </a:ext>
            </a:extLst>
          </p:cNvPr>
          <p:cNvSpPr>
            <a:spLocks noGrp="1"/>
          </p:cNvSpPr>
          <p:nvPr>
            <p:ph idx="1"/>
          </p:nvPr>
        </p:nvSpPr>
        <p:spPr/>
        <p:txBody>
          <a:bodyPr>
            <a:normAutofit fontScale="85000" lnSpcReduction="20000"/>
          </a:bodyPr>
          <a:lstStyle/>
          <a:p>
            <a:r>
              <a:rPr lang="en-US" dirty="0"/>
              <a:t>To accept the conclusions of scientists, including their own employees, and begin to change their business model.</a:t>
            </a:r>
          </a:p>
          <a:p>
            <a:endParaRPr lang="en-US" dirty="0"/>
          </a:p>
          <a:p>
            <a:r>
              <a:rPr lang="en-US" dirty="0"/>
              <a:t>Or to go down the path of denial, and continue to sell oil and gas as if that were not the existential threat that they </a:t>
            </a:r>
            <a:r>
              <a:rPr lang="en-US" i="1" dirty="0"/>
              <a:t>knew</a:t>
            </a:r>
            <a:r>
              <a:rPr lang="en-US" dirty="0"/>
              <a:t> it was.</a:t>
            </a:r>
          </a:p>
          <a:p>
            <a:endParaRPr lang="en-US" dirty="0"/>
          </a:p>
          <a:p>
            <a:r>
              <a:rPr lang="en-US" dirty="0"/>
              <a:t>Spoiler alert…</a:t>
            </a:r>
          </a:p>
        </p:txBody>
      </p:sp>
    </p:spTree>
    <p:extLst>
      <p:ext uri="{BB962C8B-B14F-4D97-AF65-F5344CB8AC3E}">
        <p14:creationId xmlns:p14="http://schemas.microsoft.com/office/powerpoint/2010/main" val="26514672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 2017-12-09 17.27.14.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5704" y="0"/>
            <a:ext cx="6807751" cy="5143500"/>
          </a:xfrm>
          <a:prstGeom prst="rect">
            <a:avLst/>
          </a:prstGeom>
        </p:spPr>
      </p:pic>
      <p:pic>
        <p:nvPicPr>
          <p:cNvPr id="6" name="Picture 5" descr="Screenshot 2017-12-09 17.27.14.png"/>
          <p:cNvPicPr>
            <a:picLocks noChangeAspect="1"/>
          </p:cNvPicPr>
          <p:nvPr/>
        </p:nvPicPr>
        <p:blipFill>
          <a:blip r:embed="rId4" cstate="email">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tretch>
            <a:fillRect/>
          </a:stretch>
        </p:blipFill>
        <p:spPr>
          <a:xfrm>
            <a:off x="1155704" y="0"/>
            <a:ext cx="6807751" cy="5143500"/>
          </a:xfrm>
          <a:prstGeom prst="rect">
            <a:avLst/>
          </a:prstGeom>
        </p:spPr>
      </p:pic>
      <p:pic>
        <p:nvPicPr>
          <p:cNvPr id="5" name="Picture 4" descr="Screenshot 2017-12-09 17.29.24.pn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87871" y="1905000"/>
            <a:ext cx="8337546" cy="1248834"/>
          </a:xfrm>
          <a:prstGeom prst="rect">
            <a:avLst/>
          </a:prstGeom>
          <a:ln>
            <a:noFill/>
          </a:ln>
          <a:effectLst>
            <a:softEdge rad="112500"/>
          </a:effectLst>
        </p:spPr>
      </p:pic>
      <p:sp>
        <p:nvSpPr>
          <p:cNvPr id="7" name="Rectangle 6"/>
          <p:cNvSpPr/>
          <p:nvPr/>
        </p:nvSpPr>
        <p:spPr>
          <a:xfrm>
            <a:off x="808081" y="2218747"/>
            <a:ext cx="7245836" cy="320947"/>
          </a:xfrm>
          <a:prstGeom prst="rect">
            <a:avLst/>
          </a:prstGeom>
          <a:solidFill>
            <a:srgbClr val="FF0000">
              <a:alpha val="24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8" name="Rectangle 7"/>
          <p:cNvSpPr/>
          <p:nvPr/>
        </p:nvSpPr>
        <p:spPr>
          <a:xfrm>
            <a:off x="808080" y="2528805"/>
            <a:ext cx="7351669" cy="320947"/>
          </a:xfrm>
          <a:prstGeom prst="rect">
            <a:avLst/>
          </a:prstGeom>
          <a:solidFill>
            <a:srgbClr val="FF0000">
              <a:alpha val="24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9" name="Rectangle 8"/>
          <p:cNvSpPr/>
          <p:nvPr/>
        </p:nvSpPr>
        <p:spPr>
          <a:xfrm>
            <a:off x="-25400" y="4893887"/>
            <a:ext cx="2705100" cy="215444"/>
          </a:xfrm>
          <a:prstGeom prst="rect">
            <a:avLst/>
          </a:prstGeom>
        </p:spPr>
        <p:txBody>
          <a:bodyPr wrap="square">
            <a:spAutoFit/>
          </a:bodyPr>
          <a:lstStyle/>
          <a:p>
            <a:r>
              <a:rPr lang="en-US" sz="800" dirty="0">
                <a:solidFill>
                  <a:srgbClr val="A6A6A6"/>
                </a:solidFill>
              </a:rPr>
              <a:t>ExxonMobil 2017</a:t>
            </a:r>
          </a:p>
        </p:txBody>
      </p:sp>
    </p:spTree>
    <p:extLst>
      <p:ext uri="{BB962C8B-B14F-4D97-AF65-F5344CB8AC3E}">
        <p14:creationId xmlns:p14="http://schemas.microsoft.com/office/powerpoint/2010/main" val="183046275"/>
      </p:ext>
    </p:extLst>
  </p:cSld>
  <p:clrMapOvr>
    <a:masterClrMapping/>
  </p:clrMapOvr>
  <mc:AlternateContent xmlns:mc="http://schemas.openxmlformats.org/markup-compatibility/2006" xmlns:p14="http://schemas.microsoft.com/office/powerpoint/2010/main">
    <mc:Choice Requires="p14">
      <p:transition p14:dur="300">
        <p14:reveal/>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53"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Effect transition="in" filter="fade">
                                      <p:cBhvr>
                                        <p:cTn id="12" dur="10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1000"/>
                                        <p:tgtEl>
                                          <p:spTgt spid="7"/>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99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FB3B04-C469-A345-A5B4-6D47195F34B2}"/>
              </a:ext>
            </a:extLst>
          </p:cNvPr>
          <p:cNvSpPr>
            <a:spLocks noGrp="1"/>
          </p:cNvSpPr>
          <p:nvPr>
            <p:ph type="title"/>
          </p:nvPr>
        </p:nvSpPr>
        <p:spPr>
          <a:xfrm>
            <a:off x="332638" y="440161"/>
            <a:ext cx="8507896" cy="3747052"/>
          </a:xfrm>
        </p:spPr>
        <p:txBody>
          <a:bodyPr>
            <a:noAutofit/>
          </a:bodyPr>
          <a:lstStyle/>
          <a:p>
            <a:r>
              <a:rPr lang="en-US" sz="3600" dirty="0"/>
              <a:t/>
            </a:r>
            <a:br>
              <a:rPr lang="en-US" sz="3600" dirty="0"/>
            </a:br>
            <a:r>
              <a:rPr lang="en-US" sz="3600" b="1" dirty="0"/>
              <a:t>We all know the concept of a </a:t>
            </a:r>
            <a:br>
              <a:rPr lang="en-US" sz="3600" b="1" dirty="0"/>
            </a:br>
            <a:r>
              <a:rPr lang="en-US" sz="3600" b="1" dirty="0"/>
              <a:t>Good News/ Bad News story</a:t>
            </a:r>
            <a:br>
              <a:rPr lang="en-US" sz="3600" b="1" dirty="0"/>
            </a:br>
            <a:r>
              <a:rPr lang="en-US" sz="3600" b="1" dirty="0"/>
              <a:t/>
            </a:r>
            <a:br>
              <a:rPr lang="en-US" sz="3600" b="1" dirty="0"/>
            </a:br>
            <a:r>
              <a:rPr lang="en-US" sz="3600" b="1" dirty="0"/>
              <a:t>Climate Change is a </a:t>
            </a:r>
            <a:br>
              <a:rPr lang="en-US" sz="3600" b="1" dirty="0"/>
            </a:br>
            <a:r>
              <a:rPr lang="en-US" sz="3600" b="1" dirty="0"/>
              <a:t>Bad News/ Good News/Bad News Story</a:t>
            </a:r>
          </a:p>
        </p:txBody>
      </p:sp>
    </p:spTree>
    <p:extLst>
      <p:ext uri="{BB962C8B-B14F-4D97-AF65-F5344CB8AC3E}">
        <p14:creationId xmlns:p14="http://schemas.microsoft.com/office/powerpoint/2010/main" val="19584998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2017-12-09 14.55.22.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4500" y="0"/>
            <a:ext cx="9588500" cy="7422106"/>
          </a:xfrm>
          <a:prstGeom prst="rect">
            <a:avLst/>
          </a:prstGeom>
        </p:spPr>
      </p:pic>
    </p:spTree>
    <p:extLst>
      <p:ext uri="{BB962C8B-B14F-4D97-AF65-F5344CB8AC3E}">
        <p14:creationId xmlns:p14="http://schemas.microsoft.com/office/powerpoint/2010/main" val="3513583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1CDAC8D-48CE-1441-ACAD-2EE4262564A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xmlns="" id="{645E6FA5-C11B-B545-8EAA-4FFE214C46AE}"/>
              </a:ext>
            </a:extLst>
          </p:cNvPr>
          <p:cNvSpPr>
            <a:spLocks noGrp="1"/>
          </p:cNvSpPr>
          <p:nvPr>
            <p:ph type="title"/>
          </p:nvPr>
        </p:nvSpPr>
        <p:spPr>
          <a:xfrm>
            <a:off x="485775" y="110125"/>
            <a:ext cx="8172450" cy="428625"/>
          </a:xfrm>
        </p:spPr>
        <p:txBody>
          <a:bodyPr/>
          <a:lstStyle/>
          <a:p>
            <a:r>
              <a:rPr lang="en-US" dirty="0"/>
              <a:t>I’m a historian. Reading books and documents is what I do for a </a:t>
            </a:r>
            <a:r>
              <a:rPr lang="en-US" dirty="0" smtClean="0"/>
              <a:t>living.</a:t>
            </a:r>
            <a:endParaRPr lang="en-US" dirty="0"/>
          </a:p>
        </p:txBody>
      </p:sp>
    </p:spTree>
    <p:extLst>
      <p:ext uri="{BB962C8B-B14F-4D97-AF65-F5344CB8AC3E}">
        <p14:creationId xmlns:p14="http://schemas.microsoft.com/office/powerpoint/2010/main" val="2006582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385768" y="1994701"/>
            <a:ext cx="2578100" cy="1140619"/>
          </a:xfrm>
        </p:spPr>
        <p:txBody>
          <a:bodyPr/>
          <a:lstStyle/>
          <a:p>
            <a:r>
              <a:rPr lang="en-US" sz="2000" b="0" dirty="0">
                <a:latin typeface="Century Gothic"/>
                <a:cs typeface="Century Gothic"/>
              </a:rPr>
              <a:t>Online at</a:t>
            </a:r>
            <a:br>
              <a:rPr lang="en-US" sz="2000" b="0" dirty="0">
                <a:latin typeface="Century Gothic"/>
                <a:cs typeface="Century Gothic"/>
              </a:rPr>
            </a:br>
            <a:r>
              <a:rPr lang="en-US" sz="2000" b="0" dirty="0" err="1">
                <a:latin typeface="Century Gothic"/>
                <a:cs typeface="Century Gothic"/>
              </a:rPr>
              <a:t>bit.ly</a:t>
            </a:r>
            <a:r>
              <a:rPr lang="en-US" sz="2000" b="0" dirty="0">
                <a:latin typeface="Century Gothic"/>
                <a:cs typeface="Century Gothic"/>
              </a:rPr>
              <a:t>/</a:t>
            </a:r>
            <a:r>
              <a:rPr lang="en-US" sz="2000" b="0" dirty="0" err="1">
                <a:latin typeface="Century Gothic"/>
                <a:cs typeface="Century Gothic"/>
              </a:rPr>
              <a:t>ExxonPaper</a:t>
            </a:r>
            <a:endParaRPr lang="en-US" sz="2000" b="0" dirty="0">
              <a:latin typeface="Century Gothic"/>
              <a:cs typeface="Century Gothic"/>
            </a:endParaRPr>
          </a:p>
        </p:txBody>
      </p:sp>
      <p:pic>
        <p:nvPicPr>
          <p:cNvPr id="2" name="Picture 1" descr="Screenshot 2017-12-09 15.02.5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3502" y="0"/>
            <a:ext cx="4902667" cy="5143500"/>
          </a:xfrm>
          <a:prstGeom prst="rect">
            <a:avLst/>
          </a:prstGeom>
        </p:spPr>
      </p:pic>
    </p:spTree>
    <p:extLst>
      <p:ext uri="{BB962C8B-B14F-4D97-AF65-F5344CB8AC3E}">
        <p14:creationId xmlns:p14="http://schemas.microsoft.com/office/powerpoint/2010/main" val="3513583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83240" y="193996"/>
            <a:ext cx="2136297" cy="3317268"/>
            <a:chOff x="183240" y="723146"/>
            <a:chExt cx="2136297" cy="3317268"/>
          </a:xfrm>
        </p:grpSpPr>
        <p:pic>
          <p:nvPicPr>
            <p:cNvPr id="5" name="Picture 4" descr="Screenshot 2017-12-09 17.42.54.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3240" y="1297214"/>
              <a:ext cx="2136297" cy="2743200"/>
            </a:xfrm>
            <a:prstGeom prst="rect">
              <a:avLst/>
            </a:prstGeom>
          </p:spPr>
        </p:pic>
        <p:sp>
          <p:nvSpPr>
            <p:cNvPr id="12" name="Rectangle 11"/>
            <p:cNvSpPr/>
            <p:nvPr/>
          </p:nvSpPr>
          <p:spPr>
            <a:xfrm>
              <a:off x="352568" y="723146"/>
              <a:ext cx="1767619" cy="492443"/>
            </a:xfrm>
            <a:prstGeom prst="rect">
              <a:avLst/>
            </a:prstGeom>
          </p:spPr>
          <p:txBody>
            <a:bodyPr wrap="none">
              <a:spAutoFit/>
            </a:bodyPr>
            <a:lstStyle/>
            <a:p>
              <a:pPr algn="ctr"/>
              <a:r>
                <a:rPr lang="en-US" sz="1300" dirty="0">
                  <a:latin typeface="Century Gothic"/>
                  <a:cs typeface="Century Gothic"/>
                </a:rPr>
                <a:t>Internal Documents</a:t>
              </a:r>
            </a:p>
            <a:p>
              <a:pPr algn="ctr"/>
              <a:r>
                <a:rPr lang="en-US" sz="1300" dirty="0">
                  <a:latin typeface="Century Gothic"/>
                  <a:cs typeface="Century Gothic"/>
                </a:rPr>
                <a:t>37 (1977-1995)</a:t>
              </a:r>
            </a:p>
          </p:txBody>
        </p:sp>
      </p:grpSp>
      <p:grpSp>
        <p:nvGrpSpPr>
          <p:cNvPr id="20" name="Group 19"/>
          <p:cNvGrpSpPr/>
          <p:nvPr/>
        </p:nvGrpSpPr>
        <p:grpSpPr>
          <a:xfrm>
            <a:off x="2539972" y="207756"/>
            <a:ext cx="2097850" cy="3303508"/>
            <a:chOff x="2539972" y="736906"/>
            <a:chExt cx="2097850" cy="3303508"/>
          </a:xfrm>
        </p:grpSpPr>
        <p:pic>
          <p:nvPicPr>
            <p:cNvPr id="8" name="Picture 7" descr="Screenshot 2017-08-10 11.18.47.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539972" y="1297214"/>
              <a:ext cx="2097850" cy="2743200"/>
            </a:xfrm>
            <a:prstGeom prst="rect">
              <a:avLst/>
            </a:prstGeom>
          </p:spPr>
        </p:pic>
        <p:sp>
          <p:nvSpPr>
            <p:cNvPr id="13" name="Rectangle 12"/>
            <p:cNvSpPr/>
            <p:nvPr/>
          </p:nvSpPr>
          <p:spPr>
            <a:xfrm>
              <a:off x="2898561" y="736906"/>
              <a:ext cx="1410262" cy="492443"/>
            </a:xfrm>
            <a:prstGeom prst="rect">
              <a:avLst/>
            </a:prstGeom>
          </p:spPr>
          <p:txBody>
            <a:bodyPr wrap="none">
              <a:spAutoFit/>
            </a:bodyPr>
            <a:lstStyle/>
            <a:p>
              <a:pPr algn="ctr"/>
              <a:r>
                <a:rPr lang="en-US" sz="1300" dirty="0">
                  <a:latin typeface="Century Gothic"/>
                  <a:cs typeface="Century Gothic"/>
                </a:rPr>
                <a:t>Peer-Reviewed</a:t>
              </a:r>
            </a:p>
            <a:p>
              <a:pPr algn="ctr"/>
              <a:r>
                <a:rPr lang="en-US" sz="1300" dirty="0">
                  <a:latin typeface="Century Gothic"/>
                  <a:cs typeface="Century Gothic"/>
                </a:rPr>
                <a:t>72 (1982-2014)</a:t>
              </a:r>
            </a:p>
          </p:txBody>
        </p:sp>
      </p:grpSp>
      <p:grpSp>
        <p:nvGrpSpPr>
          <p:cNvPr id="21" name="Group 20"/>
          <p:cNvGrpSpPr/>
          <p:nvPr/>
        </p:nvGrpSpPr>
        <p:grpSpPr>
          <a:xfrm>
            <a:off x="4849323" y="242682"/>
            <a:ext cx="2125112" cy="3262534"/>
            <a:chOff x="4849323" y="750666"/>
            <a:chExt cx="2125112" cy="3262534"/>
          </a:xfrm>
        </p:grpSpPr>
        <p:pic>
          <p:nvPicPr>
            <p:cNvPr id="9" name="Picture 8" descr="Screenshot 2017-12-09 17.45.04.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49323" y="1270000"/>
              <a:ext cx="2125112" cy="2743200"/>
            </a:xfrm>
            <a:prstGeom prst="rect">
              <a:avLst/>
            </a:prstGeom>
          </p:spPr>
        </p:pic>
        <p:sp>
          <p:nvSpPr>
            <p:cNvPr id="14" name="Rectangle 13"/>
            <p:cNvSpPr/>
            <p:nvPr/>
          </p:nvSpPr>
          <p:spPr>
            <a:xfrm>
              <a:off x="5025789" y="750666"/>
              <a:ext cx="1799773" cy="492443"/>
            </a:xfrm>
            <a:prstGeom prst="rect">
              <a:avLst/>
            </a:prstGeom>
          </p:spPr>
          <p:txBody>
            <a:bodyPr wrap="none">
              <a:spAutoFit/>
            </a:bodyPr>
            <a:lstStyle/>
            <a:p>
              <a:pPr algn="ctr"/>
              <a:r>
                <a:rPr lang="en-US" sz="1300" dirty="0">
                  <a:latin typeface="Century Gothic"/>
                  <a:cs typeface="Century Gothic"/>
                </a:rPr>
                <a:t>Non-Peer-Reviewed</a:t>
              </a:r>
            </a:p>
            <a:p>
              <a:pPr algn="ctr"/>
              <a:r>
                <a:rPr lang="en-US" sz="1300" dirty="0">
                  <a:latin typeface="Century Gothic"/>
                  <a:cs typeface="Century Gothic"/>
                </a:rPr>
                <a:t>47 (1980-2014)</a:t>
              </a:r>
            </a:p>
          </p:txBody>
        </p:sp>
      </p:grpSp>
      <p:grpSp>
        <p:nvGrpSpPr>
          <p:cNvPr id="22" name="Group 21"/>
          <p:cNvGrpSpPr/>
          <p:nvPr/>
        </p:nvGrpSpPr>
        <p:grpSpPr>
          <a:xfrm>
            <a:off x="7198171" y="232099"/>
            <a:ext cx="1751546" cy="3252992"/>
            <a:chOff x="7198171" y="750666"/>
            <a:chExt cx="1751546" cy="3252992"/>
          </a:xfrm>
        </p:grpSpPr>
        <p:pic>
          <p:nvPicPr>
            <p:cNvPr id="6" name="Picture 5" descr="Screenshot 2017-10-19 13.28.52.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98171" y="1265466"/>
              <a:ext cx="1751546" cy="2738192"/>
            </a:xfrm>
            <a:prstGeom prst="rect">
              <a:avLst/>
            </a:prstGeom>
          </p:spPr>
        </p:pic>
        <p:sp>
          <p:nvSpPr>
            <p:cNvPr id="15" name="Rectangle 14"/>
            <p:cNvSpPr/>
            <p:nvPr/>
          </p:nvSpPr>
          <p:spPr>
            <a:xfrm>
              <a:off x="7425667" y="750666"/>
              <a:ext cx="1333174" cy="492443"/>
            </a:xfrm>
            <a:prstGeom prst="rect">
              <a:avLst/>
            </a:prstGeom>
          </p:spPr>
          <p:txBody>
            <a:bodyPr wrap="none">
              <a:spAutoFit/>
            </a:bodyPr>
            <a:lstStyle/>
            <a:p>
              <a:pPr algn="ctr"/>
              <a:r>
                <a:rPr lang="en-US" sz="1300" dirty="0">
                  <a:latin typeface="Century Gothic"/>
                  <a:cs typeface="Century Gothic"/>
                </a:rPr>
                <a:t>Advertorials</a:t>
              </a:r>
            </a:p>
            <a:p>
              <a:pPr algn="ctr"/>
              <a:r>
                <a:rPr lang="en-US" sz="1300" dirty="0">
                  <a:latin typeface="Century Gothic"/>
                  <a:cs typeface="Century Gothic"/>
                </a:rPr>
                <a:t>36 (1989-2004)</a:t>
              </a:r>
            </a:p>
          </p:txBody>
        </p:sp>
      </p:grpSp>
      <p:sp>
        <p:nvSpPr>
          <p:cNvPr id="24" name="Rectangle 23"/>
          <p:cNvSpPr/>
          <p:nvPr/>
        </p:nvSpPr>
        <p:spPr>
          <a:xfrm>
            <a:off x="8032752" y="2176281"/>
            <a:ext cx="885216" cy="1220969"/>
          </a:xfrm>
          <a:prstGeom prst="rect">
            <a:avLst/>
          </a:prstGeom>
          <a:noFill/>
          <a:ln w="28575" cap="flat" cmpd="sng">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Tree>
    <p:extLst>
      <p:ext uri="{BB962C8B-B14F-4D97-AF65-F5344CB8AC3E}">
        <p14:creationId xmlns:p14="http://schemas.microsoft.com/office/powerpoint/2010/main" val="2963575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child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1000"/>
                                        <p:tgtEl>
                                          <p:spTgt spid="22"/>
                                        </p:tgtEl>
                                      </p:cBhvr>
                                    </p:animEffect>
                                  </p:childTnLst>
                                </p:cTn>
                              </p:par>
                              <p:par>
                                <p:cTn id="21" presetID="21" presetClass="entr" presetSubtype="1" fill="hold" grpId="0" nodeType="withEffect">
                                  <p:stCondLst>
                                    <p:cond delay="1000"/>
                                  </p:stCondLst>
                                  <p:childTnLst>
                                    <p:set>
                                      <p:cBhvr>
                                        <p:cTn id="22" dur="1" fill="hold">
                                          <p:stCondLst>
                                            <p:cond delay="0"/>
                                          </p:stCondLst>
                                        </p:cTn>
                                        <p:tgtEl>
                                          <p:spTgt spid="24"/>
                                        </p:tgtEl>
                                        <p:attrNameLst>
                                          <p:attrName>style.visibility</p:attrName>
                                        </p:attrNameLst>
                                      </p:cBhvr>
                                      <p:to>
                                        <p:strVal val="visible"/>
                                      </p:to>
                                    </p:set>
                                    <p:animEffect transition="in" filter="wheel(1)">
                                      <p:cBhvr>
                                        <p:cTn id="23"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UPRAN_ORESKES_Figure1-v3-origforslides-0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635000"/>
            <a:ext cx="9060901" cy="4203700"/>
          </a:xfrm>
          <a:prstGeom prst="rect">
            <a:avLst/>
          </a:prstGeom>
        </p:spPr>
      </p:pic>
      <p:sp>
        <p:nvSpPr>
          <p:cNvPr id="2" name="Rectangle 1"/>
          <p:cNvSpPr/>
          <p:nvPr/>
        </p:nvSpPr>
        <p:spPr>
          <a:xfrm>
            <a:off x="88900" y="2959100"/>
            <a:ext cx="6654800" cy="726948"/>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5" name="Rectangle 4"/>
          <p:cNvSpPr/>
          <p:nvPr/>
        </p:nvSpPr>
        <p:spPr>
          <a:xfrm>
            <a:off x="88900" y="787400"/>
            <a:ext cx="8839200" cy="2171700"/>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Tree>
    <p:extLst>
      <p:ext uri="{BB962C8B-B14F-4D97-AF65-F5344CB8AC3E}">
        <p14:creationId xmlns:p14="http://schemas.microsoft.com/office/powerpoint/2010/main" val="382052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shot 2017-10-19 12.50.00.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22072" y="63803"/>
            <a:ext cx="3914257" cy="5007428"/>
          </a:xfrm>
          <a:prstGeom prst="rect">
            <a:avLst/>
          </a:prstGeom>
        </p:spPr>
      </p:pic>
      <p:pic>
        <p:nvPicPr>
          <p:cNvPr id="4" name="Picture 3" descr="Screenshot 2017-10-19 12.50.00.png"/>
          <p:cNvPicPr>
            <a:picLocks noChangeAspect="1"/>
          </p:cNvPicPr>
          <p:nvPr/>
        </p:nvPicPr>
        <p:blipFill>
          <a:blip r:embed="rId4" cstate="email">
            <a:extLst>
              <a:ext uri="{BEBA8EAE-BF5A-486C-A8C5-ECC9F3942E4B}">
                <a14:imgProps xmlns:a14="http://schemas.microsoft.com/office/drawing/2010/main">
                  <a14:imgLayer r:embed="rId5">
                    <a14:imgEffect>
                      <a14:sharpenSoften amount="-48000"/>
                    </a14:imgEffect>
                  </a14:imgLayer>
                </a14:imgProps>
              </a:ext>
              <a:ext uri="{28A0092B-C50C-407E-A947-70E740481C1C}">
                <a14:useLocalDpi xmlns:a14="http://schemas.microsoft.com/office/drawing/2010/main"/>
              </a:ext>
            </a:extLst>
          </a:blip>
          <a:stretch>
            <a:fillRect/>
          </a:stretch>
        </p:blipFill>
        <p:spPr>
          <a:xfrm>
            <a:off x="2431143" y="63803"/>
            <a:ext cx="3914257" cy="5007428"/>
          </a:xfrm>
          <a:prstGeom prst="rect">
            <a:avLst/>
          </a:prstGeom>
        </p:spPr>
      </p:pic>
      <p:pic>
        <p:nvPicPr>
          <p:cNvPr id="5" name="Picture 4" descr="Screenshot 2017-10-19 12.50.00.pn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4668" y="1513417"/>
            <a:ext cx="8847665" cy="1942042"/>
          </a:xfrm>
          <a:prstGeom prst="rect">
            <a:avLst/>
          </a:prstGeom>
          <a:ln>
            <a:noFill/>
          </a:ln>
          <a:effectLst>
            <a:softEdge rad="165100"/>
          </a:effectLst>
        </p:spPr>
      </p:pic>
      <p:grpSp>
        <p:nvGrpSpPr>
          <p:cNvPr id="6" name="Group 5"/>
          <p:cNvGrpSpPr/>
          <p:nvPr/>
        </p:nvGrpSpPr>
        <p:grpSpPr>
          <a:xfrm>
            <a:off x="1238250" y="2338917"/>
            <a:ext cx="6921500" cy="457200"/>
            <a:chOff x="1238250" y="2338917"/>
            <a:chExt cx="6921500" cy="457200"/>
          </a:xfrm>
          <a:solidFill>
            <a:srgbClr val="FF0000">
              <a:alpha val="30000"/>
            </a:srgbClr>
          </a:solidFill>
        </p:grpSpPr>
        <p:sp>
          <p:nvSpPr>
            <p:cNvPr id="7" name="Rectangle 6"/>
            <p:cNvSpPr/>
            <p:nvPr/>
          </p:nvSpPr>
          <p:spPr>
            <a:xfrm>
              <a:off x="1238250" y="2338917"/>
              <a:ext cx="6921500" cy="228600"/>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8" name="Rectangle 7"/>
            <p:cNvSpPr/>
            <p:nvPr/>
          </p:nvSpPr>
          <p:spPr>
            <a:xfrm>
              <a:off x="1238250" y="2567517"/>
              <a:ext cx="920750" cy="228600"/>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grpSp>
      <p:sp>
        <p:nvSpPr>
          <p:cNvPr id="10" name="Rectangle 9"/>
          <p:cNvSpPr/>
          <p:nvPr/>
        </p:nvSpPr>
        <p:spPr>
          <a:xfrm>
            <a:off x="-25400" y="4893887"/>
            <a:ext cx="2705100" cy="215444"/>
          </a:xfrm>
          <a:prstGeom prst="rect">
            <a:avLst/>
          </a:prstGeom>
        </p:spPr>
        <p:txBody>
          <a:bodyPr wrap="square">
            <a:spAutoFit/>
          </a:bodyPr>
          <a:lstStyle/>
          <a:p>
            <a:r>
              <a:rPr lang="en-US" sz="800" dirty="0" err="1">
                <a:solidFill>
                  <a:srgbClr val="A6A6A6"/>
                </a:solidFill>
              </a:rPr>
              <a:t>Mastracchio</a:t>
            </a:r>
            <a:r>
              <a:rPr lang="en-US" sz="800" dirty="0">
                <a:solidFill>
                  <a:srgbClr val="A6A6A6"/>
                </a:solidFill>
              </a:rPr>
              <a:t> R L 1979 Controlling Atmospheric CO</a:t>
            </a:r>
            <a:r>
              <a:rPr lang="en-US" sz="800" baseline="-25000" dirty="0">
                <a:solidFill>
                  <a:srgbClr val="A6A6A6"/>
                </a:solidFill>
              </a:rPr>
              <a:t>2</a:t>
            </a:r>
            <a:endParaRPr lang="en-US" sz="800" dirty="0">
              <a:solidFill>
                <a:srgbClr val="A6A6A6"/>
              </a:solidFill>
            </a:endParaRPr>
          </a:p>
        </p:txBody>
      </p:sp>
      <p:grpSp>
        <p:nvGrpSpPr>
          <p:cNvPr id="13" name="Group 12"/>
          <p:cNvGrpSpPr/>
          <p:nvPr/>
        </p:nvGrpSpPr>
        <p:grpSpPr>
          <a:xfrm>
            <a:off x="1205031" y="2749224"/>
            <a:ext cx="6921501" cy="457200"/>
            <a:chOff x="1238249" y="2338917"/>
            <a:chExt cx="6921501" cy="457200"/>
          </a:xfrm>
          <a:solidFill>
            <a:srgbClr val="FF0000">
              <a:alpha val="33000"/>
            </a:srgbClr>
          </a:solidFill>
        </p:grpSpPr>
        <p:sp>
          <p:nvSpPr>
            <p:cNvPr id="14" name="Rectangle 13"/>
            <p:cNvSpPr/>
            <p:nvPr/>
          </p:nvSpPr>
          <p:spPr>
            <a:xfrm>
              <a:off x="7262448" y="2338917"/>
              <a:ext cx="897302" cy="228600"/>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15" name="Rectangle 14"/>
            <p:cNvSpPr/>
            <p:nvPr/>
          </p:nvSpPr>
          <p:spPr>
            <a:xfrm>
              <a:off x="1238249" y="2567517"/>
              <a:ext cx="4588121" cy="228600"/>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grpSp>
    </p:spTree>
    <p:extLst>
      <p:ext uri="{BB962C8B-B14F-4D97-AF65-F5344CB8AC3E}">
        <p14:creationId xmlns:p14="http://schemas.microsoft.com/office/powerpoint/2010/main" val="372012075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53" presetClass="entr" presetSubtype="16" fill="hold" nodeType="withEffect">
                                  <p:stCondLst>
                                    <p:cond delay="200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Effect transition="in" filter="fade">
                                      <p:cBhvr>
                                        <p:cTn id="12" dur="1000"/>
                                        <p:tgtEl>
                                          <p:spTgt spid="5"/>
                                        </p:tgtEl>
                                      </p:cBhvr>
                                    </p:animEffect>
                                  </p:childTnLst>
                                </p:cTn>
                              </p:par>
                            </p:childTnLst>
                          </p:cTn>
                        </p:par>
                        <p:par>
                          <p:cTn id="13" fill="hold">
                            <p:stCondLst>
                              <p:cond delay="3000"/>
                            </p:stCondLst>
                            <p:childTnLst>
                              <p:par>
                                <p:cTn id="14" presetID="2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1000"/>
                                        <p:tgtEl>
                                          <p:spTgt spid="6"/>
                                        </p:tgtEl>
                                      </p:cBhvr>
                                    </p:animEffect>
                                  </p:childTnLst>
                                </p:cTn>
                              </p:par>
                            </p:childTnLst>
                          </p:cTn>
                        </p:par>
                        <p:par>
                          <p:cTn id="17" fill="hold">
                            <p:stCondLst>
                              <p:cond delay="4000"/>
                            </p:stCondLst>
                            <p:childTnLst>
                              <p:par>
                                <p:cTn id="18" presetID="22" presetClass="entr" presetSubtype="8"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 2018-07-28 14.06.40.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9534" y="401559"/>
            <a:ext cx="3714332" cy="4360333"/>
          </a:xfrm>
          <a:prstGeom prst="rect">
            <a:avLst/>
          </a:prstGeom>
          <a:ln>
            <a:noFill/>
          </a:ln>
          <a:effectLst>
            <a:softEdge rad="112500"/>
          </a:effectLst>
        </p:spPr>
      </p:pic>
      <p:pic>
        <p:nvPicPr>
          <p:cNvPr id="5" name="Picture 4" descr="Screenshot 2018-07-28 14.07.12.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43866" y="1788932"/>
            <a:ext cx="5190067" cy="2964493"/>
          </a:xfrm>
          <a:prstGeom prst="rect">
            <a:avLst/>
          </a:prstGeom>
          <a:ln>
            <a:noFill/>
          </a:ln>
          <a:effectLst>
            <a:softEdge rad="112500"/>
          </a:effectLst>
        </p:spPr>
      </p:pic>
      <p:sp>
        <p:nvSpPr>
          <p:cNvPr id="3" name="Rectangle 2"/>
          <p:cNvSpPr/>
          <p:nvPr/>
        </p:nvSpPr>
        <p:spPr>
          <a:xfrm>
            <a:off x="3843861" y="429417"/>
            <a:ext cx="5156200" cy="492443"/>
          </a:xfrm>
          <a:prstGeom prst="rect">
            <a:avLst/>
          </a:prstGeom>
        </p:spPr>
        <p:txBody>
          <a:bodyPr wrap="square">
            <a:spAutoFit/>
          </a:bodyPr>
          <a:lstStyle/>
          <a:p>
            <a:r>
              <a:rPr lang="en-US" sz="1300" dirty="0">
                <a:latin typeface="Century Gothic"/>
                <a:cs typeface="Century Gothic"/>
              </a:rPr>
              <a:t>“Estimate of the average global temperature increase” </a:t>
            </a:r>
          </a:p>
          <a:p>
            <a:r>
              <a:rPr lang="en-US" sz="1300" dirty="0">
                <a:latin typeface="Century Gothic"/>
                <a:cs typeface="Century Gothic"/>
              </a:rPr>
              <a:t>under the “Exxon 21</a:t>
            </a:r>
            <a:r>
              <a:rPr lang="en-US" sz="1300" baseline="30000" dirty="0">
                <a:latin typeface="Century Gothic"/>
                <a:cs typeface="Century Gothic"/>
              </a:rPr>
              <a:t>st</a:t>
            </a:r>
            <a:r>
              <a:rPr lang="en-US" sz="1300" dirty="0">
                <a:latin typeface="Century Gothic"/>
                <a:cs typeface="Century Gothic"/>
              </a:rPr>
              <a:t> Century Study-High Growth scenario”</a:t>
            </a:r>
          </a:p>
        </p:txBody>
      </p:sp>
      <p:sp>
        <p:nvSpPr>
          <p:cNvPr id="9" name="Rectangle 8"/>
          <p:cNvSpPr/>
          <p:nvPr/>
        </p:nvSpPr>
        <p:spPr>
          <a:xfrm rot="16200000">
            <a:off x="2599565" y="2553959"/>
            <a:ext cx="1952607" cy="320947"/>
          </a:xfrm>
          <a:prstGeom prst="rect">
            <a:avLst/>
          </a:prstGeom>
          <a:solidFill>
            <a:srgbClr val="FF0000">
              <a:alpha val="24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10" name="Rectangle 9"/>
          <p:cNvSpPr/>
          <p:nvPr/>
        </p:nvSpPr>
        <p:spPr>
          <a:xfrm>
            <a:off x="4084669" y="2472747"/>
            <a:ext cx="4796864" cy="320947"/>
          </a:xfrm>
          <a:prstGeom prst="rect">
            <a:avLst/>
          </a:prstGeom>
          <a:solidFill>
            <a:srgbClr val="FF0000">
              <a:alpha val="24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11" name="Rectangle 10"/>
          <p:cNvSpPr/>
          <p:nvPr/>
        </p:nvSpPr>
        <p:spPr>
          <a:xfrm>
            <a:off x="8004734" y="2033767"/>
            <a:ext cx="851398" cy="320947"/>
          </a:xfrm>
          <a:prstGeom prst="rect">
            <a:avLst/>
          </a:prstGeom>
          <a:solidFill>
            <a:srgbClr val="FF0000">
              <a:alpha val="24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8" name="Rectangle 7"/>
          <p:cNvSpPr/>
          <p:nvPr/>
        </p:nvSpPr>
        <p:spPr>
          <a:xfrm>
            <a:off x="4411132" y="4733077"/>
            <a:ext cx="4622801" cy="338554"/>
          </a:xfrm>
          <a:prstGeom prst="rect">
            <a:avLst/>
          </a:prstGeom>
        </p:spPr>
        <p:txBody>
          <a:bodyPr wrap="square">
            <a:spAutoFit/>
          </a:bodyPr>
          <a:lstStyle/>
          <a:p>
            <a:pPr algn="r"/>
            <a:r>
              <a:rPr lang="en-US" sz="800" dirty="0">
                <a:solidFill>
                  <a:srgbClr val="A6A6A6"/>
                </a:solidFill>
              </a:rPr>
              <a:t>Glaser M B 1982 CO2 ‘Greenhouse’ Effect</a:t>
            </a:r>
          </a:p>
          <a:p>
            <a:pPr algn="r"/>
            <a:r>
              <a:rPr lang="en-US" sz="800" dirty="0">
                <a:solidFill>
                  <a:srgbClr val="A6A6A6"/>
                </a:solidFill>
              </a:rPr>
              <a:t>Shaw H 1984 CO2 Greenhouse and Climate Issues EUSA/ER&amp;E Environ. Conf., New Jersey</a:t>
            </a:r>
          </a:p>
        </p:txBody>
      </p:sp>
    </p:spTree>
    <p:extLst>
      <p:ext uri="{BB962C8B-B14F-4D97-AF65-F5344CB8AC3E}">
        <p14:creationId xmlns:p14="http://schemas.microsoft.com/office/powerpoint/2010/main" val="249105505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1000"/>
                                        <p:tgtEl>
                                          <p:spTgt spid="9"/>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childTnLst>
                                </p:cTn>
                              </p:par>
                            </p:childTnLst>
                          </p:cTn>
                        </p:par>
                        <p:par>
                          <p:cTn id="19" fill="hold">
                            <p:stCondLst>
                              <p:cond delay="3000"/>
                            </p:stCondLst>
                            <p:childTnLst>
                              <p:par>
                                <p:cTn id="20" presetID="22" presetClass="entr" presetSubtype="8"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1000"/>
                                        <p:tgtEl>
                                          <p:spTgt spid="11"/>
                                        </p:tgtEl>
                                      </p:cBhvr>
                                    </p:animEffect>
                                  </p:childTnLst>
                                </p:cTn>
                              </p:par>
                            </p:childTnLst>
                          </p:cTn>
                        </p:par>
                        <p:par>
                          <p:cTn id="23" fill="hold">
                            <p:stCondLst>
                              <p:cond delay="4000"/>
                            </p:stCondLst>
                            <p:childTnLst>
                              <p:par>
                                <p:cTn id="24" presetID="22" presetClass="entr" presetSubtype="8"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UPRAN_ORESKES_Figure1-v3-origforslides-0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635000"/>
            <a:ext cx="9060901" cy="4203700"/>
          </a:xfrm>
          <a:prstGeom prst="rect">
            <a:avLst/>
          </a:prstGeom>
        </p:spPr>
      </p:pic>
      <p:sp>
        <p:nvSpPr>
          <p:cNvPr id="2" name="Rectangle 1"/>
          <p:cNvSpPr/>
          <p:nvPr/>
        </p:nvSpPr>
        <p:spPr>
          <a:xfrm>
            <a:off x="0" y="1485900"/>
            <a:ext cx="8928100" cy="1397000"/>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defTabSz="457200" hangingPunct="0"/>
            <a:endParaRPr lang="en-US" sz="1200" b="1">
              <a:solidFill>
                <a:srgbClr val="FFFFFF">
                  <a:alpha val="50000"/>
                </a:srgbClr>
              </a:solidFill>
              <a:latin typeface="Arial"/>
              <a:ea typeface="Arial"/>
              <a:cs typeface="Arial"/>
              <a:sym typeface="Arial"/>
            </a:endParaRPr>
          </a:p>
        </p:txBody>
      </p:sp>
      <p:sp>
        <p:nvSpPr>
          <p:cNvPr id="5" name="Rectangle 4"/>
          <p:cNvSpPr/>
          <p:nvPr/>
        </p:nvSpPr>
        <p:spPr>
          <a:xfrm>
            <a:off x="88900" y="-723900"/>
            <a:ext cx="8839200" cy="2171700"/>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defTabSz="457200" hangingPunct="0"/>
            <a:endParaRPr lang="en-US" sz="1200" b="1">
              <a:solidFill>
                <a:srgbClr val="FFFFFF">
                  <a:alpha val="50000"/>
                </a:srgbClr>
              </a:solidFill>
              <a:latin typeface="Arial"/>
              <a:ea typeface="Arial"/>
              <a:cs typeface="Arial"/>
              <a:sym typeface="Arial"/>
            </a:endParaRPr>
          </a:p>
        </p:txBody>
      </p:sp>
    </p:spTree>
    <p:extLst>
      <p:ext uri="{BB962C8B-B14F-4D97-AF65-F5344CB8AC3E}">
        <p14:creationId xmlns:p14="http://schemas.microsoft.com/office/powerpoint/2010/main" val="409312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8" fill="hold" grpId="0" nodeType="afterEffect">
                                  <p:stCondLst>
                                    <p:cond delay="0"/>
                                  </p:stCondLst>
                                  <p:childTnLst>
                                    <p:animEffect transition="out" filter="wipe(left)">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 2018-07-28 14.47.02.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31532" y="197611"/>
            <a:ext cx="4097867" cy="1394120"/>
          </a:xfrm>
          <a:prstGeom prst="rect">
            <a:avLst/>
          </a:prstGeom>
          <a:ln>
            <a:noFill/>
          </a:ln>
          <a:effectLst>
            <a:softEdge rad="112500"/>
          </a:effectLst>
        </p:spPr>
      </p:pic>
      <p:pic>
        <p:nvPicPr>
          <p:cNvPr id="5" name="Picture 4" descr="Screenshot 2018-07-28 14.51.27.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526435" y="1700742"/>
            <a:ext cx="4094497" cy="3277657"/>
          </a:xfrm>
          <a:prstGeom prst="rect">
            <a:avLst/>
          </a:prstGeom>
          <a:ln>
            <a:noFill/>
          </a:ln>
          <a:effectLst>
            <a:softEdge rad="112500"/>
          </a:effectLst>
        </p:spPr>
      </p:pic>
      <p:sp>
        <p:nvSpPr>
          <p:cNvPr id="6" name="Rectangle 5"/>
          <p:cNvSpPr/>
          <p:nvPr/>
        </p:nvSpPr>
        <p:spPr>
          <a:xfrm>
            <a:off x="2850402" y="356082"/>
            <a:ext cx="2238065" cy="211219"/>
          </a:xfrm>
          <a:prstGeom prst="rect">
            <a:avLst/>
          </a:prstGeom>
          <a:solidFill>
            <a:srgbClr val="FF0000">
              <a:alpha val="24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7" name="Rectangle 6"/>
          <p:cNvSpPr/>
          <p:nvPr/>
        </p:nvSpPr>
        <p:spPr>
          <a:xfrm>
            <a:off x="4171198" y="753569"/>
            <a:ext cx="2238065" cy="211219"/>
          </a:xfrm>
          <a:prstGeom prst="rect">
            <a:avLst/>
          </a:prstGeom>
          <a:solidFill>
            <a:srgbClr val="FF0000">
              <a:alpha val="24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8" name="Rectangle 7"/>
          <p:cNvSpPr/>
          <p:nvPr/>
        </p:nvSpPr>
        <p:spPr>
          <a:xfrm>
            <a:off x="2799603" y="930920"/>
            <a:ext cx="2178798" cy="211219"/>
          </a:xfrm>
          <a:prstGeom prst="rect">
            <a:avLst/>
          </a:prstGeom>
          <a:solidFill>
            <a:srgbClr val="FF0000">
              <a:alpha val="24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9" name="Rectangle 8"/>
          <p:cNvSpPr/>
          <p:nvPr/>
        </p:nvSpPr>
        <p:spPr>
          <a:xfrm>
            <a:off x="3018297" y="3488749"/>
            <a:ext cx="3314770" cy="211219"/>
          </a:xfrm>
          <a:prstGeom prst="rect">
            <a:avLst/>
          </a:prstGeom>
          <a:solidFill>
            <a:srgbClr val="FF0000">
              <a:alpha val="24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10" name="Rectangle 9"/>
          <p:cNvSpPr/>
          <p:nvPr/>
        </p:nvSpPr>
        <p:spPr>
          <a:xfrm>
            <a:off x="3060625" y="3691501"/>
            <a:ext cx="3314770" cy="211219"/>
          </a:xfrm>
          <a:prstGeom prst="rect">
            <a:avLst/>
          </a:prstGeom>
          <a:solidFill>
            <a:srgbClr val="FF0000">
              <a:alpha val="24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11" name="Rectangle 10"/>
          <p:cNvSpPr/>
          <p:nvPr/>
        </p:nvSpPr>
        <p:spPr>
          <a:xfrm>
            <a:off x="3060625" y="3852368"/>
            <a:ext cx="2908375" cy="211219"/>
          </a:xfrm>
          <a:prstGeom prst="rect">
            <a:avLst/>
          </a:prstGeom>
          <a:solidFill>
            <a:srgbClr val="FF0000">
              <a:alpha val="24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12" name="Rectangle 11"/>
          <p:cNvSpPr/>
          <p:nvPr/>
        </p:nvSpPr>
        <p:spPr>
          <a:xfrm>
            <a:off x="3052160" y="4055156"/>
            <a:ext cx="2501973" cy="211219"/>
          </a:xfrm>
          <a:prstGeom prst="rect">
            <a:avLst/>
          </a:prstGeom>
          <a:solidFill>
            <a:srgbClr val="FF0000">
              <a:alpha val="24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13" name="Rectangle 12"/>
          <p:cNvSpPr/>
          <p:nvPr/>
        </p:nvSpPr>
        <p:spPr>
          <a:xfrm>
            <a:off x="6739467" y="4790234"/>
            <a:ext cx="2417233" cy="338554"/>
          </a:xfrm>
          <a:prstGeom prst="rect">
            <a:avLst/>
          </a:prstGeom>
        </p:spPr>
        <p:txBody>
          <a:bodyPr wrap="square">
            <a:spAutoFit/>
          </a:bodyPr>
          <a:lstStyle/>
          <a:p>
            <a:pPr algn="r"/>
            <a:r>
              <a:rPr lang="en-US" sz="800" dirty="0" err="1">
                <a:solidFill>
                  <a:srgbClr val="A6A6A6"/>
                </a:solidFill>
              </a:rPr>
              <a:t>Santer</a:t>
            </a:r>
            <a:r>
              <a:rPr lang="en-US" sz="800" dirty="0">
                <a:solidFill>
                  <a:srgbClr val="A6A6A6"/>
                </a:solidFill>
              </a:rPr>
              <a:t> B D et al. IPCC SAR WG1 </a:t>
            </a:r>
            <a:r>
              <a:rPr lang="en-US" sz="800" dirty="0" err="1">
                <a:solidFill>
                  <a:srgbClr val="A6A6A6"/>
                </a:solidFill>
              </a:rPr>
              <a:t>Ch</a:t>
            </a:r>
            <a:r>
              <a:rPr lang="en-US" sz="800" dirty="0">
                <a:solidFill>
                  <a:srgbClr val="A6A6A6"/>
                </a:solidFill>
              </a:rPr>
              <a:t> 8 (1996)</a:t>
            </a:r>
          </a:p>
          <a:p>
            <a:pPr algn="r"/>
            <a:r>
              <a:rPr lang="en-US" sz="800" dirty="0" err="1">
                <a:solidFill>
                  <a:srgbClr val="A6A6A6"/>
                </a:solidFill>
              </a:rPr>
              <a:t>Albritton</a:t>
            </a:r>
            <a:r>
              <a:rPr lang="en-US" sz="800" dirty="0">
                <a:solidFill>
                  <a:srgbClr val="A6A6A6"/>
                </a:solidFill>
              </a:rPr>
              <a:t> D L et al. IPCC TAR WG1 (2001) </a:t>
            </a:r>
          </a:p>
        </p:txBody>
      </p:sp>
    </p:spTree>
    <p:extLst>
      <p:ext uri="{BB962C8B-B14F-4D97-AF65-F5344CB8AC3E}">
        <p14:creationId xmlns:p14="http://schemas.microsoft.com/office/powerpoint/2010/main" val="237647268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2500"/>
                            </p:stCondLst>
                            <p:childTnLst>
                              <p:par>
                                <p:cTn id="21" presetID="10" presetClass="entr" presetSubtype="0" fill="hold" nodeType="afterEffect">
                                  <p:stCondLst>
                                    <p:cond delay="100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childTnLst>
                                </p:cTn>
                              </p:par>
                            </p:childTnLst>
                          </p:cTn>
                        </p:par>
                        <p:par>
                          <p:cTn id="24" fill="hold">
                            <p:stCondLst>
                              <p:cond delay="4500"/>
                            </p:stCondLst>
                            <p:childTnLst>
                              <p:par>
                                <p:cTn id="25" presetID="2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par>
                          <p:cTn id="28" fill="hold">
                            <p:stCondLst>
                              <p:cond delay="5000"/>
                            </p:stCondLst>
                            <p:childTnLst>
                              <p:par>
                                <p:cTn id="29" presetID="2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1000"/>
                                        <p:tgtEl>
                                          <p:spTgt spid="10"/>
                                        </p:tgtEl>
                                      </p:cBhvr>
                                    </p:animEffect>
                                  </p:childTnLst>
                                </p:cTn>
                              </p:par>
                            </p:childTnLst>
                          </p:cTn>
                        </p:par>
                        <p:par>
                          <p:cTn id="32" fill="hold">
                            <p:stCondLst>
                              <p:cond delay="6000"/>
                            </p:stCondLst>
                            <p:childTnLst>
                              <p:par>
                                <p:cTn id="33" presetID="22" presetClass="entr" presetSubtype="8"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1000"/>
                                        <p:tgtEl>
                                          <p:spTgt spid="11"/>
                                        </p:tgtEl>
                                      </p:cBhvr>
                                    </p:animEffect>
                                  </p:childTnLst>
                                </p:cTn>
                              </p:par>
                            </p:childTnLst>
                          </p:cTn>
                        </p:par>
                        <p:par>
                          <p:cTn id="36" fill="hold">
                            <p:stCondLst>
                              <p:cond delay="7000"/>
                            </p:stCondLst>
                            <p:childTnLst>
                              <p:par>
                                <p:cTn id="37" presetID="22" presetClass="entr" presetSubtype="8"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UPRAN_ORESKES_Figure1-v3-origforslides-0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635000"/>
            <a:ext cx="9060901" cy="4203700"/>
          </a:xfrm>
          <a:prstGeom prst="rect">
            <a:avLst/>
          </a:prstGeom>
        </p:spPr>
      </p:pic>
      <p:sp>
        <p:nvSpPr>
          <p:cNvPr id="2" name="Rectangle 1"/>
          <p:cNvSpPr/>
          <p:nvPr/>
        </p:nvSpPr>
        <p:spPr>
          <a:xfrm>
            <a:off x="0" y="38100"/>
            <a:ext cx="8928100" cy="1397000"/>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defTabSz="457200" hangingPunct="0"/>
            <a:endParaRPr lang="en-US" sz="1200" b="1">
              <a:solidFill>
                <a:srgbClr val="FFFFFF">
                  <a:alpha val="50000"/>
                </a:srgbClr>
              </a:solidFill>
              <a:latin typeface="Arial"/>
              <a:ea typeface="Arial"/>
              <a:cs typeface="Arial"/>
              <a:sym typeface="Arial"/>
            </a:endParaRPr>
          </a:p>
        </p:txBody>
      </p:sp>
    </p:spTree>
    <p:extLst>
      <p:ext uri="{BB962C8B-B14F-4D97-AF65-F5344CB8AC3E}">
        <p14:creationId xmlns:p14="http://schemas.microsoft.com/office/powerpoint/2010/main" val="1380484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8" fill="hold" grpId="0" nodeType="afterEffect">
                                  <p:stCondLst>
                                    <p:cond delay="0"/>
                                  </p:stCondLst>
                                  <p:childTnLst>
                                    <p:animEffect transition="out" filter="wipe(left)">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xmlns="" id="{F1099567-81E7-9242-A3E7-F267947FE160}"/>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9458" name="Content Placeholder 6" descr="12drought2.600.jpg">
            <a:extLst>
              <a:ext uri="{FF2B5EF4-FFF2-40B4-BE49-F238E27FC236}">
                <a16:creationId xmlns:a16="http://schemas.microsoft.com/office/drawing/2014/main" xmlns="" id="{ECEF88FB-BD77-954D-8304-EDAE9CDAF449}"/>
              </a:ext>
            </a:extLst>
          </p:cNvPr>
          <p:cNvPicPr>
            <a:picLocks noGrp="1" noChangeAspect="1" noChangeArrowheads="1"/>
          </p:cNvPicPr>
          <p:nvPr>
            <p:ph sz="quarter" idx="2"/>
          </p:nvPr>
        </p:nvPicPr>
        <p:blipFill>
          <a:blip r:embed="rId2" cstate="email">
            <a:extLst>
              <a:ext uri="{28A0092B-C50C-407E-A947-70E740481C1C}">
                <a14:useLocalDpi xmlns:a14="http://schemas.microsoft.com/office/drawing/2010/main"/>
              </a:ext>
            </a:extLst>
          </a:blip>
          <a:srcRect t="-162" b="-162"/>
          <a:stretch>
            <a:fillRect/>
          </a:stretch>
        </p:blipFill>
        <p:spPr>
          <a:xfrm>
            <a:off x="-601266" y="0"/>
            <a:ext cx="9745266" cy="5067300"/>
          </a:xfrm>
        </p:spPr>
      </p:pic>
      <p:sp>
        <p:nvSpPr>
          <p:cNvPr id="19459" name="Text Placeholder 4">
            <a:extLst>
              <a:ext uri="{FF2B5EF4-FFF2-40B4-BE49-F238E27FC236}">
                <a16:creationId xmlns:a16="http://schemas.microsoft.com/office/drawing/2014/main" xmlns="" id="{CBC4984D-742D-F744-B91C-0EC5B47AF093}"/>
              </a:ext>
            </a:extLst>
          </p:cNvPr>
          <p:cNvSpPr>
            <a:spLocks noGrp="1" noChangeArrowheads="1"/>
          </p:cNvSpPr>
          <p:nvPr>
            <p:ph type="body" sz="half" idx="3"/>
          </p:nvPr>
        </p:nvSpPr>
        <p:spPr>
          <a:xfrm>
            <a:off x="5814391" y="1620078"/>
            <a:ext cx="2903829" cy="3308676"/>
          </a:xfrm>
        </p:spPr>
        <p:txBody>
          <a:bodyPr>
            <a:normAutofit fontScale="92500"/>
          </a:bodyPr>
          <a:lstStyle/>
          <a:p>
            <a:pPr>
              <a:buFontTx/>
              <a:buNone/>
            </a:pPr>
            <a:r>
              <a:rPr lang="en-US" altLang="en-US" dirty="0">
                <a:ea typeface="ＭＳ Ｐゴシック" panose="020B0600070205080204" pitchFamily="34" charset="-128"/>
              </a:rPr>
              <a:t>	</a:t>
            </a:r>
            <a:r>
              <a:rPr lang="en-US" altLang="en-US" dirty="0">
                <a:solidFill>
                  <a:schemeClr val="bg1"/>
                </a:solidFill>
                <a:ea typeface="ＭＳ Ｐゴシック" panose="020B0600070205080204" pitchFamily="34" charset="-128"/>
              </a:rPr>
              <a:t>Climate change is real, it’s underway, and  it’s already hurting us.  Here and now.</a:t>
            </a:r>
          </a:p>
        </p:txBody>
      </p:sp>
    </p:spTree>
    <p:extLst>
      <p:ext uri="{BB962C8B-B14F-4D97-AF65-F5344CB8AC3E}">
        <p14:creationId xmlns:p14="http://schemas.microsoft.com/office/powerpoint/2010/main" val="21900252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 2018-07-28 14.56.1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37648" y="0"/>
            <a:ext cx="3541277" cy="5143500"/>
          </a:xfrm>
          <a:prstGeom prst="rect">
            <a:avLst/>
          </a:prstGeom>
        </p:spPr>
      </p:pic>
      <p:pic>
        <p:nvPicPr>
          <p:cNvPr id="6" name="Picture 5" descr="Screenshot 2018-07-28 14.56.11.png"/>
          <p:cNvPicPr>
            <a:picLocks noChangeAspect="1"/>
          </p:cNvPicPr>
          <p:nvPr/>
        </p:nvPicPr>
        <p:blipFill>
          <a:blip r:embed="rId4" cstate="email">
            <a:extLst>
              <a:ext uri="{BEBA8EAE-BF5A-486C-A8C5-ECC9F3942E4B}">
                <a14:imgProps xmlns:a14="http://schemas.microsoft.com/office/drawing/2010/main">
                  <a14:imgLayer r:embed="rId5">
                    <a14:imgEffect>
                      <a14:sharpenSoften amount="-67000"/>
                    </a14:imgEffect>
                  </a14:imgLayer>
                </a14:imgProps>
              </a:ext>
              <a:ext uri="{28A0092B-C50C-407E-A947-70E740481C1C}">
                <a14:useLocalDpi xmlns:a14="http://schemas.microsoft.com/office/drawing/2010/main"/>
              </a:ext>
            </a:extLst>
          </a:blip>
          <a:stretch>
            <a:fillRect/>
          </a:stretch>
        </p:blipFill>
        <p:spPr>
          <a:xfrm>
            <a:off x="2837648" y="0"/>
            <a:ext cx="3541277" cy="5143500"/>
          </a:xfrm>
          <a:prstGeom prst="rect">
            <a:avLst/>
          </a:prstGeom>
        </p:spPr>
      </p:pic>
      <p:pic>
        <p:nvPicPr>
          <p:cNvPr id="5" name="Picture 4" descr="Screenshot 2018-07-28 14.56.51.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25047" y="1061358"/>
            <a:ext cx="5704237" cy="3175000"/>
          </a:xfrm>
          <a:prstGeom prst="rect">
            <a:avLst/>
          </a:prstGeom>
          <a:ln>
            <a:noFill/>
          </a:ln>
          <a:effectLst>
            <a:softEdge rad="112500"/>
          </a:effectLst>
        </p:spPr>
      </p:pic>
      <p:sp>
        <p:nvSpPr>
          <p:cNvPr id="7" name="Rectangle 6"/>
          <p:cNvSpPr/>
          <p:nvPr/>
        </p:nvSpPr>
        <p:spPr>
          <a:xfrm>
            <a:off x="2742401" y="1405979"/>
            <a:ext cx="4052099" cy="274320"/>
          </a:xfrm>
          <a:prstGeom prst="rect">
            <a:avLst/>
          </a:prstGeom>
          <a:solidFill>
            <a:srgbClr val="FF0000">
              <a:alpha val="4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8" name="Rectangle 7"/>
          <p:cNvSpPr/>
          <p:nvPr/>
        </p:nvSpPr>
        <p:spPr>
          <a:xfrm>
            <a:off x="2273912" y="1646098"/>
            <a:ext cx="1349822" cy="274320"/>
          </a:xfrm>
          <a:prstGeom prst="rect">
            <a:avLst/>
          </a:prstGeom>
          <a:solidFill>
            <a:srgbClr val="FF0000">
              <a:alpha val="4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10" name="Rectangle 9"/>
          <p:cNvSpPr/>
          <p:nvPr/>
        </p:nvSpPr>
        <p:spPr>
          <a:xfrm>
            <a:off x="2742401" y="2373295"/>
            <a:ext cx="4052099" cy="274320"/>
          </a:xfrm>
          <a:prstGeom prst="rect">
            <a:avLst/>
          </a:prstGeom>
          <a:solidFill>
            <a:srgbClr val="FF0000">
              <a:alpha val="4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11" name="Rectangle 10"/>
          <p:cNvSpPr/>
          <p:nvPr/>
        </p:nvSpPr>
        <p:spPr>
          <a:xfrm>
            <a:off x="2281669" y="2647615"/>
            <a:ext cx="2544331" cy="274320"/>
          </a:xfrm>
          <a:prstGeom prst="rect">
            <a:avLst/>
          </a:prstGeom>
          <a:solidFill>
            <a:srgbClr val="FF0000">
              <a:alpha val="4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12" name="Rectangle 11"/>
          <p:cNvSpPr/>
          <p:nvPr/>
        </p:nvSpPr>
        <p:spPr>
          <a:xfrm>
            <a:off x="4768451" y="2858856"/>
            <a:ext cx="2026050" cy="274320"/>
          </a:xfrm>
          <a:prstGeom prst="rect">
            <a:avLst/>
          </a:prstGeom>
          <a:solidFill>
            <a:srgbClr val="FF0000">
              <a:alpha val="4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13" name="Rectangle 12"/>
          <p:cNvSpPr/>
          <p:nvPr/>
        </p:nvSpPr>
        <p:spPr>
          <a:xfrm>
            <a:off x="2249920" y="3133176"/>
            <a:ext cx="4544581" cy="274320"/>
          </a:xfrm>
          <a:prstGeom prst="rect">
            <a:avLst/>
          </a:prstGeom>
          <a:solidFill>
            <a:srgbClr val="FF0000">
              <a:alpha val="4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14" name="Rectangle 13"/>
          <p:cNvSpPr/>
          <p:nvPr/>
        </p:nvSpPr>
        <p:spPr>
          <a:xfrm>
            <a:off x="2249920" y="3396913"/>
            <a:ext cx="2518531" cy="274320"/>
          </a:xfrm>
          <a:prstGeom prst="rect">
            <a:avLst/>
          </a:prstGeom>
          <a:solidFill>
            <a:srgbClr val="FF0000">
              <a:alpha val="4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15" name="Rectangle 14"/>
          <p:cNvSpPr/>
          <p:nvPr/>
        </p:nvSpPr>
        <p:spPr>
          <a:xfrm>
            <a:off x="0" y="4832506"/>
            <a:ext cx="2108200" cy="338554"/>
          </a:xfrm>
          <a:prstGeom prst="rect">
            <a:avLst/>
          </a:prstGeom>
        </p:spPr>
        <p:txBody>
          <a:bodyPr wrap="square">
            <a:spAutoFit/>
          </a:bodyPr>
          <a:lstStyle/>
          <a:p>
            <a:r>
              <a:rPr lang="en-US" sz="800" dirty="0">
                <a:solidFill>
                  <a:srgbClr val="A6A6A6"/>
                </a:solidFill>
              </a:rPr>
              <a:t>Mobil 1997 Reset the alarm </a:t>
            </a:r>
          </a:p>
          <a:p>
            <a:r>
              <a:rPr lang="en-US" sz="800" i="1" dirty="0">
                <a:solidFill>
                  <a:srgbClr val="A6A6A6"/>
                </a:solidFill>
              </a:rPr>
              <a:t>The New York Times </a:t>
            </a:r>
          </a:p>
        </p:txBody>
      </p:sp>
    </p:spTree>
    <p:extLst>
      <p:ext uri="{BB962C8B-B14F-4D97-AF65-F5344CB8AC3E}">
        <p14:creationId xmlns:p14="http://schemas.microsoft.com/office/powerpoint/2010/main" val="425947460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53" presetClass="entr" presetSubtype="16" fill="hold" nodeType="withEffect">
                                  <p:stCondLst>
                                    <p:cond delay="200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Effect transition="in" filter="fade">
                                      <p:cBhvr>
                                        <p:cTn id="12" dur="1000"/>
                                        <p:tgtEl>
                                          <p:spTgt spid="5"/>
                                        </p:tgtEl>
                                      </p:cBhvr>
                                    </p:animEffect>
                                  </p:childTnLst>
                                </p:cTn>
                              </p:par>
                            </p:childTnLst>
                          </p:cTn>
                        </p:par>
                        <p:par>
                          <p:cTn id="13" fill="hold">
                            <p:stCondLst>
                              <p:cond delay="3000"/>
                            </p:stCondLst>
                            <p:childTnLst>
                              <p:par>
                                <p:cTn id="14" presetID="22"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350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par>
                          <p:cTn id="21" fill="hold">
                            <p:stCondLst>
                              <p:cond delay="4000"/>
                            </p:stCondLst>
                            <p:childTnLst>
                              <p:par>
                                <p:cTn id="22" presetID="22" presetClass="entr" presetSubtype="8"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par>
                          <p:cTn id="25" fill="hold">
                            <p:stCondLst>
                              <p:cond delay="4500"/>
                            </p:stCondLst>
                            <p:childTnLst>
                              <p:par>
                                <p:cTn id="26" presetID="22" presetClass="entr" presetSubtype="8"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par>
                          <p:cTn id="29" fill="hold">
                            <p:stCondLst>
                              <p:cond delay="5000"/>
                            </p:stCondLst>
                            <p:childTnLst>
                              <p:par>
                                <p:cTn id="30" presetID="22" presetClass="entr" presetSubtype="8"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par>
                          <p:cTn id="33" fill="hold">
                            <p:stCondLst>
                              <p:cond delay="5500"/>
                            </p:stCondLst>
                            <p:childTnLst>
                              <p:par>
                                <p:cTn id="34" presetID="22" presetClass="entr" presetSubtype="8"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cTn>
                              </p:par>
                            </p:childTnLst>
                          </p:cTn>
                        </p:par>
                        <p:par>
                          <p:cTn id="37" fill="hold">
                            <p:stCondLst>
                              <p:cond delay="6000"/>
                            </p:stCondLst>
                            <p:childTnLst>
                              <p:par>
                                <p:cTn id="38" presetID="22" presetClass="entr" presetSubtype="8"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P spid="13"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creenshot 2017-10-19 13.29.08.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451249" y="59305"/>
            <a:ext cx="3915684" cy="5033465"/>
          </a:xfrm>
          <a:prstGeom prst="rect">
            <a:avLst/>
          </a:prstGeom>
        </p:spPr>
      </p:pic>
      <p:pic>
        <p:nvPicPr>
          <p:cNvPr id="4" name="Picture 3" descr="Screenshot 2017-10-19 13.29.08.png"/>
          <p:cNvPicPr>
            <a:picLocks noChangeAspect="1"/>
          </p:cNvPicPr>
          <p:nvPr/>
        </p:nvPicPr>
        <p:blipFill rotWithShape="1">
          <a:blip r:embed="rId4" cstate="email">
            <a:extLst>
              <a:ext uri="{BEBA8EAE-BF5A-486C-A8C5-ECC9F3942E4B}">
                <a14:imgProps xmlns:a14="http://schemas.microsoft.com/office/drawing/2010/main">
                  <a14:imgLayer r:embed="rId5">
                    <a14:imgEffect>
                      <a14:sharpenSoften amount="-67000"/>
                    </a14:imgEffect>
                  </a14:imgLayer>
                </a14:imgProps>
              </a:ext>
              <a:ext uri="{28A0092B-C50C-407E-A947-70E740481C1C}">
                <a14:useLocalDpi xmlns:a14="http://schemas.microsoft.com/office/drawing/2010/main"/>
              </a:ext>
            </a:extLst>
          </a:blip>
          <a:srcRect t="7407" r="5058" b="6945"/>
          <a:stretch/>
        </p:blipFill>
        <p:spPr>
          <a:xfrm>
            <a:off x="2447453" y="54426"/>
            <a:ext cx="3919480" cy="5038344"/>
          </a:xfrm>
          <a:prstGeom prst="rect">
            <a:avLst/>
          </a:prstGeom>
        </p:spPr>
      </p:pic>
      <p:pic>
        <p:nvPicPr>
          <p:cNvPr id="5" name="Picture 4" descr="Screenshot 2017-10-19 15.12.34.pn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61099" y="602118"/>
            <a:ext cx="6865008" cy="1736041"/>
          </a:xfrm>
          <a:prstGeom prst="rect">
            <a:avLst/>
          </a:prstGeom>
          <a:ln>
            <a:noFill/>
          </a:ln>
          <a:effectLst>
            <a:softEdge rad="165100"/>
          </a:effectLst>
        </p:spPr>
      </p:pic>
      <p:sp>
        <p:nvSpPr>
          <p:cNvPr id="6" name="Rectangle 5"/>
          <p:cNvSpPr/>
          <p:nvPr/>
        </p:nvSpPr>
        <p:spPr>
          <a:xfrm>
            <a:off x="5913356" y="790724"/>
            <a:ext cx="1534287" cy="274320"/>
          </a:xfrm>
          <a:prstGeom prst="rect">
            <a:avLst/>
          </a:prstGeom>
          <a:solidFill>
            <a:srgbClr val="FF0000">
              <a:alpha val="4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7" name="Rectangle 6"/>
          <p:cNvSpPr/>
          <p:nvPr/>
        </p:nvSpPr>
        <p:spPr>
          <a:xfrm>
            <a:off x="1541887" y="1871641"/>
            <a:ext cx="5905756" cy="274320"/>
          </a:xfrm>
          <a:prstGeom prst="rect">
            <a:avLst/>
          </a:prstGeom>
          <a:solidFill>
            <a:srgbClr val="FF0000">
              <a:alpha val="4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8" name="Rectangle 7"/>
          <p:cNvSpPr/>
          <p:nvPr/>
        </p:nvSpPr>
        <p:spPr>
          <a:xfrm>
            <a:off x="1541887" y="1152825"/>
            <a:ext cx="5905756" cy="274320"/>
          </a:xfrm>
          <a:prstGeom prst="rect">
            <a:avLst/>
          </a:prstGeom>
          <a:solidFill>
            <a:srgbClr val="FF0000">
              <a:alpha val="4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9" name="Rectangle 8"/>
          <p:cNvSpPr/>
          <p:nvPr/>
        </p:nvSpPr>
        <p:spPr>
          <a:xfrm>
            <a:off x="1541887" y="1533824"/>
            <a:ext cx="5905756" cy="274320"/>
          </a:xfrm>
          <a:prstGeom prst="rect">
            <a:avLst/>
          </a:prstGeom>
          <a:solidFill>
            <a:srgbClr val="FF0000">
              <a:alpha val="4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12" name="Rectangle 11"/>
          <p:cNvSpPr/>
          <p:nvPr/>
        </p:nvSpPr>
        <p:spPr>
          <a:xfrm>
            <a:off x="0" y="4832506"/>
            <a:ext cx="2108200" cy="338554"/>
          </a:xfrm>
          <a:prstGeom prst="rect">
            <a:avLst/>
          </a:prstGeom>
        </p:spPr>
        <p:txBody>
          <a:bodyPr wrap="square">
            <a:spAutoFit/>
          </a:bodyPr>
          <a:lstStyle/>
          <a:p>
            <a:r>
              <a:rPr lang="en-US" sz="800" dirty="0">
                <a:solidFill>
                  <a:srgbClr val="A6A6A6"/>
                </a:solidFill>
              </a:rPr>
              <a:t>ExxonMobil 2000 Unsettled science. </a:t>
            </a:r>
          </a:p>
          <a:p>
            <a:r>
              <a:rPr lang="en-US" sz="800" i="1" dirty="0">
                <a:solidFill>
                  <a:srgbClr val="A6A6A6"/>
                </a:solidFill>
              </a:rPr>
              <a:t>The New York Times </a:t>
            </a:r>
          </a:p>
        </p:txBody>
      </p:sp>
    </p:spTree>
    <p:extLst>
      <p:ext uri="{BB962C8B-B14F-4D97-AF65-F5344CB8AC3E}">
        <p14:creationId xmlns:p14="http://schemas.microsoft.com/office/powerpoint/2010/main" val="541386744"/>
      </p:ext>
    </p:extLst>
  </p:cSld>
  <p:clrMapOvr>
    <a:masterClrMapping/>
  </p:clrMapOvr>
  <mc:AlternateContent xmlns:mc="http://schemas.openxmlformats.org/markup-compatibility/2006" xmlns:p14="http://schemas.microsoft.com/office/powerpoint/2010/main">
    <mc:Choice Requires="p14">
      <p:transition spd="slow" p14:dur="1500" advClick="0">
        <p14:warp dir="in"/>
      </p:transition>
    </mc:Choice>
    <mc:Fallback xmlns="">
      <p:transition xmlns:p14="http://schemas.microsoft.com/office/powerpoint/2010/mai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53" presetClass="entr" presetSubtype="16" fill="hold" nodeType="withEffect">
                                  <p:stCondLst>
                                    <p:cond delay="200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Effect transition="in" filter="fade">
                                      <p:cBhvr>
                                        <p:cTn id="12" dur="1000"/>
                                        <p:tgtEl>
                                          <p:spTgt spid="5"/>
                                        </p:tgtEl>
                                      </p:cBhvr>
                                    </p:animEffect>
                                  </p:childTnLst>
                                </p:cTn>
                              </p:par>
                            </p:childTnLst>
                          </p:cTn>
                        </p:par>
                        <p:par>
                          <p:cTn id="13" fill="hold">
                            <p:stCondLst>
                              <p:cond delay="30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350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par>
                          <p:cTn id="21" fill="hold">
                            <p:stCondLst>
                              <p:cond delay="40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par>
                          <p:cTn id="25" fill="hold">
                            <p:stCondLst>
                              <p:cond delay="4500"/>
                            </p:stCondLst>
                            <p:childTnLst>
                              <p:par>
                                <p:cTn id="26" presetID="22" presetClass="entr" presetSubtype="8"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sset 3.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0671" y="958848"/>
            <a:ext cx="6146810" cy="4184652"/>
          </a:xfrm>
          <a:prstGeom prst="rect">
            <a:avLst/>
          </a:prstGeom>
        </p:spPr>
      </p:pic>
      <p:grpSp>
        <p:nvGrpSpPr>
          <p:cNvPr id="25" name="Group 24"/>
          <p:cNvGrpSpPr/>
          <p:nvPr/>
        </p:nvGrpSpPr>
        <p:grpSpPr>
          <a:xfrm>
            <a:off x="7205146" y="4020817"/>
            <a:ext cx="1907245" cy="812386"/>
            <a:chOff x="7205146" y="4020817"/>
            <a:chExt cx="1907245" cy="812386"/>
          </a:xfrm>
        </p:grpSpPr>
        <p:pic>
          <p:nvPicPr>
            <p:cNvPr id="7" name="Picture 6" descr="SUPRAN_ORESKES_Figure2-v2-originalforslides-01.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247481" y="4418543"/>
              <a:ext cx="1030137" cy="414660"/>
            </a:xfrm>
            <a:prstGeom prst="rect">
              <a:avLst/>
            </a:prstGeom>
          </p:spPr>
        </p:pic>
        <p:pic>
          <p:nvPicPr>
            <p:cNvPr id="8" name="Picture 7" descr="SUPRAN_ORESKES_Figure2-v2-originalforslides-01.pn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205146" y="4020817"/>
              <a:ext cx="1907245" cy="414660"/>
            </a:xfrm>
            <a:prstGeom prst="rect">
              <a:avLst/>
            </a:prstGeom>
          </p:spPr>
        </p:pic>
      </p:grpSp>
      <p:sp>
        <p:nvSpPr>
          <p:cNvPr id="16" name="Rectangle 15"/>
          <p:cNvSpPr/>
          <p:nvPr/>
        </p:nvSpPr>
        <p:spPr>
          <a:xfrm>
            <a:off x="1376820" y="4712229"/>
            <a:ext cx="5870661" cy="845608"/>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17" name="Rectangle 16"/>
          <p:cNvSpPr/>
          <p:nvPr/>
        </p:nvSpPr>
        <p:spPr>
          <a:xfrm>
            <a:off x="1970637" y="822562"/>
            <a:ext cx="427528" cy="3898134"/>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18" name="Rectangle 17"/>
          <p:cNvSpPr/>
          <p:nvPr/>
        </p:nvSpPr>
        <p:spPr>
          <a:xfrm>
            <a:off x="3422709" y="840178"/>
            <a:ext cx="427528" cy="3898134"/>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19" name="Rectangle 18"/>
          <p:cNvSpPr/>
          <p:nvPr/>
        </p:nvSpPr>
        <p:spPr>
          <a:xfrm>
            <a:off x="4887443" y="825676"/>
            <a:ext cx="427528" cy="3898134"/>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20" name="Rectangle 19"/>
          <p:cNvSpPr/>
          <p:nvPr/>
        </p:nvSpPr>
        <p:spPr>
          <a:xfrm>
            <a:off x="6352178" y="842610"/>
            <a:ext cx="427528" cy="3898134"/>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21" name="Rectangle 20"/>
          <p:cNvSpPr/>
          <p:nvPr/>
        </p:nvSpPr>
        <p:spPr>
          <a:xfrm>
            <a:off x="2402441" y="822562"/>
            <a:ext cx="427528" cy="3898134"/>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22" name="Rectangle 21"/>
          <p:cNvSpPr/>
          <p:nvPr/>
        </p:nvSpPr>
        <p:spPr>
          <a:xfrm>
            <a:off x="3858704" y="842610"/>
            <a:ext cx="427528" cy="3898134"/>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23" name="Rectangle 22"/>
          <p:cNvSpPr/>
          <p:nvPr/>
        </p:nvSpPr>
        <p:spPr>
          <a:xfrm>
            <a:off x="5306504" y="842610"/>
            <a:ext cx="427528" cy="3898134"/>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24" name="Rectangle 23"/>
          <p:cNvSpPr/>
          <p:nvPr/>
        </p:nvSpPr>
        <p:spPr>
          <a:xfrm>
            <a:off x="6760699" y="831711"/>
            <a:ext cx="427528" cy="3898134"/>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26" name="Rectangle 25"/>
          <p:cNvSpPr/>
          <p:nvPr/>
        </p:nvSpPr>
        <p:spPr>
          <a:xfrm>
            <a:off x="868487" y="-8467"/>
            <a:ext cx="7205893" cy="646331"/>
          </a:xfrm>
          <a:prstGeom prst="rect">
            <a:avLst/>
          </a:prstGeom>
        </p:spPr>
        <p:txBody>
          <a:bodyPr wrap="square">
            <a:spAutoFit/>
          </a:bodyPr>
          <a:lstStyle/>
          <a:p>
            <a:pPr algn="ctr" defTabSz="457200" hangingPunct="0"/>
            <a:r>
              <a:rPr lang="en-US" dirty="0">
                <a:solidFill>
                  <a:schemeClr val="bg1"/>
                </a:solidFill>
                <a:latin typeface="Century Gothic"/>
                <a:cs typeface="Century Gothic"/>
              </a:rPr>
              <a:t>The more public ExxonMobil’s climate communications are,</a:t>
            </a:r>
          </a:p>
          <a:p>
            <a:pPr algn="ctr" defTabSz="457200" hangingPunct="0"/>
            <a:r>
              <a:rPr lang="en-US" dirty="0">
                <a:solidFill>
                  <a:schemeClr val="bg1"/>
                </a:solidFill>
                <a:latin typeface="Century Gothic"/>
                <a:cs typeface="Century Gothic"/>
              </a:rPr>
              <a:t>the more they communicate doubt</a:t>
            </a:r>
          </a:p>
        </p:txBody>
      </p:sp>
      <p:sp>
        <p:nvSpPr>
          <p:cNvPr id="10" name="TextBox 9"/>
          <p:cNvSpPr txBox="1"/>
          <p:nvPr/>
        </p:nvSpPr>
        <p:spPr>
          <a:xfrm>
            <a:off x="429704" y="532740"/>
            <a:ext cx="1670030" cy="348813"/>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1600" dirty="0">
                <a:solidFill>
                  <a:srgbClr val="000000"/>
                </a:solidFill>
                <a:sym typeface="Arial"/>
              </a:rPr>
              <a:t>% of Documents</a:t>
            </a:r>
            <a:endParaRPr kumimoji="0" lang="en-US" sz="1600" i="0" u="none" strike="noStrike" cap="none" spc="0" normalizeH="0" baseline="0" dirty="0">
              <a:ln>
                <a:noFill/>
              </a:ln>
              <a:solidFill>
                <a:srgbClr val="000000"/>
              </a:solidFill>
              <a:effectLst/>
              <a:uFillTx/>
              <a:sym typeface="Arial"/>
            </a:endParaRPr>
          </a:p>
        </p:txBody>
      </p:sp>
      <p:grpSp>
        <p:nvGrpSpPr>
          <p:cNvPr id="32" name="Group 31"/>
          <p:cNvGrpSpPr/>
          <p:nvPr/>
        </p:nvGrpSpPr>
        <p:grpSpPr>
          <a:xfrm>
            <a:off x="268838" y="491024"/>
            <a:ext cx="1830896" cy="4537602"/>
            <a:chOff x="268838" y="491024"/>
            <a:chExt cx="1830896" cy="4537602"/>
          </a:xfrm>
          <a:solidFill>
            <a:schemeClr val="tx1"/>
          </a:solidFill>
        </p:grpSpPr>
        <p:sp>
          <p:nvSpPr>
            <p:cNvPr id="11" name="Rectangle 10"/>
            <p:cNvSpPr/>
            <p:nvPr/>
          </p:nvSpPr>
          <p:spPr>
            <a:xfrm>
              <a:off x="742970" y="687786"/>
              <a:ext cx="880533" cy="4340840"/>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29" name="Rectangle 28"/>
            <p:cNvSpPr/>
            <p:nvPr/>
          </p:nvSpPr>
          <p:spPr>
            <a:xfrm>
              <a:off x="268838" y="491024"/>
              <a:ext cx="1830896" cy="393523"/>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grpSp>
    </p:spTree>
    <p:extLst>
      <p:ext uri="{BB962C8B-B14F-4D97-AF65-F5344CB8AC3E}">
        <p14:creationId xmlns:p14="http://schemas.microsoft.com/office/powerpoint/2010/main" val="1569409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par>
                                <p:cTn id="8" presetID="22" presetClass="exit" presetSubtype="8" fill="hold" grpId="0" nodeType="withEffect">
                                  <p:stCondLst>
                                    <p:cond delay="0"/>
                                  </p:stCondLst>
                                  <p:childTnLst>
                                    <p:animEffect transition="out" filter="wipe(left)">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par>
                                <p:cTn id="11" presetID="22" presetClass="exit" presetSubtype="4" fill="hold" nodeType="withEffect">
                                  <p:stCondLst>
                                    <p:cond delay="0"/>
                                  </p:stCondLst>
                                  <p:childTnLst>
                                    <p:animEffect transition="out" filter="wipe(down)">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par>
                                <p:cTn id="14" presetID="22" presetClass="exit" presetSubtype="4" fill="hold" grpId="1" nodeType="withEffect">
                                  <p:stCondLst>
                                    <p:cond delay="0"/>
                                  </p:stCondLst>
                                  <p:childTnLst>
                                    <p:animEffect transition="out" filter="wipe(down)">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childTnLst>
                          </p:cTn>
                        </p:par>
                        <p:par>
                          <p:cTn id="17" fill="hold">
                            <p:stCondLst>
                              <p:cond delay="1000"/>
                            </p:stCondLst>
                            <p:childTnLst>
                              <p:par>
                                <p:cTn id="18" presetID="10" presetClass="exit" presetSubtype="0" fill="hold" grpId="0" nodeType="afterEffect">
                                  <p:stCondLst>
                                    <p:cond delay="0"/>
                                  </p:stCondLst>
                                  <p:childTnLst>
                                    <p:animEffect transition="out" filter="fade">
                                      <p:cBhvr>
                                        <p:cTn id="19" dur="500"/>
                                        <p:tgtEl>
                                          <p:spTgt spid="17"/>
                                        </p:tgtEl>
                                      </p:cBhvr>
                                    </p:animEffect>
                                    <p:set>
                                      <p:cBhvr>
                                        <p:cTn id="20" dur="1" fill="hold">
                                          <p:stCondLst>
                                            <p:cond delay="499"/>
                                          </p:stCondLst>
                                        </p:cTn>
                                        <p:tgtEl>
                                          <p:spTgt spid="17"/>
                                        </p:tgtEl>
                                        <p:attrNameLst>
                                          <p:attrName>style.visibility</p:attrName>
                                        </p:attrNameLst>
                                      </p:cBhvr>
                                      <p:to>
                                        <p:strVal val="hidden"/>
                                      </p:to>
                                    </p:set>
                                  </p:childTnLst>
                                </p:cTn>
                              </p:par>
                            </p:childTnLst>
                          </p:cTn>
                        </p:par>
                        <p:par>
                          <p:cTn id="21" fill="hold">
                            <p:stCondLst>
                              <p:cond delay="1500"/>
                            </p:stCondLst>
                            <p:childTnLst>
                              <p:par>
                                <p:cTn id="22" presetID="10" presetClass="exit" presetSubtype="0" fill="hold" grpId="0" nodeType="afterEffect">
                                  <p:stCondLst>
                                    <p:cond delay="0"/>
                                  </p:stCondLst>
                                  <p:childTnLst>
                                    <p:animEffect transition="out" filter="fade">
                                      <p:cBhvr>
                                        <p:cTn id="23" dur="500"/>
                                        <p:tgtEl>
                                          <p:spTgt spid="18"/>
                                        </p:tgtEl>
                                      </p:cBhvr>
                                    </p:animEffect>
                                    <p:set>
                                      <p:cBhvr>
                                        <p:cTn id="24" dur="1" fill="hold">
                                          <p:stCondLst>
                                            <p:cond delay="499"/>
                                          </p:stCondLst>
                                        </p:cTn>
                                        <p:tgtEl>
                                          <p:spTgt spid="18"/>
                                        </p:tgtEl>
                                        <p:attrNameLst>
                                          <p:attrName>style.visibility</p:attrName>
                                        </p:attrNameLst>
                                      </p:cBhvr>
                                      <p:to>
                                        <p:strVal val="hidden"/>
                                      </p:to>
                                    </p:set>
                                  </p:childTnLst>
                                </p:cTn>
                              </p:par>
                            </p:childTnLst>
                          </p:cTn>
                        </p:par>
                        <p:par>
                          <p:cTn id="25" fill="hold">
                            <p:stCondLst>
                              <p:cond delay="2000"/>
                            </p:stCondLst>
                            <p:childTnLst>
                              <p:par>
                                <p:cTn id="26" presetID="10" presetClass="exit" presetSubtype="0" fill="hold" grpId="0" nodeType="afterEffect">
                                  <p:stCondLst>
                                    <p:cond delay="0"/>
                                  </p:stCondLst>
                                  <p:childTnLst>
                                    <p:animEffect transition="out" filter="fade">
                                      <p:cBhvr>
                                        <p:cTn id="27" dur="500"/>
                                        <p:tgtEl>
                                          <p:spTgt spid="19"/>
                                        </p:tgtEl>
                                      </p:cBhvr>
                                    </p:animEffect>
                                    <p:set>
                                      <p:cBhvr>
                                        <p:cTn id="28" dur="1" fill="hold">
                                          <p:stCondLst>
                                            <p:cond delay="499"/>
                                          </p:stCondLst>
                                        </p:cTn>
                                        <p:tgtEl>
                                          <p:spTgt spid="19"/>
                                        </p:tgtEl>
                                        <p:attrNameLst>
                                          <p:attrName>style.visibility</p:attrName>
                                        </p:attrNameLst>
                                      </p:cBhvr>
                                      <p:to>
                                        <p:strVal val="hidden"/>
                                      </p:to>
                                    </p:set>
                                  </p:childTnLst>
                                </p:cTn>
                              </p:par>
                            </p:childTnLst>
                          </p:cTn>
                        </p:par>
                        <p:par>
                          <p:cTn id="29" fill="hold">
                            <p:stCondLst>
                              <p:cond delay="2500"/>
                            </p:stCondLst>
                            <p:childTnLst>
                              <p:par>
                                <p:cTn id="30" presetID="10" presetClass="exit" presetSubtype="0" fill="hold" grpId="0" nodeType="afterEffect">
                                  <p:stCondLst>
                                    <p:cond delay="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childTnLst>
                          </p:cTn>
                        </p:par>
                        <p:par>
                          <p:cTn id="33" fill="hold">
                            <p:stCondLst>
                              <p:cond delay="3000"/>
                            </p:stCondLst>
                            <p:childTnLst>
                              <p:par>
                                <p:cTn id="34" presetID="10" presetClass="exit" presetSubtype="0" fill="hold" grpId="0" nodeType="afterEffect">
                                  <p:stCondLst>
                                    <p:cond delay="0"/>
                                  </p:stCondLst>
                                  <p:childTnLst>
                                    <p:animEffect transition="out" filter="fade">
                                      <p:cBhvr>
                                        <p:cTn id="35" dur="1000"/>
                                        <p:tgtEl>
                                          <p:spTgt spid="21"/>
                                        </p:tgtEl>
                                      </p:cBhvr>
                                    </p:animEffect>
                                    <p:set>
                                      <p:cBhvr>
                                        <p:cTn id="36" dur="1" fill="hold">
                                          <p:stCondLst>
                                            <p:cond delay="999"/>
                                          </p:stCondLst>
                                        </p:cTn>
                                        <p:tgtEl>
                                          <p:spTgt spid="21"/>
                                        </p:tgtEl>
                                        <p:attrNameLst>
                                          <p:attrName>style.visibility</p:attrName>
                                        </p:attrNameLst>
                                      </p:cBhvr>
                                      <p:to>
                                        <p:strVal val="hidden"/>
                                      </p:to>
                                    </p:set>
                                  </p:childTnLst>
                                </p:cTn>
                              </p:par>
                            </p:childTnLst>
                          </p:cTn>
                        </p:par>
                        <p:par>
                          <p:cTn id="37" fill="hold">
                            <p:stCondLst>
                              <p:cond delay="4000"/>
                            </p:stCondLst>
                            <p:childTnLst>
                              <p:par>
                                <p:cTn id="38" presetID="10" presetClass="exit" presetSubtype="0" fill="hold" grpId="0" nodeType="afterEffect">
                                  <p:stCondLst>
                                    <p:cond delay="0"/>
                                  </p:stCondLst>
                                  <p:childTnLst>
                                    <p:animEffect transition="out" filter="fade">
                                      <p:cBhvr>
                                        <p:cTn id="39" dur="500"/>
                                        <p:tgtEl>
                                          <p:spTgt spid="22"/>
                                        </p:tgtEl>
                                      </p:cBhvr>
                                    </p:animEffect>
                                    <p:set>
                                      <p:cBhvr>
                                        <p:cTn id="40" dur="1" fill="hold">
                                          <p:stCondLst>
                                            <p:cond delay="499"/>
                                          </p:stCondLst>
                                        </p:cTn>
                                        <p:tgtEl>
                                          <p:spTgt spid="22"/>
                                        </p:tgtEl>
                                        <p:attrNameLst>
                                          <p:attrName>style.visibility</p:attrName>
                                        </p:attrNameLst>
                                      </p:cBhvr>
                                      <p:to>
                                        <p:strVal val="hidden"/>
                                      </p:to>
                                    </p:set>
                                  </p:childTnLst>
                                </p:cTn>
                              </p:par>
                            </p:childTnLst>
                          </p:cTn>
                        </p:par>
                        <p:par>
                          <p:cTn id="41" fill="hold">
                            <p:stCondLst>
                              <p:cond delay="4500"/>
                            </p:stCondLst>
                            <p:childTnLst>
                              <p:par>
                                <p:cTn id="42" presetID="10" presetClass="exit" presetSubtype="0" fill="hold" grpId="0" nodeType="afterEffect">
                                  <p:stCondLst>
                                    <p:cond delay="0"/>
                                  </p:stCondLst>
                                  <p:childTnLst>
                                    <p:animEffect transition="out" filter="fade">
                                      <p:cBhvr>
                                        <p:cTn id="43" dur="500"/>
                                        <p:tgtEl>
                                          <p:spTgt spid="23"/>
                                        </p:tgtEl>
                                      </p:cBhvr>
                                    </p:animEffect>
                                    <p:set>
                                      <p:cBhvr>
                                        <p:cTn id="44" dur="1" fill="hold">
                                          <p:stCondLst>
                                            <p:cond delay="499"/>
                                          </p:stCondLst>
                                        </p:cTn>
                                        <p:tgtEl>
                                          <p:spTgt spid="23"/>
                                        </p:tgtEl>
                                        <p:attrNameLst>
                                          <p:attrName>style.visibility</p:attrName>
                                        </p:attrNameLst>
                                      </p:cBhvr>
                                      <p:to>
                                        <p:strVal val="hidden"/>
                                      </p:to>
                                    </p:set>
                                  </p:childTnLst>
                                </p:cTn>
                              </p:par>
                            </p:childTnLst>
                          </p:cTn>
                        </p:par>
                        <p:par>
                          <p:cTn id="45" fill="hold">
                            <p:stCondLst>
                              <p:cond delay="5000"/>
                            </p:stCondLst>
                            <p:childTnLst>
                              <p:par>
                                <p:cTn id="46" presetID="10" presetClass="exit" presetSubtype="0" fill="hold" grpId="0" nodeType="afterEffect">
                                  <p:stCondLst>
                                    <p:cond delay="0"/>
                                  </p:stCondLst>
                                  <p:childTnLst>
                                    <p:animEffect transition="out" filter="fade">
                                      <p:cBhvr>
                                        <p:cTn id="47" dur="500"/>
                                        <p:tgtEl>
                                          <p:spTgt spid="24"/>
                                        </p:tgtEl>
                                      </p:cBhvr>
                                    </p:animEffect>
                                    <p:set>
                                      <p:cBhvr>
                                        <p:cTn id="48"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Asset 4.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99268" y="1778001"/>
            <a:ext cx="4134221" cy="2655629"/>
          </a:xfrm>
          <a:prstGeom prst="rect">
            <a:avLst/>
          </a:prstGeom>
        </p:spPr>
      </p:pic>
      <p:pic>
        <p:nvPicPr>
          <p:cNvPr id="6" name="Picture 5" descr="Asset 3.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0671" y="958848"/>
            <a:ext cx="6146810" cy="4184652"/>
          </a:xfrm>
          <a:prstGeom prst="rect">
            <a:avLst/>
          </a:prstGeom>
        </p:spPr>
      </p:pic>
      <p:grpSp>
        <p:nvGrpSpPr>
          <p:cNvPr id="25" name="Group 24"/>
          <p:cNvGrpSpPr/>
          <p:nvPr/>
        </p:nvGrpSpPr>
        <p:grpSpPr>
          <a:xfrm>
            <a:off x="7205146" y="4020817"/>
            <a:ext cx="1907245" cy="812386"/>
            <a:chOff x="7205146" y="4020817"/>
            <a:chExt cx="1907245" cy="812386"/>
          </a:xfrm>
        </p:grpSpPr>
        <p:pic>
          <p:nvPicPr>
            <p:cNvPr id="7" name="Picture 6" descr="SUPRAN_ORESKES_Figure2-v2-originalforslides-01.pn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247481" y="4418543"/>
              <a:ext cx="1030137" cy="414660"/>
            </a:xfrm>
            <a:prstGeom prst="rect">
              <a:avLst/>
            </a:prstGeom>
          </p:spPr>
        </p:pic>
        <p:pic>
          <p:nvPicPr>
            <p:cNvPr id="8" name="Picture 7" descr="SUPRAN_ORESKES_Figure2-v2-originalforslides-01.pn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205146" y="4020817"/>
              <a:ext cx="1907245" cy="414660"/>
            </a:xfrm>
            <a:prstGeom prst="rect">
              <a:avLst/>
            </a:prstGeom>
          </p:spPr>
        </p:pic>
      </p:grpSp>
      <p:sp>
        <p:nvSpPr>
          <p:cNvPr id="26" name="Rectangle 25"/>
          <p:cNvSpPr/>
          <p:nvPr/>
        </p:nvSpPr>
        <p:spPr>
          <a:xfrm>
            <a:off x="868487" y="-8467"/>
            <a:ext cx="7205893" cy="646331"/>
          </a:xfrm>
          <a:prstGeom prst="rect">
            <a:avLst/>
          </a:prstGeom>
        </p:spPr>
        <p:txBody>
          <a:bodyPr wrap="square">
            <a:spAutoFit/>
          </a:bodyPr>
          <a:lstStyle/>
          <a:p>
            <a:pPr algn="ctr" defTabSz="457200" hangingPunct="0"/>
            <a:r>
              <a:rPr lang="en-US" dirty="0">
                <a:solidFill>
                  <a:srgbClr val="000000"/>
                </a:solidFill>
                <a:latin typeface="Century Gothic"/>
                <a:ea typeface="Arial"/>
                <a:cs typeface="Century Gothic"/>
              </a:rPr>
              <a:t>The more public ExxonMobil’s climate communications are,</a:t>
            </a:r>
          </a:p>
          <a:p>
            <a:pPr algn="ctr" defTabSz="457200" hangingPunct="0"/>
            <a:r>
              <a:rPr lang="en-US" dirty="0">
                <a:solidFill>
                  <a:srgbClr val="000000"/>
                </a:solidFill>
                <a:latin typeface="Century Gothic"/>
                <a:ea typeface="Arial"/>
                <a:cs typeface="Century Gothic"/>
              </a:rPr>
              <a:t>the more they communicate doubt</a:t>
            </a:r>
          </a:p>
        </p:txBody>
      </p:sp>
      <p:sp>
        <p:nvSpPr>
          <p:cNvPr id="10" name="TextBox 9"/>
          <p:cNvSpPr txBox="1"/>
          <p:nvPr/>
        </p:nvSpPr>
        <p:spPr>
          <a:xfrm>
            <a:off x="429704" y="532740"/>
            <a:ext cx="1670030" cy="348813"/>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defTabSz="457200" hangingPunct="0"/>
            <a:r>
              <a:rPr lang="en-US" sz="1600" dirty="0">
                <a:solidFill>
                  <a:srgbClr val="000000"/>
                </a:solidFill>
                <a:latin typeface="Arial"/>
                <a:ea typeface="Arial"/>
                <a:cs typeface="Arial"/>
                <a:sym typeface="Arial"/>
              </a:rPr>
              <a:t>% of Documents</a:t>
            </a:r>
          </a:p>
        </p:txBody>
      </p:sp>
    </p:spTree>
    <p:extLst>
      <p:ext uri="{BB962C8B-B14F-4D97-AF65-F5344CB8AC3E}">
        <p14:creationId xmlns:p14="http://schemas.microsoft.com/office/powerpoint/2010/main" val="2231608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2000" y="1080828"/>
            <a:ext cx="9017000" cy="13490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2700" dirty="0">
                <a:solidFill>
                  <a:srgbClr val="FFFFFF"/>
                </a:solidFill>
                <a:latin typeface="Century Gothic"/>
                <a:cs typeface="Century Gothic"/>
                <a:sym typeface="Arial"/>
              </a:rPr>
              <a:t>Have climate communications from </a:t>
            </a:r>
          </a:p>
          <a:p>
            <a:pPr marL="0" marR="0" indent="0" algn="l" defTabSz="457200" rtl="0" fontAlgn="auto" latinLnBrk="0" hangingPunct="0">
              <a:lnSpc>
                <a:spcPct val="100000"/>
              </a:lnSpc>
              <a:spcBef>
                <a:spcPts val="0"/>
              </a:spcBef>
              <a:spcAft>
                <a:spcPts val="0"/>
              </a:spcAft>
              <a:buClrTx/>
              <a:buSzTx/>
              <a:buFontTx/>
              <a:buNone/>
              <a:tabLst/>
            </a:pPr>
            <a:r>
              <a:rPr lang="en-US" sz="2700" dirty="0">
                <a:solidFill>
                  <a:srgbClr val="FFFFFF"/>
                </a:solidFill>
                <a:latin typeface="Century Gothic"/>
                <a:cs typeface="Century Gothic"/>
                <a:sym typeface="Arial"/>
              </a:rPr>
              <a:t>ExxonMobil (Exxon/Mobil/ExxonMobil) </a:t>
            </a:r>
          </a:p>
          <a:p>
            <a:pPr marL="0" marR="0" indent="0" algn="l" defTabSz="457200" rtl="0" fontAlgn="auto" latinLnBrk="0" hangingPunct="0">
              <a:lnSpc>
                <a:spcPct val="100000"/>
              </a:lnSpc>
              <a:spcBef>
                <a:spcPts val="0"/>
              </a:spcBef>
              <a:spcAft>
                <a:spcPts val="0"/>
              </a:spcAft>
              <a:buClrTx/>
              <a:buSzTx/>
              <a:buFontTx/>
              <a:buNone/>
              <a:tabLst/>
            </a:pPr>
            <a:r>
              <a:rPr lang="en-US" sz="2700" i="1" dirty="0">
                <a:solidFill>
                  <a:srgbClr val="FFFFFF"/>
                </a:solidFill>
                <a:latin typeface="Century Gothic"/>
                <a:cs typeface="Century Gothic"/>
                <a:sym typeface="Arial"/>
              </a:rPr>
              <a:t>misled</a:t>
            </a:r>
            <a:r>
              <a:rPr lang="en-US" sz="2700" dirty="0">
                <a:solidFill>
                  <a:srgbClr val="FFFFFF"/>
                </a:solidFill>
                <a:latin typeface="Century Gothic"/>
                <a:cs typeface="Century Gothic"/>
                <a:sym typeface="Arial"/>
              </a:rPr>
              <a:t> customers, shareholders, or the public?</a:t>
            </a:r>
          </a:p>
        </p:txBody>
      </p:sp>
      <p:sp>
        <p:nvSpPr>
          <p:cNvPr id="7" name="TextBox 6"/>
          <p:cNvSpPr txBox="1"/>
          <p:nvPr/>
        </p:nvSpPr>
        <p:spPr>
          <a:xfrm>
            <a:off x="736600" y="2693728"/>
            <a:ext cx="927100" cy="5180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2700" dirty="0">
                <a:solidFill>
                  <a:srgbClr val="FF0000"/>
                </a:solidFill>
                <a:latin typeface="Century Gothic"/>
                <a:cs typeface="Century Gothic"/>
                <a:sym typeface="Arial"/>
              </a:rPr>
              <a:t>Yes.</a:t>
            </a:r>
          </a:p>
        </p:txBody>
      </p:sp>
    </p:spTree>
    <p:extLst>
      <p:ext uri="{BB962C8B-B14F-4D97-AF65-F5344CB8AC3E}">
        <p14:creationId xmlns:p14="http://schemas.microsoft.com/office/powerpoint/2010/main" val="628960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62286" y="794234"/>
            <a:ext cx="9390746" cy="1754326"/>
          </a:xfrm>
          <a:prstGeom prst="rect">
            <a:avLst/>
          </a:prstGeom>
        </p:spPr>
        <p:txBody>
          <a:bodyPr wrap="square">
            <a:spAutoFit/>
          </a:bodyPr>
          <a:lstStyle/>
          <a:p>
            <a:pPr defTabSz="457200" hangingPunct="0"/>
            <a:r>
              <a:rPr lang="en-US" b="1" dirty="0">
                <a:solidFill>
                  <a:srgbClr val="FFFFFF"/>
                </a:solidFill>
                <a:latin typeface="Century Gothic"/>
                <a:ea typeface="Arial"/>
                <a:cs typeface="Century Gothic"/>
                <a:sym typeface="Arial"/>
              </a:rPr>
              <a:t>Misleading #1:</a:t>
            </a:r>
            <a:r>
              <a:rPr lang="en-US" dirty="0">
                <a:solidFill>
                  <a:srgbClr val="FFFFFF"/>
                </a:solidFill>
                <a:latin typeface="Century Gothic"/>
                <a:ea typeface="Arial"/>
                <a:cs typeface="Century Gothic"/>
                <a:sym typeface="Arial"/>
              </a:rPr>
              <a:t>	Exxon and ExxonMobil Corp misled with </a:t>
            </a:r>
          </a:p>
          <a:p>
            <a:pPr defTabSz="457200" hangingPunct="0"/>
            <a:r>
              <a:rPr lang="en-US" dirty="0">
                <a:solidFill>
                  <a:srgbClr val="FFFFFF"/>
                </a:solidFill>
                <a:latin typeface="Century Gothic"/>
                <a:ea typeface="Arial"/>
                <a:cs typeface="Century Gothic"/>
                <a:sym typeface="Arial"/>
              </a:rPr>
              <a:t>				</a:t>
            </a:r>
            <a:r>
              <a:rPr lang="en-US" i="1" dirty="0">
                <a:solidFill>
                  <a:srgbClr val="FFFFFF"/>
                </a:solidFill>
                <a:latin typeface="Century Gothic"/>
                <a:ea typeface="Arial"/>
                <a:cs typeface="Century Gothic"/>
                <a:sym typeface="Arial"/>
              </a:rPr>
              <a:t>discrepant communications</a:t>
            </a:r>
          </a:p>
          <a:p>
            <a:pPr defTabSz="457200" hangingPunct="0"/>
            <a:r>
              <a:rPr lang="en-US" dirty="0">
                <a:solidFill>
                  <a:srgbClr val="FFFFFF"/>
                </a:solidFill>
                <a:latin typeface="Century Gothic"/>
                <a:ea typeface="Arial"/>
                <a:cs typeface="Century Gothic"/>
                <a:sym typeface="Arial"/>
              </a:rPr>
              <a:t>(Difference between what they said in public v. what they said In private)</a:t>
            </a:r>
          </a:p>
          <a:p>
            <a:pPr defTabSz="457200" hangingPunct="0"/>
            <a:endParaRPr lang="en-US" dirty="0">
              <a:solidFill>
                <a:srgbClr val="FFFFFF"/>
              </a:solidFill>
              <a:latin typeface="Century Gothic"/>
              <a:ea typeface="Arial"/>
              <a:cs typeface="Century Gothic"/>
              <a:sym typeface="Arial"/>
            </a:endParaRPr>
          </a:p>
          <a:p>
            <a:pPr defTabSz="457200" hangingPunct="0"/>
            <a:r>
              <a:rPr lang="en-US" dirty="0">
                <a:solidFill>
                  <a:srgbClr val="FFFFFF"/>
                </a:solidFill>
                <a:latin typeface="Century Gothic"/>
                <a:ea typeface="Arial"/>
                <a:cs typeface="Century Gothic"/>
                <a:sym typeface="Arial"/>
              </a:rPr>
              <a:t>BIG DIFFERENCE!</a:t>
            </a:r>
          </a:p>
          <a:p>
            <a:pPr defTabSz="457200" hangingPunct="0"/>
            <a:endParaRPr lang="en-US" i="1" dirty="0">
              <a:solidFill>
                <a:srgbClr val="FFFFFF"/>
              </a:solidFill>
              <a:latin typeface="Century Gothic"/>
              <a:ea typeface="Arial"/>
              <a:cs typeface="Century Gothic"/>
              <a:sym typeface="Arial"/>
            </a:endParaRPr>
          </a:p>
        </p:txBody>
      </p:sp>
    </p:spTree>
    <p:extLst>
      <p:ext uri="{BB962C8B-B14F-4D97-AF65-F5344CB8AC3E}">
        <p14:creationId xmlns:p14="http://schemas.microsoft.com/office/powerpoint/2010/main" val="3085089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10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1000"/>
                                        <p:tgtEl>
                                          <p:spTgt spid="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animEffect transition="in" filter="fade">
                                      <p:cBhvr>
                                        <p:cTn id="16" dur="1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 name="Picture 20" descr="Screenshot 2017-10-19 13.29.08.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88638" y="390377"/>
            <a:ext cx="3633914" cy="4671258"/>
          </a:xfrm>
          <a:prstGeom prst="rect">
            <a:avLst/>
          </a:prstGeom>
          <a:ln w="19050" cmpd="sng">
            <a:solidFill>
              <a:srgbClr val="D53945"/>
            </a:solidFill>
          </a:ln>
        </p:spPr>
      </p:pic>
      <p:pic>
        <p:nvPicPr>
          <p:cNvPr id="22" name="Picture 21" descr="Screenshot 2017-08-10 11.18.47.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91312" y="390377"/>
            <a:ext cx="3552867" cy="4645812"/>
          </a:xfrm>
          <a:prstGeom prst="rect">
            <a:avLst/>
          </a:prstGeom>
          <a:ln w="19050" cmpd="sng">
            <a:solidFill>
              <a:srgbClr val="45AEA8"/>
            </a:solidFill>
          </a:ln>
        </p:spPr>
      </p:pic>
      <p:sp>
        <p:nvSpPr>
          <p:cNvPr id="23" name="Rectangle 22"/>
          <p:cNvSpPr/>
          <p:nvPr/>
        </p:nvSpPr>
        <p:spPr>
          <a:xfrm>
            <a:off x="759048" y="-4356"/>
            <a:ext cx="4013200" cy="369332"/>
          </a:xfrm>
          <a:prstGeom prst="rect">
            <a:avLst/>
          </a:prstGeom>
        </p:spPr>
        <p:txBody>
          <a:bodyPr wrap="square">
            <a:spAutoFit/>
          </a:bodyPr>
          <a:lstStyle/>
          <a:p>
            <a:pPr defTabSz="457200" hangingPunct="0"/>
            <a:r>
              <a:rPr lang="en-US" dirty="0">
                <a:solidFill>
                  <a:srgbClr val="45AEA8"/>
                </a:solidFill>
                <a:latin typeface="Century Gothic"/>
                <a:ea typeface="Arial"/>
                <a:cs typeface="Century Gothic"/>
                <a:sym typeface="Arial"/>
              </a:rPr>
              <a:t>Science: ~80% Acknowledge</a:t>
            </a:r>
          </a:p>
        </p:txBody>
      </p:sp>
      <p:sp>
        <p:nvSpPr>
          <p:cNvPr id="24" name="Rectangle 23"/>
          <p:cNvSpPr/>
          <p:nvPr/>
        </p:nvSpPr>
        <p:spPr>
          <a:xfrm>
            <a:off x="5283436" y="4778"/>
            <a:ext cx="3276375" cy="369332"/>
          </a:xfrm>
          <a:prstGeom prst="rect">
            <a:avLst/>
          </a:prstGeom>
        </p:spPr>
        <p:txBody>
          <a:bodyPr wrap="square">
            <a:spAutoFit/>
          </a:bodyPr>
          <a:lstStyle/>
          <a:p>
            <a:pPr defTabSz="457200" hangingPunct="0"/>
            <a:r>
              <a:rPr lang="en-US" dirty="0">
                <a:solidFill>
                  <a:srgbClr val="D53945"/>
                </a:solidFill>
                <a:latin typeface="Century Gothic"/>
                <a:ea typeface="Arial"/>
                <a:cs typeface="Century Gothic"/>
                <a:sym typeface="Arial"/>
              </a:rPr>
              <a:t>Advertorials: ~80% Doubt</a:t>
            </a:r>
          </a:p>
        </p:txBody>
      </p:sp>
    </p:spTree>
    <p:extLst>
      <p:ext uri="{BB962C8B-B14F-4D97-AF65-F5344CB8AC3E}">
        <p14:creationId xmlns:p14="http://schemas.microsoft.com/office/powerpoint/2010/main" val="1779899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childTnLst>
                                </p:cTn>
                              </p:par>
                              <p:par>
                                <p:cTn id="15" presetID="10"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487337" y="3"/>
            <a:ext cx="7847595" cy="10720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ctr" defTabSz="457200" hangingPunct="0"/>
            <a:r>
              <a:rPr lang="en-US" sz="2100" dirty="0">
                <a:solidFill>
                  <a:srgbClr val="000000"/>
                </a:solidFill>
                <a:latin typeface="Century Gothic"/>
                <a:cs typeface="Century Gothic"/>
              </a:rPr>
              <a:t>ExxonMobil contributed quietly to the science </a:t>
            </a:r>
          </a:p>
          <a:p>
            <a:pPr algn="ctr" defTabSz="457200" hangingPunct="0"/>
            <a:r>
              <a:rPr lang="en-US" sz="2100" dirty="0">
                <a:solidFill>
                  <a:srgbClr val="000000"/>
                </a:solidFill>
                <a:latin typeface="Century Gothic"/>
                <a:cs typeface="Century Gothic"/>
              </a:rPr>
              <a:t>yet loudly to raising doubts about it. </a:t>
            </a:r>
          </a:p>
          <a:p>
            <a:pPr marL="0" marR="0" indent="0" algn="ctr" defTabSz="457200" rtl="0" fontAlgn="auto" latinLnBrk="0" hangingPunct="0">
              <a:lnSpc>
                <a:spcPct val="100000"/>
              </a:lnSpc>
              <a:spcBef>
                <a:spcPts val="0"/>
              </a:spcBef>
              <a:spcAft>
                <a:spcPts val="0"/>
              </a:spcAft>
              <a:buClrTx/>
              <a:buSzTx/>
              <a:buFontTx/>
              <a:buNone/>
              <a:tabLst/>
            </a:pPr>
            <a:endParaRPr kumimoji="0" lang="en-US" sz="2100" b="1" i="0" u="none" strike="noStrike" cap="none" spc="0" normalizeH="0" baseline="0" dirty="0">
              <a:ln>
                <a:noFill/>
              </a:ln>
              <a:solidFill>
                <a:srgbClr val="000000"/>
              </a:solidFill>
              <a:effectLst/>
              <a:uFillTx/>
              <a:latin typeface="Century Gothic"/>
              <a:cs typeface="Century Gothic"/>
              <a:sym typeface="Arial"/>
            </a:endParaRPr>
          </a:p>
        </p:txBody>
      </p:sp>
      <p:sp>
        <p:nvSpPr>
          <p:cNvPr id="11" name="TextBox 10"/>
          <p:cNvSpPr txBox="1"/>
          <p:nvPr/>
        </p:nvSpPr>
        <p:spPr>
          <a:xfrm>
            <a:off x="107225" y="3879337"/>
            <a:ext cx="4270042" cy="11798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indent="-285750" defTabSz="457200" hangingPunct="0">
              <a:buFont typeface="Arial"/>
              <a:buChar char="•"/>
            </a:pPr>
            <a:r>
              <a:rPr lang="en-US" sz="1400" dirty="0">
                <a:solidFill>
                  <a:srgbClr val="000000"/>
                </a:solidFill>
                <a:latin typeface="Century Gothic"/>
                <a:cs typeface="Century Gothic"/>
              </a:rPr>
              <a:t>Average citations = 21 (peer-reviewed)</a:t>
            </a:r>
          </a:p>
          <a:p>
            <a:pPr defTabSz="457200" hangingPunct="0"/>
            <a:r>
              <a:rPr lang="en-US" sz="1400" dirty="0">
                <a:solidFill>
                  <a:srgbClr val="000000"/>
                </a:solidFill>
                <a:latin typeface="Century Gothic"/>
                <a:cs typeface="Century Gothic"/>
              </a:rPr>
              <a:t>			             2 (non-peer-reviewed)</a:t>
            </a:r>
          </a:p>
          <a:p>
            <a:pPr defTabSz="457200" hangingPunct="0"/>
            <a:endParaRPr lang="en-US" sz="1400" dirty="0">
              <a:solidFill>
                <a:srgbClr val="000000"/>
              </a:solidFill>
              <a:latin typeface="Century Gothic"/>
              <a:cs typeface="Century Gothic"/>
            </a:endParaRPr>
          </a:p>
          <a:p>
            <a:pPr indent="-285750" defTabSz="457200" hangingPunct="0">
              <a:buFont typeface="Arial"/>
              <a:buChar char="•"/>
            </a:pPr>
            <a:r>
              <a:rPr lang="en-US" sz="1400" dirty="0">
                <a:solidFill>
                  <a:srgbClr val="000000"/>
                </a:solidFill>
                <a:latin typeface="Century Gothic"/>
                <a:cs typeface="Century Gothic"/>
              </a:rPr>
              <a:t>Intellectually &amp; physically inaccessible</a:t>
            </a:r>
          </a:p>
          <a:p>
            <a:pPr marL="0" marR="0" indent="0" defTabSz="457200" rtl="0" fontAlgn="auto" latinLnBrk="0" hangingPunct="0">
              <a:lnSpc>
                <a:spcPct val="100000"/>
              </a:lnSpc>
              <a:spcBef>
                <a:spcPts val="0"/>
              </a:spcBef>
              <a:spcAft>
                <a:spcPts val="0"/>
              </a:spcAft>
              <a:buClrTx/>
              <a:buSzTx/>
              <a:buFontTx/>
              <a:buNone/>
              <a:tabLst/>
            </a:pPr>
            <a:endParaRPr kumimoji="0" lang="en-US" sz="1400" b="1" i="0" u="none" strike="noStrike" cap="none" spc="0" normalizeH="0" baseline="0" dirty="0">
              <a:ln>
                <a:noFill/>
              </a:ln>
              <a:solidFill>
                <a:srgbClr val="000000"/>
              </a:solidFill>
              <a:effectLst/>
              <a:uFillTx/>
              <a:latin typeface="Century Gothic"/>
              <a:cs typeface="Century Gothic"/>
              <a:sym typeface="Arial"/>
            </a:endParaRPr>
          </a:p>
        </p:txBody>
      </p:sp>
      <p:pic>
        <p:nvPicPr>
          <p:cNvPr id="15" name="Picture 14" descr="Screenshot 2017-08-10 11.18.47.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52085" y="813769"/>
            <a:ext cx="2249896" cy="2942017"/>
          </a:xfrm>
          <a:prstGeom prst="rect">
            <a:avLst/>
          </a:prstGeom>
          <a:ln w="19050" cmpd="sng">
            <a:solidFill>
              <a:srgbClr val="45AEA8"/>
            </a:solidFill>
          </a:ln>
        </p:spPr>
      </p:pic>
    </p:spTree>
    <p:extLst>
      <p:ext uri="{BB962C8B-B14F-4D97-AF65-F5344CB8AC3E}">
        <p14:creationId xmlns:p14="http://schemas.microsoft.com/office/powerpoint/2010/main" val="141418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extBox 10"/>
          <p:cNvSpPr txBox="1"/>
          <p:nvPr/>
        </p:nvSpPr>
        <p:spPr>
          <a:xfrm>
            <a:off x="107225" y="3879337"/>
            <a:ext cx="4002960" cy="11798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285750" indent="-285750" defTabSz="457200" hangingPunct="0">
              <a:buFont typeface="Arial"/>
              <a:buChar char="•"/>
            </a:pPr>
            <a:r>
              <a:rPr lang="en-US" sz="1400" dirty="0">
                <a:solidFill>
                  <a:srgbClr val="000000"/>
                </a:solidFill>
                <a:latin typeface="Century Gothic"/>
                <a:ea typeface="Arial"/>
                <a:cs typeface="Century Gothic"/>
              </a:rPr>
              <a:t>&lt;citations&gt; = 21 (peer-reviewed)</a:t>
            </a:r>
          </a:p>
          <a:p>
            <a:pPr defTabSz="457200" hangingPunct="0"/>
            <a:r>
              <a:rPr lang="en-US" sz="1400" dirty="0">
                <a:solidFill>
                  <a:srgbClr val="000000"/>
                </a:solidFill>
                <a:latin typeface="Century Gothic"/>
                <a:ea typeface="Arial"/>
                <a:cs typeface="Century Gothic"/>
              </a:rPr>
              <a:t>			   2 (non-peer-reviewed)</a:t>
            </a:r>
          </a:p>
          <a:p>
            <a:pPr defTabSz="457200" hangingPunct="0"/>
            <a:endParaRPr lang="en-US" sz="1400" dirty="0">
              <a:solidFill>
                <a:srgbClr val="000000"/>
              </a:solidFill>
              <a:latin typeface="Century Gothic"/>
              <a:ea typeface="Arial"/>
              <a:cs typeface="Century Gothic"/>
            </a:endParaRPr>
          </a:p>
          <a:p>
            <a:pPr marL="285750" indent="-285750" defTabSz="457200" hangingPunct="0">
              <a:buFont typeface="Arial"/>
              <a:buChar char="•"/>
            </a:pPr>
            <a:r>
              <a:rPr lang="en-US" sz="1400" dirty="0">
                <a:solidFill>
                  <a:srgbClr val="000000"/>
                </a:solidFill>
                <a:latin typeface="Century Gothic"/>
                <a:ea typeface="Arial"/>
                <a:cs typeface="Century Gothic"/>
              </a:rPr>
              <a:t>Intellectually &amp; physically inaccessible</a:t>
            </a:r>
          </a:p>
          <a:p>
            <a:pPr defTabSz="457200" hangingPunct="0"/>
            <a:endParaRPr lang="en-US" sz="1400" b="1" dirty="0">
              <a:solidFill>
                <a:srgbClr val="000000"/>
              </a:solidFill>
              <a:latin typeface="Century Gothic"/>
              <a:ea typeface="Arial"/>
              <a:cs typeface="Century Gothic"/>
              <a:sym typeface="Arial"/>
            </a:endParaRPr>
          </a:p>
        </p:txBody>
      </p:sp>
      <p:sp>
        <p:nvSpPr>
          <p:cNvPr id="13" name="TextBox 12"/>
          <p:cNvSpPr txBox="1"/>
          <p:nvPr/>
        </p:nvSpPr>
        <p:spPr>
          <a:xfrm>
            <a:off x="4731613" y="3862084"/>
            <a:ext cx="4412387" cy="16106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285750" indent="-285750" defTabSz="457200" hangingPunct="0">
              <a:buFont typeface="Arial"/>
              <a:buChar char="•"/>
            </a:pPr>
            <a:r>
              <a:rPr lang="en-US" sz="1400" dirty="0">
                <a:solidFill>
                  <a:srgbClr val="000000"/>
                </a:solidFill>
                <a:latin typeface="Century Gothic"/>
                <a:cs typeface="Century Gothic"/>
              </a:rPr>
              <a:t>Let “the public to know where we stand”</a:t>
            </a:r>
          </a:p>
          <a:p>
            <a:pPr marL="285750" indent="-285750" defTabSz="457200" hangingPunct="0">
              <a:buFont typeface="Arial"/>
              <a:buChar char="•"/>
            </a:pPr>
            <a:r>
              <a:rPr lang="en-US" sz="1400" dirty="0">
                <a:solidFill>
                  <a:srgbClr val="000000"/>
                </a:solidFill>
                <a:latin typeface="Century Gothic"/>
                <a:ea typeface="Arial"/>
                <a:cs typeface="Century Gothic"/>
              </a:rPr>
              <a:t>Readership of millions</a:t>
            </a:r>
          </a:p>
          <a:p>
            <a:pPr marL="285750" indent="-285750" defTabSz="457200" hangingPunct="0">
              <a:buFont typeface="Arial"/>
              <a:buChar char="•"/>
            </a:pPr>
            <a:r>
              <a:rPr lang="en-US" sz="1400" dirty="0">
                <a:solidFill>
                  <a:srgbClr val="000000"/>
                </a:solidFill>
                <a:latin typeface="Century Gothic"/>
                <a:ea typeface="Arial"/>
                <a:cs typeface="Century Gothic"/>
              </a:rPr>
              <a:t>“Every Thursday” 1972-2001, $31,000 each</a:t>
            </a:r>
          </a:p>
          <a:p>
            <a:pPr marL="285750" indent="-285750" defTabSz="457200" hangingPunct="0">
              <a:buFont typeface="Arial"/>
              <a:buChar char="•"/>
            </a:pPr>
            <a:r>
              <a:rPr lang="en-US" sz="1400" dirty="0">
                <a:solidFill>
                  <a:srgbClr val="000000"/>
                </a:solidFill>
                <a:latin typeface="Century Gothic"/>
                <a:ea typeface="Arial"/>
                <a:cs typeface="Century Gothic"/>
              </a:rPr>
              <a:t>“Advertorials substantially affect levels of </a:t>
            </a:r>
          </a:p>
          <a:p>
            <a:pPr defTabSz="457200" hangingPunct="0"/>
            <a:r>
              <a:rPr lang="en-US" sz="1400" dirty="0">
                <a:solidFill>
                  <a:srgbClr val="000000"/>
                </a:solidFill>
                <a:latin typeface="Century Gothic"/>
                <a:ea typeface="Arial"/>
                <a:cs typeface="Century Gothic"/>
              </a:rPr>
              <a:t>      individual issue salience” (Cooper </a:t>
            </a:r>
            <a:r>
              <a:rPr lang="en-US" sz="1400" i="1" dirty="0">
                <a:solidFill>
                  <a:srgbClr val="000000"/>
                </a:solidFill>
                <a:latin typeface="Century Gothic"/>
                <a:ea typeface="Arial"/>
                <a:cs typeface="Century Gothic"/>
              </a:rPr>
              <a:t>et al.</a:t>
            </a:r>
            <a:r>
              <a:rPr lang="en-US" sz="1400" dirty="0">
                <a:solidFill>
                  <a:srgbClr val="000000"/>
                </a:solidFill>
                <a:latin typeface="Century Gothic"/>
                <a:ea typeface="Arial"/>
                <a:cs typeface="Century Gothic"/>
              </a:rPr>
              <a:t> 2004) </a:t>
            </a:r>
          </a:p>
          <a:p>
            <a:pPr marL="285750" indent="-285750" defTabSz="457200" hangingPunct="0">
              <a:buFont typeface="Arial"/>
              <a:buChar char="•"/>
            </a:pPr>
            <a:endParaRPr lang="en-US" sz="1400" dirty="0">
              <a:solidFill>
                <a:srgbClr val="000000"/>
              </a:solidFill>
              <a:latin typeface="Century Gothic"/>
              <a:ea typeface="Arial"/>
              <a:cs typeface="Century Gothic"/>
            </a:endParaRPr>
          </a:p>
          <a:p>
            <a:pPr defTabSz="457200" hangingPunct="0"/>
            <a:endParaRPr lang="en-US" sz="1400" b="1" dirty="0">
              <a:solidFill>
                <a:srgbClr val="000000"/>
              </a:solidFill>
              <a:latin typeface="Century Gothic"/>
              <a:ea typeface="Arial"/>
              <a:cs typeface="Century Gothic"/>
              <a:sym typeface="Arial"/>
            </a:endParaRPr>
          </a:p>
        </p:txBody>
      </p:sp>
      <p:pic>
        <p:nvPicPr>
          <p:cNvPr id="14" name="Picture 13" descr="Screenshot 2017-10-19 13.29.08.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88998" y="797655"/>
            <a:ext cx="2301220" cy="2958131"/>
          </a:xfrm>
          <a:prstGeom prst="rect">
            <a:avLst/>
          </a:prstGeom>
          <a:ln w="19050" cmpd="sng">
            <a:solidFill>
              <a:srgbClr val="D53945"/>
            </a:solidFill>
          </a:ln>
        </p:spPr>
      </p:pic>
      <p:pic>
        <p:nvPicPr>
          <p:cNvPr id="15" name="Picture 14" descr="Screenshot 2017-08-10 11.18.47.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52085" y="813769"/>
            <a:ext cx="2249896" cy="2942017"/>
          </a:xfrm>
          <a:prstGeom prst="rect">
            <a:avLst/>
          </a:prstGeom>
          <a:ln w="19050" cmpd="sng">
            <a:solidFill>
              <a:srgbClr val="45AEA8"/>
            </a:solidFill>
          </a:ln>
        </p:spPr>
      </p:pic>
      <p:sp>
        <p:nvSpPr>
          <p:cNvPr id="8" name="TextBox 7"/>
          <p:cNvSpPr txBox="1"/>
          <p:nvPr/>
        </p:nvSpPr>
        <p:spPr>
          <a:xfrm>
            <a:off x="487337" y="3"/>
            <a:ext cx="7847595" cy="10720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ctr" defTabSz="457200" hangingPunct="0"/>
            <a:r>
              <a:rPr lang="en-US" sz="2100" dirty="0">
                <a:solidFill>
                  <a:srgbClr val="000000"/>
                </a:solidFill>
                <a:latin typeface="Century Gothic"/>
                <a:cs typeface="Century Gothic"/>
              </a:rPr>
              <a:t>ExxonMobil contributed quietly to the science </a:t>
            </a:r>
          </a:p>
          <a:p>
            <a:pPr algn="ctr" defTabSz="457200" hangingPunct="0"/>
            <a:r>
              <a:rPr lang="en-US" sz="2100" dirty="0">
                <a:solidFill>
                  <a:srgbClr val="000000"/>
                </a:solidFill>
                <a:latin typeface="Century Gothic"/>
                <a:cs typeface="Century Gothic"/>
              </a:rPr>
              <a:t>yet loudly to raising doubts about it. </a:t>
            </a:r>
          </a:p>
          <a:p>
            <a:pPr marL="0" marR="0" indent="0" algn="ctr" defTabSz="457200" rtl="0" fontAlgn="auto" latinLnBrk="0" hangingPunct="0">
              <a:lnSpc>
                <a:spcPct val="100000"/>
              </a:lnSpc>
              <a:spcBef>
                <a:spcPts val="0"/>
              </a:spcBef>
              <a:spcAft>
                <a:spcPts val="0"/>
              </a:spcAft>
              <a:buClrTx/>
              <a:buSzTx/>
              <a:buFontTx/>
              <a:buNone/>
              <a:tabLst/>
            </a:pPr>
            <a:endParaRPr kumimoji="0" lang="en-US" sz="2100" b="1" i="0" u="none" strike="noStrike" cap="none" spc="0" normalizeH="0" baseline="0" dirty="0">
              <a:ln>
                <a:noFill/>
              </a:ln>
              <a:solidFill>
                <a:srgbClr val="000000"/>
              </a:solidFill>
              <a:effectLst/>
              <a:uFillTx/>
              <a:latin typeface="Century Gothic"/>
              <a:cs typeface="Century Gothic"/>
              <a:sym typeface="Arial"/>
            </a:endParaRPr>
          </a:p>
        </p:txBody>
      </p:sp>
    </p:spTree>
    <p:extLst>
      <p:ext uri="{BB962C8B-B14F-4D97-AF65-F5344CB8AC3E}">
        <p14:creationId xmlns:p14="http://schemas.microsoft.com/office/powerpoint/2010/main" val="4207141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62286" y="794234"/>
            <a:ext cx="9390746" cy="2308324"/>
          </a:xfrm>
          <a:prstGeom prst="rect">
            <a:avLst/>
          </a:prstGeom>
        </p:spPr>
        <p:txBody>
          <a:bodyPr wrap="square">
            <a:spAutoFit/>
          </a:bodyPr>
          <a:lstStyle/>
          <a:p>
            <a:pPr defTabSz="457200" hangingPunct="0"/>
            <a:r>
              <a:rPr lang="en-US" b="1" dirty="0">
                <a:solidFill>
                  <a:srgbClr val="FFFFFF"/>
                </a:solidFill>
                <a:latin typeface="Century Gothic"/>
                <a:ea typeface="Arial"/>
                <a:cs typeface="Century Gothic"/>
                <a:sym typeface="Arial"/>
              </a:rPr>
              <a:t>Misleading #1: </a:t>
            </a:r>
            <a:r>
              <a:rPr lang="en-US" dirty="0">
                <a:solidFill>
                  <a:srgbClr val="FFFFFF"/>
                </a:solidFill>
                <a:latin typeface="Century Gothic"/>
                <a:ea typeface="Arial"/>
                <a:cs typeface="Century Gothic"/>
                <a:sym typeface="Arial"/>
              </a:rPr>
              <a:t>	</a:t>
            </a:r>
            <a:r>
              <a:rPr lang="en-US" dirty="0">
                <a:solidFill>
                  <a:srgbClr val="FFFFFF"/>
                </a:solidFill>
                <a:latin typeface="Century Gothic"/>
                <a:cs typeface="Century Gothic"/>
                <a:sym typeface="Arial"/>
              </a:rPr>
              <a:t>Exxon and ExxonMobil Corp misled with </a:t>
            </a:r>
          </a:p>
          <a:p>
            <a:pPr defTabSz="457200" hangingPunct="0"/>
            <a:r>
              <a:rPr lang="en-US" dirty="0">
                <a:solidFill>
                  <a:srgbClr val="FFFFFF"/>
                </a:solidFill>
                <a:latin typeface="Century Gothic"/>
                <a:cs typeface="Century Gothic"/>
                <a:sym typeface="Arial"/>
              </a:rPr>
              <a:t>				</a:t>
            </a:r>
            <a:r>
              <a:rPr lang="en-US" i="1" dirty="0">
                <a:solidFill>
                  <a:srgbClr val="FFFFFF"/>
                </a:solidFill>
                <a:latin typeface="Century Gothic"/>
                <a:cs typeface="Century Gothic"/>
                <a:sym typeface="Arial"/>
              </a:rPr>
              <a:t>discrepant communications</a:t>
            </a:r>
          </a:p>
          <a:p>
            <a:pPr defTabSz="457200" hangingPunct="0"/>
            <a:r>
              <a:rPr lang="en-US" i="1" dirty="0">
                <a:solidFill>
                  <a:srgbClr val="FFFFFF"/>
                </a:solidFill>
                <a:latin typeface="Century Gothic"/>
                <a:cs typeface="Century Gothic"/>
                <a:sym typeface="Arial"/>
              </a:rPr>
              <a:t>				</a:t>
            </a:r>
            <a:r>
              <a:rPr lang="en-US" dirty="0">
                <a:solidFill>
                  <a:srgbClr val="FFFFFF"/>
                </a:solidFill>
                <a:latin typeface="Century Gothic"/>
                <a:cs typeface="Century Gothic"/>
                <a:sym typeface="Arial"/>
              </a:rPr>
              <a:t>(statistical and document-to-document).</a:t>
            </a:r>
            <a:endParaRPr lang="en-US" dirty="0">
              <a:solidFill>
                <a:srgbClr val="FFFFFF"/>
              </a:solidFill>
              <a:latin typeface="Century Gothic"/>
              <a:ea typeface="Arial"/>
              <a:cs typeface="Century Gothic"/>
              <a:sym typeface="Arial"/>
            </a:endParaRPr>
          </a:p>
          <a:p>
            <a:pPr defTabSz="457200" hangingPunct="0"/>
            <a:endParaRPr lang="en-US" dirty="0">
              <a:solidFill>
                <a:srgbClr val="FFFFFF"/>
              </a:solidFill>
              <a:latin typeface="Century Gothic"/>
              <a:ea typeface="Arial"/>
              <a:cs typeface="Century Gothic"/>
              <a:sym typeface="Arial"/>
            </a:endParaRPr>
          </a:p>
          <a:p>
            <a:pPr defTabSz="457200" hangingPunct="0"/>
            <a:endParaRPr lang="en-US" dirty="0">
              <a:solidFill>
                <a:srgbClr val="FFFFFF"/>
              </a:solidFill>
              <a:latin typeface="Century Gothic"/>
              <a:ea typeface="Arial"/>
              <a:cs typeface="Century Gothic"/>
              <a:sym typeface="Arial"/>
            </a:endParaRPr>
          </a:p>
          <a:p>
            <a:pPr defTabSz="457200" hangingPunct="0"/>
            <a:r>
              <a:rPr lang="en-US" b="1" dirty="0">
                <a:solidFill>
                  <a:srgbClr val="FFFFFF"/>
                </a:solidFill>
                <a:latin typeface="Century Gothic"/>
                <a:ea typeface="Arial"/>
                <a:cs typeface="Century Gothic"/>
                <a:sym typeface="Arial"/>
              </a:rPr>
              <a:t>Misleading #2:</a:t>
            </a:r>
            <a:r>
              <a:rPr lang="en-US" dirty="0">
                <a:solidFill>
                  <a:srgbClr val="FFFFFF"/>
                </a:solidFill>
                <a:latin typeface="Century Gothic"/>
                <a:ea typeface="Arial"/>
                <a:cs typeface="Century Gothic"/>
                <a:sym typeface="Arial"/>
              </a:rPr>
              <a:t>	</a:t>
            </a:r>
            <a:r>
              <a:rPr lang="en-US" dirty="0">
                <a:solidFill>
                  <a:srgbClr val="FFFFFF"/>
                </a:solidFill>
                <a:latin typeface="Century Gothic"/>
                <a:cs typeface="Century Gothic"/>
                <a:sym typeface="Arial"/>
              </a:rPr>
              <a:t>Mobil, Exxon, and ExxonMobil Corp misled with </a:t>
            </a:r>
          </a:p>
          <a:p>
            <a:pPr defTabSz="457200" hangingPunct="0"/>
            <a:r>
              <a:rPr lang="en-US" dirty="0">
                <a:solidFill>
                  <a:srgbClr val="FFFFFF"/>
                </a:solidFill>
                <a:latin typeface="Century Gothic"/>
                <a:cs typeface="Century Gothic"/>
                <a:sym typeface="Arial"/>
              </a:rPr>
              <a:t>				</a:t>
            </a:r>
            <a:r>
              <a:rPr lang="en-US" i="1" dirty="0">
                <a:solidFill>
                  <a:srgbClr val="FFFFFF"/>
                </a:solidFill>
                <a:latin typeface="Century Gothic"/>
                <a:cs typeface="Century Gothic"/>
                <a:sym typeface="Arial"/>
              </a:rPr>
              <a:t>misinforming advertorials and non-peer-reviewed publications</a:t>
            </a:r>
            <a:r>
              <a:rPr lang="en-US" dirty="0">
                <a:solidFill>
                  <a:srgbClr val="FFFFFF"/>
                </a:solidFill>
                <a:latin typeface="Century Gothic"/>
                <a:cs typeface="Century Gothic"/>
                <a:sym typeface="Arial"/>
              </a:rPr>
              <a:t>, </a:t>
            </a:r>
          </a:p>
          <a:p>
            <a:pPr defTabSz="457200" hangingPunct="0"/>
            <a:r>
              <a:rPr lang="en-US" dirty="0">
                <a:solidFill>
                  <a:srgbClr val="FFFFFF"/>
                </a:solidFill>
                <a:latin typeface="Century Gothic"/>
                <a:cs typeface="Century Gothic"/>
                <a:sym typeface="Arial"/>
              </a:rPr>
              <a:t>				which conflicted with mainstream science.</a:t>
            </a:r>
            <a:endParaRPr lang="en-US" i="1" dirty="0">
              <a:solidFill>
                <a:srgbClr val="FFFFFF"/>
              </a:solidFill>
              <a:latin typeface="Century Gothic"/>
              <a:ea typeface="Arial"/>
              <a:cs typeface="Century Gothic"/>
              <a:sym typeface="Arial"/>
            </a:endParaRPr>
          </a:p>
        </p:txBody>
      </p:sp>
    </p:spTree>
    <p:extLst>
      <p:ext uri="{BB962C8B-B14F-4D97-AF65-F5344CB8AC3E}">
        <p14:creationId xmlns:p14="http://schemas.microsoft.com/office/powerpoint/2010/main" val="2063225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fade">
                                      <p:cBhvr>
                                        <p:cTn id="7" dur="1000"/>
                                        <p:tgtEl>
                                          <p:spTgt spid="2">
                                            <p:txEl>
                                              <p:pRg st="5" end="5"/>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animEffect transition="in" filter="fade">
                                      <p:cBhvr>
                                        <p:cTn id="11" dur="1000"/>
                                        <p:tgtEl>
                                          <p:spTgt spid="2">
                                            <p:txEl>
                                              <p:pRg st="6" end="6"/>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animEffect transition="in" filter="fade">
                                      <p:cBhvr>
                                        <p:cTn id="15" dur="10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577" name="Content Placeholder 5" descr="wind-farm-west-texas.jpg">
            <a:extLst>
              <a:ext uri="{FF2B5EF4-FFF2-40B4-BE49-F238E27FC236}">
                <a16:creationId xmlns:a16="http://schemas.microsoft.com/office/drawing/2014/main" xmlns="" id="{2968857B-F071-1E4D-872A-A47C0DDD62CC}"/>
              </a:ext>
            </a:extLst>
          </p:cNvPr>
          <p:cNvPicPr>
            <a:picLocks noGrp="1" noChangeAspect="1" noChangeArrowheads="1"/>
          </p:cNvPicPr>
          <p:nvPr>
            <p:ph sz="quarter" idx="2"/>
          </p:nvPr>
        </p:nvPicPr>
        <p:blipFill>
          <a:blip r:embed="rId2" cstate="email">
            <a:extLst>
              <a:ext uri="{28A0092B-C50C-407E-A947-70E740481C1C}">
                <a14:useLocalDpi xmlns:a14="http://schemas.microsoft.com/office/drawing/2010/main"/>
              </a:ext>
            </a:extLst>
          </a:blip>
          <a:srcRect l="-12459" r="-12459"/>
          <a:stretch>
            <a:fillRect/>
          </a:stretch>
        </p:blipFill>
        <p:spPr>
          <a:xfrm>
            <a:off x="-1033153" y="-344384"/>
            <a:ext cx="11140818" cy="5793349"/>
          </a:xfrm>
        </p:spPr>
      </p:pic>
      <p:sp>
        <p:nvSpPr>
          <p:cNvPr id="24578" name="Text Placeholder 4">
            <a:extLst>
              <a:ext uri="{FF2B5EF4-FFF2-40B4-BE49-F238E27FC236}">
                <a16:creationId xmlns:a16="http://schemas.microsoft.com/office/drawing/2014/main" xmlns="" id="{E9758E33-3FD1-9642-943F-EDDD265644B1}"/>
              </a:ext>
            </a:extLst>
          </p:cNvPr>
          <p:cNvSpPr>
            <a:spLocks noGrp="1" noChangeArrowheads="1"/>
          </p:cNvSpPr>
          <p:nvPr>
            <p:ph type="body" sz="half" idx="3"/>
          </p:nvPr>
        </p:nvSpPr>
        <p:spPr>
          <a:xfrm>
            <a:off x="798615" y="4191000"/>
            <a:ext cx="4905375" cy="952500"/>
          </a:xfrm>
        </p:spPr>
        <p:txBody>
          <a:bodyPr>
            <a:normAutofit fontScale="62500" lnSpcReduction="20000"/>
          </a:bodyPr>
          <a:lstStyle/>
          <a:p>
            <a:pPr>
              <a:buFontTx/>
              <a:buNone/>
            </a:pPr>
            <a:r>
              <a:rPr lang="en-US" altLang="en-US" dirty="0">
                <a:solidFill>
                  <a:schemeClr val="bg1"/>
                </a:solidFill>
                <a:ea typeface="ＭＳ Ｐゴシック" panose="020B0600070205080204" pitchFamily="34" charset="-128"/>
              </a:rPr>
              <a:t>Clean Energy Revolution  is underway. </a:t>
            </a:r>
          </a:p>
          <a:p>
            <a:pPr>
              <a:buFontTx/>
              <a:buNone/>
            </a:pPr>
            <a:r>
              <a:rPr lang="en-US" altLang="en-US" dirty="0">
                <a:solidFill>
                  <a:schemeClr val="bg1"/>
                </a:solidFill>
                <a:ea typeface="ＭＳ Ｐゴシック" panose="020B0600070205080204" pitchFamily="34" charset="-128"/>
              </a:rPr>
              <a:t>Wind and solar are better and cheaper, and they are available here and now,.</a:t>
            </a:r>
          </a:p>
        </p:txBody>
      </p:sp>
    </p:spTree>
    <p:extLst>
      <p:ext uri="{BB962C8B-B14F-4D97-AF65-F5344CB8AC3E}">
        <p14:creationId xmlns:p14="http://schemas.microsoft.com/office/powerpoint/2010/main" val="1233690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creenshot 2017-10-19 13.29.08.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451249" y="59305"/>
            <a:ext cx="3915684" cy="5033465"/>
          </a:xfrm>
          <a:prstGeom prst="rect">
            <a:avLst/>
          </a:prstGeom>
        </p:spPr>
      </p:pic>
      <p:pic>
        <p:nvPicPr>
          <p:cNvPr id="4" name="Picture 3" descr="Screenshot 2017-10-19 13.29.08.png"/>
          <p:cNvPicPr>
            <a:picLocks noChangeAspect="1"/>
          </p:cNvPicPr>
          <p:nvPr/>
        </p:nvPicPr>
        <p:blipFill rotWithShape="1">
          <a:blip r:embed="rId4" cstate="email">
            <a:extLst>
              <a:ext uri="{BEBA8EAE-BF5A-486C-A8C5-ECC9F3942E4B}">
                <a14:imgProps xmlns:a14="http://schemas.microsoft.com/office/drawing/2010/main">
                  <a14:imgLayer r:embed="rId5">
                    <a14:imgEffect>
                      <a14:sharpenSoften amount="-67000"/>
                    </a14:imgEffect>
                  </a14:imgLayer>
                </a14:imgProps>
              </a:ext>
              <a:ext uri="{28A0092B-C50C-407E-A947-70E740481C1C}">
                <a14:useLocalDpi xmlns:a14="http://schemas.microsoft.com/office/drawing/2010/main"/>
              </a:ext>
            </a:extLst>
          </a:blip>
          <a:srcRect t="7407" r="5058" b="6945"/>
          <a:stretch/>
        </p:blipFill>
        <p:spPr>
          <a:xfrm>
            <a:off x="2447453" y="54426"/>
            <a:ext cx="3919480" cy="5038344"/>
          </a:xfrm>
          <a:prstGeom prst="rect">
            <a:avLst/>
          </a:prstGeom>
        </p:spPr>
      </p:pic>
      <p:pic>
        <p:nvPicPr>
          <p:cNvPr id="11" name="Picture 10" descr="Screenshot 2017-10-19 15.15.57.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10628" y="1421537"/>
            <a:ext cx="2350157" cy="2567016"/>
          </a:xfrm>
          <a:prstGeom prst="rect">
            <a:avLst/>
          </a:prstGeom>
          <a:ln>
            <a:noFill/>
          </a:ln>
          <a:effectLst>
            <a:softEdge rad="112500"/>
          </a:effectLst>
        </p:spPr>
      </p:pic>
      <p:sp>
        <p:nvSpPr>
          <p:cNvPr id="15" name="Rectangle 14"/>
          <p:cNvSpPr/>
          <p:nvPr/>
        </p:nvSpPr>
        <p:spPr>
          <a:xfrm>
            <a:off x="6462081" y="2323600"/>
            <a:ext cx="2578338" cy="707886"/>
          </a:xfrm>
          <a:prstGeom prst="rect">
            <a:avLst/>
          </a:prstGeom>
        </p:spPr>
        <p:txBody>
          <a:bodyPr wrap="none">
            <a:spAutoFit/>
          </a:bodyPr>
          <a:lstStyle/>
          <a:p>
            <a:pPr algn="ctr"/>
            <a:r>
              <a:rPr lang="en-US" sz="2000" dirty="0">
                <a:solidFill>
                  <a:srgbClr val="FF0000"/>
                </a:solidFill>
                <a:latin typeface="Century Gothic"/>
                <a:cs typeface="Century Gothic"/>
              </a:rPr>
              <a:t>“very misleading” </a:t>
            </a:r>
          </a:p>
          <a:p>
            <a:pPr algn="ctr"/>
            <a:r>
              <a:rPr lang="en-US" sz="1000" dirty="0">
                <a:latin typeface="Century Gothic"/>
                <a:cs typeface="Century Gothic"/>
              </a:rPr>
              <a:t>DR. LLOYD KEIGWIN</a:t>
            </a:r>
          </a:p>
          <a:p>
            <a:pPr algn="ctr"/>
            <a:r>
              <a:rPr lang="en-US" sz="1000" dirty="0">
                <a:latin typeface="Century Gothic"/>
                <a:cs typeface="Century Gothic"/>
              </a:rPr>
              <a:t>Woods hole Oceanographic Institution</a:t>
            </a:r>
          </a:p>
        </p:txBody>
      </p:sp>
      <p:sp>
        <p:nvSpPr>
          <p:cNvPr id="9" name="Rectangle 8"/>
          <p:cNvSpPr/>
          <p:nvPr/>
        </p:nvSpPr>
        <p:spPr>
          <a:xfrm>
            <a:off x="-12700" y="4896007"/>
            <a:ext cx="2108200" cy="215444"/>
          </a:xfrm>
          <a:prstGeom prst="rect">
            <a:avLst/>
          </a:prstGeom>
        </p:spPr>
        <p:txBody>
          <a:bodyPr wrap="square">
            <a:spAutoFit/>
          </a:bodyPr>
          <a:lstStyle/>
          <a:p>
            <a:r>
              <a:rPr lang="en-US" sz="800" dirty="0" err="1">
                <a:solidFill>
                  <a:srgbClr val="A6A6A6"/>
                </a:solidFill>
              </a:rPr>
              <a:t>Keigwin</a:t>
            </a:r>
            <a:r>
              <a:rPr lang="en-US" sz="800" dirty="0">
                <a:solidFill>
                  <a:srgbClr val="A6A6A6"/>
                </a:solidFill>
              </a:rPr>
              <a:t> L D to Altman P. 11 Dec 2000</a:t>
            </a:r>
            <a:endParaRPr lang="en-US" sz="800" i="1" dirty="0">
              <a:solidFill>
                <a:srgbClr val="A6A6A6"/>
              </a:solidFill>
            </a:endParaRPr>
          </a:p>
        </p:txBody>
      </p:sp>
    </p:spTree>
    <p:extLst>
      <p:ext uri="{BB962C8B-B14F-4D97-AF65-F5344CB8AC3E}">
        <p14:creationId xmlns:p14="http://schemas.microsoft.com/office/powerpoint/2010/main" val="4088154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53" presetClass="entr" presetSubtype="16" fill="hold" nodeType="withEffect">
                                  <p:stCondLst>
                                    <p:cond delay="500"/>
                                  </p:stCondLst>
                                  <p:childTnLst>
                                    <p:set>
                                      <p:cBhvr>
                                        <p:cTn id="9" dur="1" fill="hold">
                                          <p:stCondLst>
                                            <p:cond delay="0"/>
                                          </p:stCondLst>
                                        </p:cTn>
                                        <p:tgtEl>
                                          <p:spTgt spid="11"/>
                                        </p:tgtEl>
                                        <p:attrNameLst>
                                          <p:attrName>style.visibility</p:attrName>
                                        </p:attrNameLst>
                                      </p:cBhvr>
                                      <p:to>
                                        <p:strVal val="visible"/>
                                      </p:to>
                                    </p:set>
                                    <p:anim calcmode="lin" valueType="num">
                                      <p:cBhvr>
                                        <p:cTn id="10" dur="1000" fill="hold"/>
                                        <p:tgtEl>
                                          <p:spTgt spid="11"/>
                                        </p:tgtEl>
                                        <p:attrNameLst>
                                          <p:attrName>ppt_w</p:attrName>
                                        </p:attrNameLst>
                                      </p:cBhvr>
                                      <p:tavLst>
                                        <p:tav tm="0">
                                          <p:val>
                                            <p:fltVal val="0"/>
                                          </p:val>
                                        </p:tav>
                                        <p:tav tm="100000">
                                          <p:val>
                                            <p:strVal val="#ppt_w"/>
                                          </p:val>
                                        </p:tav>
                                      </p:tavLst>
                                    </p:anim>
                                    <p:anim calcmode="lin" valueType="num">
                                      <p:cBhvr>
                                        <p:cTn id="11" dur="1000" fill="hold"/>
                                        <p:tgtEl>
                                          <p:spTgt spid="11"/>
                                        </p:tgtEl>
                                        <p:attrNameLst>
                                          <p:attrName>ppt_h</p:attrName>
                                        </p:attrNameLst>
                                      </p:cBhvr>
                                      <p:tavLst>
                                        <p:tav tm="0">
                                          <p:val>
                                            <p:fltVal val="0"/>
                                          </p:val>
                                        </p:tav>
                                        <p:tav tm="100000">
                                          <p:val>
                                            <p:strVal val="#ppt_h"/>
                                          </p:val>
                                        </p:tav>
                                      </p:tavLst>
                                    </p:anim>
                                    <p:animEffect transition="in" filter="fade">
                                      <p:cBhvr>
                                        <p:cTn id="12" dur="1000"/>
                                        <p:tgtEl>
                                          <p:spTgt spid="11"/>
                                        </p:tgtEl>
                                      </p:cBhvr>
                                    </p:animEffect>
                                  </p:childTnLst>
                                </p:cTn>
                              </p:par>
                            </p:childTnLst>
                          </p:cTn>
                        </p:par>
                        <p:par>
                          <p:cTn id="13" fill="hold">
                            <p:stCondLst>
                              <p:cond delay="2000"/>
                            </p:stCondLst>
                            <p:childTnLst>
                              <p:par>
                                <p:cTn id="14" presetID="10" presetClass="entr" presetSubtype="0" fill="hold" grpId="0" nodeType="afterEffect">
                                  <p:stCondLst>
                                    <p:cond delay="175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Screenshot 2018-07-28 17.44.25.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19862" y="74659"/>
            <a:ext cx="3811781" cy="4878549"/>
          </a:xfrm>
          <a:prstGeom prst="rect">
            <a:avLst/>
          </a:prstGeom>
          <a:ln w="19050">
            <a:noFill/>
          </a:ln>
        </p:spPr>
      </p:pic>
      <p:sp>
        <p:nvSpPr>
          <p:cNvPr id="14" name="Rectangle 13"/>
          <p:cNvSpPr/>
          <p:nvPr/>
        </p:nvSpPr>
        <p:spPr>
          <a:xfrm>
            <a:off x="-21168" y="4946809"/>
            <a:ext cx="2967567" cy="215444"/>
          </a:xfrm>
          <a:prstGeom prst="rect">
            <a:avLst/>
          </a:prstGeom>
        </p:spPr>
        <p:txBody>
          <a:bodyPr wrap="square">
            <a:spAutoFit/>
          </a:bodyPr>
          <a:lstStyle/>
          <a:p>
            <a:r>
              <a:rPr lang="en-US" sz="800" dirty="0">
                <a:solidFill>
                  <a:srgbClr val="A6A6A6"/>
                </a:solidFill>
                <a:latin typeface="Arial"/>
                <a:ea typeface="Arial"/>
                <a:cs typeface="Arial"/>
              </a:rPr>
              <a:t>Exxon. </a:t>
            </a:r>
            <a:r>
              <a:rPr lang="en-US" sz="800" i="1" dirty="0">
                <a:solidFill>
                  <a:srgbClr val="A6A6A6"/>
                </a:solidFill>
                <a:latin typeface="Arial"/>
                <a:ea typeface="Arial"/>
                <a:cs typeface="Arial"/>
              </a:rPr>
              <a:t>Global climate change, everyone’s debate</a:t>
            </a:r>
            <a:r>
              <a:rPr lang="en-US" sz="800" dirty="0">
                <a:solidFill>
                  <a:srgbClr val="A6A6A6"/>
                </a:solidFill>
                <a:latin typeface="Arial"/>
                <a:ea typeface="Arial"/>
                <a:cs typeface="Arial"/>
              </a:rPr>
              <a:t> (1998) </a:t>
            </a:r>
            <a:endParaRPr lang="en-US" sz="800" i="1" dirty="0">
              <a:solidFill>
                <a:srgbClr val="A6A6A6"/>
              </a:solidFill>
              <a:latin typeface="Arial"/>
              <a:ea typeface="Arial"/>
              <a:cs typeface="Arial"/>
            </a:endParaRPr>
          </a:p>
        </p:txBody>
      </p:sp>
      <p:pic>
        <p:nvPicPr>
          <p:cNvPr id="15" name="Picture 14" descr="Screenshot 2018-07-28 17.44.25.png"/>
          <p:cNvPicPr>
            <a:picLocks noChangeAspect="1"/>
          </p:cNvPicPr>
          <p:nvPr/>
        </p:nvPicPr>
        <p:blipFill>
          <a:blip r:embed="rId4" cstate="email">
            <a:extLst>
              <a:ext uri="{BEBA8EAE-BF5A-486C-A8C5-ECC9F3942E4B}">
                <a14:imgProps xmlns:a14="http://schemas.microsoft.com/office/drawing/2010/main">
                  <a14:imgLayer r:embed="rId5">
                    <a14:imgEffect>
                      <a14:sharpenSoften amount="-74000"/>
                    </a14:imgEffect>
                  </a14:imgLayer>
                </a14:imgProps>
              </a:ext>
              <a:ext uri="{28A0092B-C50C-407E-A947-70E740481C1C}">
                <a14:useLocalDpi xmlns:a14="http://schemas.microsoft.com/office/drawing/2010/main"/>
              </a:ext>
            </a:extLst>
          </a:blip>
          <a:stretch>
            <a:fillRect/>
          </a:stretch>
        </p:blipFill>
        <p:spPr>
          <a:xfrm>
            <a:off x="2619862" y="74659"/>
            <a:ext cx="3811781" cy="4878549"/>
          </a:xfrm>
          <a:prstGeom prst="rect">
            <a:avLst/>
          </a:prstGeom>
          <a:ln w="19050">
            <a:noFill/>
          </a:ln>
        </p:spPr>
      </p:pic>
      <p:pic>
        <p:nvPicPr>
          <p:cNvPr id="16" name="Picture 15" descr="Screenshot 2018-07-28 17.43.48.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15741" y="72334"/>
            <a:ext cx="4687253" cy="4880874"/>
          </a:xfrm>
          <a:prstGeom prst="rect">
            <a:avLst/>
          </a:prstGeom>
          <a:ln>
            <a:noFill/>
          </a:ln>
          <a:effectLst>
            <a:softEdge rad="112500"/>
          </a:effectLst>
        </p:spPr>
      </p:pic>
      <p:sp>
        <p:nvSpPr>
          <p:cNvPr id="17" name="Rectangle 16"/>
          <p:cNvSpPr/>
          <p:nvPr/>
        </p:nvSpPr>
        <p:spPr>
          <a:xfrm>
            <a:off x="4211052" y="3960887"/>
            <a:ext cx="1113875" cy="147204"/>
          </a:xfrm>
          <a:prstGeom prst="rect">
            <a:avLst/>
          </a:prstGeom>
          <a:solidFill>
            <a:srgbClr val="800000">
              <a:alpha val="41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defTabSz="457200" hangingPunct="0"/>
            <a:endParaRPr lang="en-US" sz="1200" b="1">
              <a:solidFill>
                <a:srgbClr val="FFFFFF">
                  <a:alpha val="50000"/>
                </a:srgbClr>
              </a:solidFill>
              <a:latin typeface="Arial"/>
              <a:ea typeface="Arial"/>
              <a:cs typeface="Arial"/>
              <a:sym typeface="Arial"/>
            </a:endParaRPr>
          </a:p>
        </p:txBody>
      </p:sp>
    </p:spTree>
    <p:extLst>
      <p:ext uri="{BB962C8B-B14F-4D97-AF65-F5344CB8AC3E}">
        <p14:creationId xmlns:p14="http://schemas.microsoft.com/office/powerpoint/2010/main" val="3678073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childTnLst>
                                </p:cTn>
                              </p:par>
                              <p:par>
                                <p:cTn id="11" presetID="53"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Effect transition="in" filter="fade">
                                      <p:cBhvr>
                                        <p:cTn id="15" dur="1000"/>
                                        <p:tgtEl>
                                          <p:spTgt spid="16"/>
                                        </p:tgtEl>
                                      </p:cBhvr>
                                    </p:animEffec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286" y="794234"/>
            <a:ext cx="9390746" cy="3416320"/>
          </a:xfrm>
          <a:prstGeom prst="rect">
            <a:avLst/>
          </a:prstGeom>
        </p:spPr>
        <p:txBody>
          <a:bodyPr wrap="square">
            <a:spAutoFit/>
          </a:bodyPr>
          <a:lstStyle/>
          <a:p>
            <a:pPr defTabSz="457200" hangingPunct="0"/>
            <a:r>
              <a:rPr lang="en-US" b="1" dirty="0">
                <a:solidFill>
                  <a:srgbClr val="FFFFFF"/>
                </a:solidFill>
                <a:latin typeface="Century Gothic"/>
                <a:ea typeface="Arial"/>
                <a:cs typeface="Century Gothic"/>
                <a:sym typeface="Arial"/>
              </a:rPr>
              <a:t>Misleading #1: </a:t>
            </a:r>
            <a:r>
              <a:rPr lang="en-US" dirty="0">
                <a:solidFill>
                  <a:srgbClr val="FFFFFF"/>
                </a:solidFill>
                <a:latin typeface="Century Gothic"/>
                <a:ea typeface="Arial"/>
                <a:cs typeface="Century Gothic"/>
                <a:sym typeface="Arial"/>
              </a:rPr>
              <a:t>	Mobil, Exxon, and ExxonMobil Corp misled with </a:t>
            </a:r>
          </a:p>
          <a:p>
            <a:pPr defTabSz="457200" hangingPunct="0"/>
            <a:r>
              <a:rPr lang="en-US" dirty="0">
                <a:solidFill>
                  <a:srgbClr val="FFFFFF"/>
                </a:solidFill>
                <a:latin typeface="Century Gothic"/>
                <a:ea typeface="Arial"/>
                <a:cs typeface="Century Gothic"/>
                <a:sym typeface="Arial"/>
              </a:rPr>
              <a:t>				</a:t>
            </a:r>
            <a:r>
              <a:rPr lang="en-US" i="1" dirty="0">
                <a:solidFill>
                  <a:srgbClr val="FFFFFF"/>
                </a:solidFill>
                <a:latin typeface="Century Gothic"/>
                <a:ea typeface="Arial"/>
                <a:cs typeface="Century Gothic"/>
                <a:sym typeface="Arial"/>
              </a:rPr>
              <a:t>misinforming advertorials and non-peer-reviewed publications</a:t>
            </a:r>
            <a:r>
              <a:rPr lang="en-US" dirty="0">
                <a:solidFill>
                  <a:srgbClr val="FFFFFF"/>
                </a:solidFill>
                <a:latin typeface="Century Gothic"/>
                <a:ea typeface="Arial"/>
                <a:cs typeface="Century Gothic"/>
                <a:sym typeface="Arial"/>
              </a:rPr>
              <a:t>, </a:t>
            </a:r>
          </a:p>
          <a:p>
            <a:pPr defTabSz="457200" hangingPunct="0"/>
            <a:r>
              <a:rPr lang="en-US" dirty="0">
                <a:solidFill>
                  <a:srgbClr val="FFFFFF"/>
                </a:solidFill>
                <a:latin typeface="Century Gothic"/>
                <a:ea typeface="Arial"/>
                <a:cs typeface="Century Gothic"/>
                <a:sym typeface="Arial"/>
              </a:rPr>
              <a:t>				which conflicted with mainstream science.</a:t>
            </a:r>
          </a:p>
          <a:p>
            <a:pPr defTabSz="457200" hangingPunct="0"/>
            <a:endParaRPr lang="en-US" dirty="0">
              <a:solidFill>
                <a:srgbClr val="FFFFFF"/>
              </a:solidFill>
              <a:latin typeface="Century Gothic"/>
              <a:ea typeface="Arial"/>
              <a:cs typeface="Century Gothic"/>
              <a:sym typeface="Arial"/>
            </a:endParaRPr>
          </a:p>
          <a:p>
            <a:pPr defTabSz="457200" hangingPunct="0"/>
            <a:endParaRPr lang="en-US" dirty="0">
              <a:solidFill>
                <a:srgbClr val="FFFFFF"/>
              </a:solidFill>
              <a:latin typeface="Century Gothic"/>
              <a:ea typeface="Arial"/>
              <a:cs typeface="Century Gothic"/>
              <a:sym typeface="Arial"/>
            </a:endParaRPr>
          </a:p>
          <a:p>
            <a:pPr defTabSz="457200" hangingPunct="0"/>
            <a:r>
              <a:rPr lang="en-US" b="1" dirty="0">
                <a:solidFill>
                  <a:srgbClr val="FFFFFF"/>
                </a:solidFill>
                <a:latin typeface="Century Gothic"/>
                <a:ea typeface="Arial"/>
                <a:cs typeface="Century Gothic"/>
                <a:sym typeface="Arial"/>
              </a:rPr>
              <a:t>Misleading #2:</a:t>
            </a:r>
            <a:r>
              <a:rPr lang="en-US" dirty="0">
                <a:solidFill>
                  <a:srgbClr val="FFFFFF"/>
                </a:solidFill>
                <a:latin typeface="Century Gothic"/>
                <a:ea typeface="Arial"/>
                <a:cs typeface="Century Gothic"/>
                <a:sym typeface="Arial"/>
              </a:rPr>
              <a:t>	Exxon and ExxonMobil Corp misled with </a:t>
            </a:r>
          </a:p>
          <a:p>
            <a:pPr defTabSz="457200" hangingPunct="0"/>
            <a:r>
              <a:rPr lang="en-US" dirty="0">
                <a:solidFill>
                  <a:srgbClr val="FFFFFF"/>
                </a:solidFill>
                <a:latin typeface="Century Gothic"/>
                <a:ea typeface="Arial"/>
                <a:cs typeface="Century Gothic"/>
                <a:sym typeface="Arial"/>
              </a:rPr>
              <a:t>				</a:t>
            </a:r>
            <a:r>
              <a:rPr lang="en-US" i="1" dirty="0">
                <a:solidFill>
                  <a:srgbClr val="FFFFFF"/>
                </a:solidFill>
                <a:latin typeface="Century Gothic"/>
                <a:ea typeface="Arial"/>
                <a:cs typeface="Century Gothic"/>
                <a:sym typeface="Arial"/>
              </a:rPr>
              <a:t>discrepant communications</a:t>
            </a:r>
          </a:p>
          <a:p>
            <a:pPr defTabSz="457200" hangingPunct="0"/>
            <a:r>
              <a:rPr lang="en-US" i="1" dirty="0">
                <a:solidFill>
                  <a:srgbClr val="FFFFFF"/>
                </a:solidFill>
                <a:latin typeface="Century Gothic"/>
                <a:ea typeface="Arial"/>
                <a:cs typeface="Century Gothic"/>
                <a:sym typeface="Arial"/>
              </a:rPr>
              <a:t>				</a:t>
            </a:r>
            <a:r>
              <a:rPr lang="en-US" dirty="0">
                <a:solidFill>
                  <a:srgbClr val="FFFFFF"/>
                </a:solidFill>
                <a:latin typeface="Century Gothic"/>
                <a:ea typeface="Arial"/>
                <a:cs typeface="Century Gothic"/>
                <a:sym typeface="Arial"/>
              </a:rPr>
              <a:t>(statistical and document-to-document).</a:t>
            </a:r>
          </a:p>
          <a:p>
            <a:pPr defTabSz="457200" hangingPunct="0"/>
            <a:endParaRPr lang="en-US" i="1" dirty="0">
              <a:solidFill>
                <a:srgbClr val="FFFFFF"/>
              </a:solidFill>
              <a:latin typeface="Century Gothic"/>
              <a:ea typeface="Arial"/>
              <a:cs typeface="Century Gothic"/>
              <a:sym typeface="Arial"/>
            </a:endParaRPr>
          </a:p>
          <a:p>
            <a:pPr defTabSz="457200" hangingPunct="0"/>
            <a:endParaRPr lang="en-US" i="1" dirty="0">
              <a:solidFill>
                <a:srgbClr val="FFFFFF"/>
              </a:solidFill>
              <a:latin typeface="Century Gothic"/>
              <a:ea typeface="Arial"/>
              <a:cs typeface="Century Gothic"/>
              <a:sym typeface="Arial"/>
            </a:endParaRPr>
          </a:p>
          <a:p>
            <a:pPr defTabSz="457200" hangingPunct="0"/>
            <a:r>
              <a:rPr lang="en-US" b="1" dirty="0">
                <a:solidFill>
                  <a:srgbClr val="FFFFFF"/>
                </a:solidFill>
                <a:latin typeface="Century Gothic"/>
                <a:ea typeface="Arial"/>
                <a:cs typeface="Century Gothic"/>
                <a:sym typeface="Arial"/>
              </a:rPr>
              <a:t>Misleading #3:</a:t>
            </a:r>
            <a:r>
              <a:rPr lang="en-US" dirty="0">
                <a:solidFill>
                  <a:srgbClr val="FFFFFF"/>
                </a:solidFill>
                <a:latin typeface="Century Gothic"/>
                <a:ea typeface="Arial"/>
                <a:cs typeface="Century Gothic"/>
                <a:sym typeface="Arial"/>
              </a:rPr>
              <a:t>	Exxon and ExxonMobil Corp misled by </a:t>
            </a:r>
            <a:r>
              <a:rPr lang="en-US" i="1" dirty="0">
                <a:solidFill>
                  <a:srgbClr val="FFFFFF"/>
                </a:solidFill>
                <a:latin typeface="Century Gothic"/>
                <a:ea typeface="Arial"/>
                <a:cs typeface="Century Gothic"/>
                <a:sym typeface="Arial"/>
              </a:rPr>
              <a:t>funding climate denial </a:t>
            </a:r>
            <a:r>
              <a:rPr lang="en-US" dirty="0">
                <a:solidFill>
                  <a:srgbClr val="FFFFFF"/>
                </a:solidFill>
                <a:latin typeface="Century Gothic"/>
                <a:ea typeface="Arial"/>
                <a:cs typeface="Century Gothic"/>
                <a:sym typeface="Arial"/>
              </a:rPr>
              <a:t>				inconsistent with what the company knew.</a:t>
            </a:r>
          </a:p>
        </p:txBody>
      </p:sp>
    </p:spTree>
    <p:extLst>
      <p:ext uri="{BB962C8B-B14F-4D97-AF65-F5344CB8AC3E}">
        <p14:creationId xmlns:p14="http://schemas.microsoft.com/office/powerpoint/2010/main" val="1336073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10" end="10"/>
                                            </p:txEl>
                                          </p:spTgt>
                                        </p:tgtEl>
                                        <p:attrNameLst>
                                          <p:attrName>style.visibility</p:attrName>
                                        </p:attrNameLst>
                                      </p:cBhvr>
                                      <p:to>
                                        <p:strVal val="visible"/>
                                      </p:to>
                                    </p:set>
                                    <p:animEffect transition="in" filter="fade">
                                      <p:cBhvr>
                                        <p:cTn id="7" dur="10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0939" y="706465"/>
            <a:ext cx="8779934" cy="3477875"/>
          </a:xfrm>
          <a:prstGeom prst="rect">
            <a:avLst/>
          </a:prstGeom>
        </p:spPr>
        <p:txBody>
          <a:bodyPr wrap="square">
            <a:spAutoFit/>
          </a:bodyPr>
          <a:lstStyle/>
          <a:p>
            <a:r>
              <a:rPr lang="en-US" sz="2000" dirty="0">
                <a:solidFill>
                  <a:srgbClr val="FF0000"/>
                </a:solidFill>
                <a:latin typeface="Century Gothic"/>
                <a:cs typeface="Century Gothic"/>
              </a:rPr>
              <a:t>“Even though we were writing all these papers [with Exxon scientists] </a:t>
            </a:r>
          </a:p>
          <a:p>
            <a:r>
              <a:rPr lang="en-US" sz="2000" dirty="0">
                <a:latin typeface="Century Gothic"/>
                <a:cs typeface="Century Gothic"/>
              </a:rPr>
              <a:t>which were basically supporting the idea that climate change from CO</a:t>
            </a:r>
            <a:r>
              <a:rPr lang="en-US" sz="2000" baseline="-25000" dirty="0">
                <a:latin typeface="Century Gothic"/>
                <a:cs typeface="Century Gothic"/>
              </a:rPr>
              <a:t>2</a:t>
            </a:r>
            <a:r>
              <a:rPr lang="en-US" sz="2000" dirty="0">
                <a:latin typeface="Century Gothic"/>
                <a:cs typeface="Century Gothic"/>
              </a:rPr>
              <a:t> emissions was going to change the climate of the earth according to our best scientific understanding, </a:t>
            </a:r>
          </a:p>
          <a:p>
            <a:r>
              <a:rPr lang="en-US" sz="2000" dirty="0">
                <a:solidFill>
                  <a:srgbClr val="FF0000"/>
                </a:solidFill>
                <a:latin typeface="Century Gothic"/>
                <a:cs typeface="Century Gothic"/>
              </a:rPr>
              <a:t>the front office...of the company was also supporting people </a:t>
            </a:r>
          </a:p>
          <a:p>
            <a:r>
              <a:rPr lang="en-US" sz="2000" dirty="0">
                <a:solidFill>
                  <a:srgbClr val="FF0000"/>
                </a:solidFill>
                <a:latin typeface="Century Gothic"/>
                <a:cs typeface="Century Gothic"/>
              </a:rPr>
              <a:t>that we call climate change deniers…they were giving millions of dollars to other entities to support the idea that </a:t>
            </a:r>
          </a:p>
          <a:p>
            <a:r>
              <a:rPr lang="en-US" sz="2000" dirty="0">
                <a:solidFill>
                  <a:srgbClr val="FF0000"/>
                </a:solidFill>
                <a:latin typeface="Century Gothic"/>
                <a:cs typeface="Century Gothic"/>
              </a:rPr>
              <a:t>the CO</a:t>
            </a:r>
            <a:r>
              <a:rPr lang="en-US" sz="2000" baseline="-25000" dirty="0">
                <a:solidFill>
                  <a:srgbClr val="FF0000"/>
                </a:solidFill>
                <a:latin typeface="Century Gothic"/>
                <a:cs typeface="Century Gothic"/>
              </a:rPr>
              <a:t>2</a:t>
            </a:r>
            <a:r>
              <a:rPr lang="en-US" sz="2000" dirty="0">
                <a:solidFill>
                  <a:srgbClr val="FF0000"/>
                </a:solidFill>
                <a:latin typeface="Century Gothic"/>
                <a:cs typeface="Century Gothic"/>
              </a:rPr>
              <a:t> greenhouse was a hoax.”</a:t>
            </a:r>
            <a:r>
              <a:rPr lang="en-US" sz="2000" dirty="0">
                <a:latin typeface="Century Gothic"/>
                <a:cs typeface="Century Gothic"/>
              </a:rPr>
              <a:t> </a:t>
            </a:r>
          </a:p>
          <a:p>
            <a:endParaRPr lang="en-US" sz="2000" dirty="0">
              <a:latin typeface="Century Gothic"/>
              <a:cs typeface="Century Gothic"/>
            </a:endParaRPr>
          </a:p>
          <a:p>
            <a:r>
              <a:rPr lang="en-US" sz="1000" dirty="0">
                <a:latin typeface="Century Gothic"/>
                <a:cs typeface="Century Gothic"/>
              </a:rPr>
              <a:t>DR. MARTIN HOFFERT</a:t>
            </a:r>
          </a:p>
          <a:p>
            <a:r>
              <a:rPr lang="en-US" sz="1000" dirty="0">
                <a:latin typeface="Century Gothic"/>
                <a:cs typeface="Century Gothic"/>
              </a:rPr>
              <a:t>Professor, New York University</a:t>
            </a:r>
          </a:p>
          <a:p>
            <a:r>
              <a:rPr lang="en-US" sz="1000" dirty="0">
                <a:latin typeface="Century Gothic"/>
                <a:cs typeface="Century Gothic"/>
              </a:rPr>
              <a:t>Research collaborator with Exxon scientists in the 1980s</a:t>
            </a:r>
          </a:p>
          <a:p>
            <a:r>
              <a:rPr lang="en-US" sz="1000" dirty="0">
                <a:latin typeface="Century Gothic"/>
                <a:cs typeface="Century Gothic"/>
              </a:rPr>
              <a:t>Interviewed 2018</a:t>
            </a:r>
          </a:p>
        </p:txBody>
      </p:sp>
      <p:sp>
        <p:nvSpPr>
          <p:cNvPr id="3" name="Rectangle 2"/>
          <p:cNvSpPr/>
          <p:nvPr/>
        </p:nvSpPr>
        <p:spPr>
          <a:xfrm>
            <a:off x="270939" y="4936224"/>
            <a:ext cx="4284133" cy="184666"/>
          </a:xfrm>
          <a:prstGeom prst="rect">
            <a:avLst/>
          </a:prstGeom>
        </p:spPr>
        <p:txBody>
          <a:bodyPr wrap="square">
            <a:spAutoFit/>
          </a:bodyPr>
          <a:lstStyle/>
          <a:p>
            <a:r>
              <a:rPr lang="en-US" sz="600" dirty="0" err="1">
                <a:solidFill>
                  <a:schemeClr val="tx1">
                    <a:lumMod val="50000"/>
                  </a:schemeClr>
                </a:solidFill>
              </a:rPr>
              <a:t>Westervelt</a:t>
            </a:r>
            <a:r>
              <a:rPr lang="en-US" sz="600" dirty="0">
                <a:solidFill>
                  <a:schemeClr val="tx1">
                    <a:lumMod val="50000"/>
                  </a:schemeClr>
                </a:solidFill>
              </a:rPr>
              <a:t> A (15 Nov 2018) Drilled: A true Crime Podcast about Climate Change, </a:t>
            </a:r>
            <a:r>
              <a:rPr lang="en-US" sz="600" dirty="0" err="1">
                <a:solidFill>
                  <a:schemeClr val="tx1">
                    <a:lumMod val="50000"/>
                  </a:schemeClr>
                </a:solidFill>
              </a:rPr>
              <a:t>Ep</a:t>
            </a:r>
            <a:r>
              <a:rPr lang="en-US" sz="600" dirty="0">
                <a:solidFill>
                  <a:schemeClr val="tx1">
                    <a:lumMod val="50000"/>
                  </a:schemeClr>
                </a:solidFill>
              </a:rPr>
              <a:t> 2</a:t>
            </a:r>
          </a:p>
        </p:txBody>
      </p:sp>
    </p:spTree>
    <p:extLst>
      <p:ext uri="{BB962C8B-B14F-4D97-AF65-F5344CB8AC3E}">
        <p14:creationId xmlns:p14="http://schemas.microsoft.com/office/powerpoint/2010/main" val="4013800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 2019-03-17 22.16.40.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82312" y="67733"/>
            <a:ext cx="3499195" cy="4991100"/>
          </a:xfrm>
          <a:prstGeom prst="rect">
            <a:avLst/>
          </a:prstGeom>
        </p:spPr>
      </p:pic>
      <p:sp>
        <p:nvSpPr>
          <p:cNvPr id="5" name="Rectangle 4"/>
          <p:cNvSpPr/>
          <p:nvPr/>
        </p:nvSpPr>
        <p:spPr>
          <a:xfrm>
            <a:off x="-33868" y="4936224"/>
            <a:ext cx="4284133" cy="184666"/>
          </a:xfrm>
          <a:prstGeom prst="rect">
            <a:avLst/>
          </a:prstGeom>
        </p:spPr>
        <p:txBody>
          <a:bodyPr wrap="square">
            <a:spAutoFit/>
          </a:bodyPr>
          <a:lstStyle/>
          <a:p>
            <a:r>
              <a:rPr lang="en-US" sz="600" dirty="0">
                <a:solidFill>
                  <a:schemeClr val="tx1">
                    <a:lumMod val="50000"/>
                  </a:schemeClr>
                </a:solidFill>
              </a:rPr>
              <a:t>The Royal Society (4 Sept 2006) Letter from Ward B to Thomas N</a:t>
            </a:r>
          </a:p>
        </p:txBody>
      </p:sp>
    </p:spTree>
    <p:extLst>
      <p:ext uri="{BB962C8B-B14F-4D97-AF65-F5344CB8AC3E}">
        <p14:creationId xmlns:p14="http://schemas.microsoft.com/office/powerpoint/2010/main" val="1010283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shot 2017-12-08 20.52.00.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236" y="63500"/>
            <a:ext cx="3872841" cy="4991100"/>
          </a:xfrm>
          <a:prstGeom prst="rect">
            <a:avLst/>
          </a:prstGeom>
        </p:spPr>
      </p:pic>
      <p:sp>
        <p:nvSpPr>
          <p:cNvPr id="5" name="Title 1"/>
          <p:cNvSpPr txBox="1">
            <a:spLocks/>
          </p:cNvSpPr>
          <p:nvPr/>
        </p:nvSpPr>
        <p:spPr>
          <a:xfrm>
            <a:off x="4357952" y="4523580"/>
            <a:ext cx="2578100" cy="1140619"/>
          </a:xfrm>
          <a:prstGeom prst="rect">
            <a:avLst/>
          </a:prstGeom>
          <a:ln w="12700">
            <a:miter lim="400000"/>
          </a:ln>
          <a:extLst>
            <a:ext uri="{C572A759-6A51-4108-AA02-DFA0A04FC94B}">
              <ma14:wrappingTextBoxFlag xmlns:ma14="http://schemas.microsoft.com/office/mac/drawingml/2011/main" xmlns="" val="1"/>
            </a:ext>
          </a:extLst>
        </p:spPr>
        <p:txBody>
          <a:bodyPr lIns="24003" tIns="24003" rIns="24003" bIns="24003"/>
          <a:lstStyle>
            <a:lvl1pPr marL="0" marR="0" indent="0" algn="ctr" defTabSz="288036" rtl="0" latinLnBrk="0">
              <a:lnSpc>
                <a:spcPts val="3402"/>
              </a:lnSpc>
              <a:spcBef>
                <a:spcPts val="189"/>
              </a:spcBef>
              <a:spcAft>
                <a:spcPts val="0"/>
              </a:spcAft>
              <a:buClrTx/>
              <a:buSzTx/>
              <a:buFontTx/>
              <a:buNone/>
              <a:tabLst/>
              <a:defRPr sz="2800" b="1" i="0" u="none" strike="noStrike" cap="none" spc="0" baseline="0">
                <a:ln>
                  <a:noFill/>
                </a:ln>
                <a:solidFill>
                  <a:srgbClr val="FFFFFF"/>
                </a:solidFill>
                <a:uFillTx/>
                <a:latin typeface="+mn-lt"/>
                <a:ea typeface="+mn-ea"/>
                <a:cs typeface="+mn-cs"/>
                <a:sym typeface="Arial"/>
              </a:defRPr>
            </a:lvl1pPr>
            <a:lvl2pPr marL="0" marR="0" indent="144018" algn="l" defTabSz="288036" rtl="0" latinLnBrk="0">
              <a:lnSpc>
                <a:spcPts val="3213"/>
              </a:lnSpc>
              <a:spcBef>
                <a:spcPts val="0"/>
              </a:spcBef>
              <a:spcAft>
                <a:spcPts val="0"/>
              </a:spcAft>
              <a:buClrTx/>
              <a:buSzTx/>
              <a:buFontTx/>
              <a:buNone/>
              <a:tabLst/>
              <a:defRPr sz="2800" b="1" i="0" u="none" strike="noStrike" cap="none" spc="0" baseline="0">
                <a:ln>
                  <a:noFill/>
                </a:ln>
                <a:solidFill>
                  <a:srgbClr val="FFFFFF"/>
                </a:solidFill>
                <a:uFillTx/>
                <a:latin typeface="+mn-lt"/>
                <a:ea typeface="+mn-ea"/>
                <a:cs typeface="+mn-cs"/>
                <a:sym typeface="Arial"/>
              </a:defRPr>
            </a:lvl2pPr>
            <a:lvl3pPr marL="0" marR="0" indent="288036" algn="l" defTabSz="288036" rtl="0" latinLnBrk="0">
              <a:lnSpc>
                <a:spcPts val="3213"/>
              </a:lnSpc>
              <a:spcBef>
                <a:spcPts val="0"/>
              </a:spcBef>
              <a:spcAft>
                <a:spcPts val="0"/>
              </a:spcAft>
              <a:buClrTx/>
              <a:buSzTx/>
              <a:buFontTx/>
              <a:buNone/>
              <a:tabLst/>
              <a:defRPr sz="2800" b="1" i="0" u="none" strike="noStrike" cap="none" spc="0" baseline="0">
                <a:ln>
                  <a:noFill/>
                </a:ln>
                <a:solidFill>
                  <a:srgbClr val="FFFFFF"/>
                </a:solidFill>
                <a:uFillTx/>
                <a:latin typeface="+mn-lt"/>
                <a:ea typeface="+mn-ea"/>
                <a:cs typeface="+mn-cs"/>
                <a:sym typeface="Arial"/>
              </a:defRPr>
            </a:lvl3pPr>
            <a:lvl4pPr marL="0" marR="0" indent="432054" algn="l" defTabSz="288036" rtl="0" latinLnBrk="0">
              <a:lnSpc>
                <a:spcPts val="3213"/>
              </a:lnSpc>
              <a:spcBef>
                <a:spcPts val="0"/>
              </a:spcBef>
              <a:spcAft>
                <a:spcPts val="0"/>
              </a:spcAft>
              <a:buClrTx/>
              <a:buSzTx/>
              <a:buFontTx/>
              <a:buNone/>
              <a:tabLst/>
              <a:defRPr sz="2800" b="1" i="0" u="none" strike="noStrike" cap="none" spc="0" baseline="0">
                <a:ln>
                  <a:noFill/>
                </a:ln>
                <a:solidFill>
                  <a:srgbClr val="FFFFFF"/>
                </a:solidFill>
                <a:uFillTx/>
                <a:latin typeface="+mn-lt"/>
                <a:ea typeface="+mn-ea"/>
                <a:cs typeface="+mn-cs"/>
                <a:sym typeface="Arial"/>
              </a:defRPr>
            </a:lvl4pPr>
            <a:lvl5pPr marL="0" marR="0" indent="576072" algn="l" defTabSz="288036" rtl="0" latinLnBrk="0">
              <a:lnSpc>
                <a:spcPts val="3213"/>
              </a:lnSpc>
              <a:spcBef>
                <a:spcPts val="0"/>
              </a:spcBef>
              <a:spcAft>
                <a:spcPts val="0"/>
              </a:spcAft>
              <a:buClrTx/>
              <a:buSzTx/>
              <a:buFontTx/>
              <a:buNone/>
              <a:tabLst/>
              <a:defRPr sz="2800" b="1" i="0" u="none" strike="noStrike" cap="none" spc="0" baseline="0">
                <a:ln>
                  <a:noFill/>
                </a:ln>
                <a:solidFill>
                  <a:srgbClr val="FFFFFF"/>
                </a:solidFill>
                <a:uFillTx/>
                <a:latin typeface="+mn-lt"/>
                <a:ea typeface="+mn-ea"/>
                <a:cs typeface="+mn-cs"/>
                <a:sym typeface="Arial"/>
              </a:defRPr>
            </a:lvl5pPr>
            <a:lvl6pPr marL="0" marR="0" indent="720090" algn="l" defTabSz="288036" rtl="0" latinLnBrk="0">
              <a:lnSpc>
                <a:spcPts val="3213"/>
              </a:lnSpc>
              <a:spcBef>
                <a:spcPts val="0"/>
              </a:spcBef>
              <a:spcAft>
                <a:spcPts val="0"/>
              </a:spcAft>
              <a:buClrTx/>
              <a:buSzTx/>
              <a:buFontTx/>
              <a:buNone/>
              <a:tabLst/>
              <a:defRPr sz="2800" b="1" i="0" u="none" strike="noStrike" cap="none" spc="0" baseline="0">
                <a:ln>
                  <a:noFill/>
                </a:ln>
                <a:solidFill>
                  <a:srgbClr val="FFFFFF"/>
                </a:solidFill>
                <a:uFillTx/>
                <a:latin typeface="+mn-lt"/>
                <a:ea typeface="+mn-ea"/>
                <a:cs typeface="+mn-cs"/>
                <a:sym typeface="Arial"/>
              </a:defRPr>
            </a:lvl6pPr>
            <a:lvl7pPr marL="0" marR="0" indent="864108" algn="l" defTabSz="288036" rtl="0" latinLnBrk="0">
              <a:lnSpc>
                <a:spcPts val="3213"/>
              </a:lnSpc>
              <a:spcBef>
                <a:spcPts val="0"/>
              </a:spcBef>
              <a:spcAft>
                <a:spcPts val="0"/>
              </a:spcAft>
              <a:buClrTx/>
              <a:buSzTx/>
              <a:buFontTx/>
              <a:buNone/>
              <a:tabLst/>
              <a:defRPr sz="2800" b="1" i="0" u="none" strike="noStrike" cap="none" spc="0" baseline="0">
                <a:ln>
                  <a:noFill/>
                </a:ln>
                <a:solidFill>
                  <a:srgbClr val="FFFFFF"/>
                </a:solidFill>
                <a:uFillTx/>
                <a:latin typeface="+mn-lt"/>
                <a:ea typeface="+mn-ea"/>
                <a:cs typeface="+mn-cs"/>
                <a:sym typeface="Arial"/>
              </a:defRPr>
            </a:lvl7pPr>
            <a:lvl8pPr marL="0" marR="0" indent="1008126" algn="l" defTabSz="288036" rtl="0" latinLnBrk="0">
              <a:lnSpc>
                <a:spcPts val="3213"/>
              </a:lnSpc>
              <a:spcBef>
                <a:spcPts val="0"/>
              </a:spcBef>
              <a:spcAft>
                <a:spcPts val="0"/>
              </a:spcAft>
              <a:buClrTx/>
              <a:buSzTx/>
              <a:buFontTx/>
              <a:buNone/>
              <a:tabLst/>
              <a:defRPr sz="2800" b="1" i="0" u="none" strike="noStrike" cap="none" spc="0" baseline="0">
                <a:ln>
                  <a:noFill/>
                </a:ln>
                <a:solidFill>
                  <a:srgbClr val="FFFFFF"/>
                </a:solidFill>
                <a:uFillTx/>
                <a:latin typeface="+mn-lt"/>
                <a:ea typeface="+mn-ea"/>
                <a:cs typeface="+mn-cs"/>
                <a:sym typeface="Arial"/>
              </a:defRPr>
            </a:lvl8pPr>
            <a:lvl9pPr marL="0" marR="0" indent="1152144" algn="l" defTabSz="288036" rtl="0" latinLnBrk="0">
              <a:lnSpc>
                <a:spcPts val="3213"/>
              </a:lnSpc>
              <a:spcBef>
                <a:spcPts val="0"/>
              </a:spcBef>
              <a:spcAft>
                <a:spcPts val="0"/>
              </a:spcAft>
              <a:buClrTx/>
              <a:buSzTx/>
              <a:buFontTx/>
              <a:buNone/>
              <a:tabLst/>
              <a:defRPr sz="2800" b="1" i="0" u="none" strike="noStrike" cap="none" spc="0" baseline="0">
                <a:ln>
                  <a:noFill/>
                </a:ln>
                <a:solidFill>
                  <a:srgbClr val="FFFFFF"/>
                </a:solidFill>
                <a:uFillTx/>
                <a:latin typeface="+mn-lt"/>
                <a:ea typeface="+mn-ea"/>
                <a:cs typeface="+mn-cs"/>
                <a:sym typeface="Arial"/>
              </a:defRPr>
            </a:lvl9pPr>
          </a:lstStyle>
          <a:p>
            <a:pPr algn="l">
              <a:lnSpc>
                <a:spcPct val="100000"/>
              </a:lnSpc>
            </a:pPr>
            <a:r>
              <a:rPr lang="en-US" sz="1500" b="0" dirty="0">
                <a:latin typeface="Century Gothic"/>
                <a:cs typeface="Century Gothic"/>
              </a:rPr>
              <a:t>Online at</a:t>
            </a:r>
            <a:br>
              <a:rPr lang="en-US" sz="1500" b="0" dirty="0">
                <a:latin typeface="Century Gothic"/>
                <a:cs typeface="Century Gothic"/>
              </a:rPr>
            </a:br>
            <a:r>
              <a:rPr lang="en-US" sz="1500" b="0" dirty="0" err="1">
                <a:latin typeface="Century Gothic"/>
                <a:cs typeface="Century Gothic"/>
              </a:rPr>
              <a:t>bit.ly</a:t>
            </a:r>
            <a:r>
              <a:rPr lang="en-US" sz="1500" b="0" dirty="0">
                <a:latin typeface="Century Gothic"/>
                <a:cs typeface="Century Gothic"/>
              </a:rPr>
              <a:t>/</a:t>
            </a:r>
            <a:r>
              <a:rPr lang="en-US" sz="1500" b="0" dirty="0" err="1">
                <a:latin typeface="Century Gothic"/>
                <a:cs typeface="Century Gothic"/>
              </a:rPr>
              <a:t>ExxonReport</a:t>
            </a:r>
            <a:endParaRPr lang="en-US" sz="1500" b="0" dirty="0">
              <a:latin typeface="Century Gothic"/>
              <a:cs typeface="Century Gothic"/>
            </a:endParaRPr>
          </a:p>
        </p:txBody>
      </p:sp>
      <p:sp>
        <p:nvSpPr>
          <p:cNvPr id="4" name="TextBox 3"/>
          <p:cNvSpPr txBox="1"/>
          <p:nvPr/>
        </p:nvSpPr>
        <p:spPr>
          <a:xfrm>
            <a:off x="4342077" y="-15875"/>
            <a:ext cx="6139530" cy="44114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defTabSz="457200" hangingPunct="0"/>
            <a:r>
              <a:rPr lang="en-US" sz="2200" dirty="0">
                <a:solidFill>
                  <a:srgbClr val="FFFFFF"/>
                </a:solidFill>
                <a:latin typeface="Century Gothic"/>
                <a:cs typeface="Century Gothic"/>
              </a:rPr>
              <a:t>Exxon/ExxonMobil’s</a:t>
            </a:r>
          </a:p>
          <a:p>
            <a:pPr defTabSz="457200" hangingPunct="0"/>
            <a:r>
              <a:rPr lang="en-US" sz="2200" dirty="0">
                <a:solidFill>
                  <a:srgbClr val="FFFFFF"/>
                </a:solidFill>
                <a:latin typeface="Century Gothic"/>
                <a:cs typeface="Century Gothic"/>
              </a:rPr>
              <a:t>past &amp; present climate denial:</a:t>
            </a:r>
          </a:p>
          <a:p>
            <a:pPr defTabSz="457200" hangingPunct="0"/>
            <a:endParaRPr lang="en-US" sz="2200" dirty="0">
              <a:solidFill>
                <a:srgbClr val="FFFFFF"/>
              </a:solidFill>
              <a:latin typeface="Century Gothic"/>
              <a:cs typeface="Century Gothic"/>
            </a:endParaRPr>
          </a:p>
          <a:p>
            <a:pPr defTabSz="457200" hangingPunct="0"/>
            <a:r>
              <a:rPr lang="en-US" dirty="0">
                <a:solidFill>
                  <a:srgbClr val="FFFFFF"/>
                </a:solidFill>
                <a:latin typeface="Century Gothic"/>
                <a:cs typeface="Century Gothic"/>
              </a:rPr>
              <a:t>The Company</a:t>
            </a:r>
          </a:p>
          <a:p>
            <a:pPr defTabSz="457200" hangingPunct="0"/>
            <a:endParaRPr lang="en-US" dirty="0">
              <a:solidFill>
                <a:srgbClr val="FFFFFF"/>
              </a:solidFill>
              <a:latin typeface="Century Gothic"/>
              <a:cs typeface="Century Gothic"/>
            </a:endParaRPr>
          </a:p>
          <a:p>
            <a:pPr defTabSz="457200" hangingPunct="0"/>
            <a:r>
              <a:rPr lang="en-US" dirty="0">
                <a:solidFill>
                  <a:srgbClr val="FFFFFF"/>
                </a:solidFill>
                <a:latin typeface="Century Gothic"/>
                <a:cs typeface="Century Gothic"/>
              </a:rPr>
              <a:t>Contrarian scientists</a:t>
            </a:r>
          </a:p>
          <a:p>
            <a:pPr defTabSz="457200" hangingPunct="0"/>
            <a:endParaRPr lang="en-US" dirty="0">
              <a:solidFill>
                <a:srgbClr val="FFFFFF"/>
              </a:solidFill>
              <a:latin typeface="Century Gothic"/>
              <a:cs typeface="Century Gothic"/>
            </a:endParaRPr>
          </a:p>
          <a:p>
            <a:pPr defTabSz="457200" hangingPunct="0"/>
            <a:r>
              <a:rPr lang="en-US" dirty="0">
                <a:solidFill>
                  <a:srgbClr val="FFFFFF"/>
                </a:solidFill>
                <a:latin typeface="Century Gothic"/>
                <a:cs typeface="Century Gothic"/>
              </a:rPr>
              <a:t>Third-party organizations</a:t>
            </a:r>
          </a:p>
          <a:p>
            <a:pPr defTabSz="457200" hangingPunct="0"/>
            <a:endParaRPr lang="en-US" dirty="0">
              <a:solidFill>
                <a:srgbClr val="FFFFFF"/>
              </a:solidFill>
              <a:latin typeface="Century Gothic"/>
              <a:cs typeface="Century Gothic"/>
            </a:endParaRPr>
          </a:p>
          <a:p>
            <a:pPr defTabSz="457200" hangingPunct="0"/>
            <a:r>
              <a:rPr lang="en-US" dirty="0">
                <a:solidFill>
                  <a:srgbClr val="FFFFFF"/>
                </a:solidFill>
                <a:latin typeface="Century Gothic"/>
                <a:cs typeface="Century Gothic"/>
              </a:rPr>
              <a:t>Climate-denying politicians</a:t>
            </a:r>
          </a:p>
          <a:p>
            <a:pPr defTabSz="457200" hangingPunct="0"/>
            <a:endParaRPr lang="en-US" sz="2200" i="1" dirty="0">
              <a:solidFill>
                <a:srgbClr val="FFFFFF"/>
              </a:solidFill>
              <a:latin typeface="Century Gothic"/>
              <a:cs typeface="Century Gothic"/>
            </a:endParaRPr>
          </a:p>
          <a:p>
            <a:pPr defTabSz="457200" hangingPunct="0"/>
            <a:endParaRPr lang="en-US" sz="2200" dirty="0">
              <a:solidFill>
                <a:srgbClr val="FFFFFF"/>
              </a:solidFill>
              <a:latin typeface="Century Gothic"/>
              <a:cs typeface="Century Gothic"/>
            </a:endParaRPr>
          </a:p>
          <a:p>
            <a:pPr defTabSz="457200" hangingPunct="0"/>
            <a:endParaRPr lang="en-US" sz="2200" dirty="0">
              <a:solidFill>
                <a:srgbClr val="FFFFFF"/>
              </a:solidFill>
              <a:latin typeface="Century Gothic"/>
              <a:cs typeface="Century Gothic"/>
            </a:endParaRPr>
          </a:p>
          <a:p>
            <a:pPr marL="0" marR="0" indent="0" defTabSz="457200" rtl="0" fontAlgn="auto" latinLnBrk="0" hangingPunct="0">
              <a:lnSpc>
                <a:spcPct val="100000"/>
              </a:lnSpc>
              <a:spcBef>
                <a:spcPts val="0"/>
              </a:spcBef>
              <a:spcAft>
                <a:spcPts val="0"/>
              </a:spcAft>
              <a:buClrTx/>
              <a:buSzTx/>
              <a:buFontTx/>
              <a:buNone/>
              <a:tabLst/>
            </a:pPr>
            <a:endParaRPr kumimoji="0" lang="en-US" sz="2200" b="1" i="0" u="none" strike="noStrike" cap="none" spc="0" normalizeH="0" baseline="0" dirty="0">
              <a:ln>
                <a:noFill/>
              </a:ln>
              <a:solidFill>
                <a:srgbClr val="FFFFFF"/>
              </a:solidFill>
              <a:effectLst/>
              <a:uFillTx/>
              <a:latin typeface="Century Gothic"/>
              <a:cs typeface="Century Gothic"/>
              <a:sym typeface="Arial"/>
            </a:endParaRPr>
          </a:p>
        </p:txBody>
      </p:sp>
    </p:spTree>
    <p:extLst>
      <p:ext uri="{BB962C8B-B14F-4D97-AF65-F5344CB8AC3E}">
        <p14:creationId xmlns:p14="http://schemas.microsoft.com/office/powerpoint/2010/main" val="3722042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afterEffect">
                                  <p:stCondLst>
                                    <p:cond delay="0"/>
                                  </p:stCondLst>
                                  <p:childTnLst>
                                    <p:animClr clrSpc="rgb" dir="cw">
                                      <p:cBhvr override="childStyle">
                                        <p:cTn id="6" dur="2000" fill="hold"/>
                                        <p:tgtEl>
                                          <p:spTgt spid="4">
                                            <p:txEl>
                                              <p:pRg st="3" end="3"/>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3896584" y="-163635"/>
            <a:ext cx="5286078" cy="540238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Asset 6.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6300" y="-34925"/>
            <a:ext cx="2965417" cy="5143500"/>
          </a:xfrm>
          <a:prstGeom prst="rect">
            <a:avLst/>
          </a:prstGeom>
        </p:spPr>
      </p:pic>
      <p:pic>
        <p:nvPicPr>
          <p:cNvPr id="17" name="Picture 16" descr="Asset 7.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0444" y="231774"/>
            <a:ext cx="2403956" cy="4871661"/>
          </a:xfrm>
          <a:prstGeom prst="rect">
            <a:avLst/>
          </a:prstGeom>
        </p:spPr>
      </p:pic>
      <p:pic>
        <p:nvPicPr>
          <p:cNvPr id="18" name="Picture 17" descr="Asset 9.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65299" y="45852"/>
            <a:ext cx="259634" cy="495680"/>
          </a:xfrm>
          <a:prstGeom prst="rect">
            <a:avLst/>
          </a:prstGeom>
        </p:spPr>
      </p:pic>
      <p:pic>
        <p:nvPicPr>
          <p:cNvPr id="21" name="Picture 20" descr="Asset 12.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94117" y="679959"/>
            <a:ext cx="127856" cy="389254"/>
          </a:xfrm>
          <a:prstGeom prst="rect">
            <a:avLst/>
          </a:prstGeom>
        </p:spPr>
      </p:pic>
      <p:pic>
        <p:nvPicPr>
          <p:cNvPr id="22" name="Picture 21" descr="23Asset 16.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96118" y="1128133"/>
            <a:ext cx="1267210" cy="1117981"/>
          </a:xfrm>
          <a:prstGeom prst="rect">
            <a:avLst/>
          </a:prstGeom>
        </p:spPr>
      </p:pic>
      <p:pic>
        <p:nvPicPr>
          <p:cNvPr id="24" name="Picture 23" descr="37dAsset 22.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07878" y="648213"/>
            <a:ext cx="2905211" cy="4443977"/>
          </a:xfrm>
          <a:prstGeom prst="rect">
            <a:avLst/>
          </a:prstGeom>
        </p:spPr>
      </p:pic>
      <p:pic>
        <p:nvPicPr>
          <p:cNvPr id="23" name="Picture 22" descr="37eAsset 23.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266235" y="2439988"/>
            <a:ext cx="1206220" cy="2070161"/>
          </a:xfrm>
          <a:prstGeom prst="rect">
            <a:avLst/>
          </a:prstGeom>
        </p:spPr>
      </p:pic>
      <p:pic>
        <p:nvPicPr>
          <p:cNvPr id="30" name="Picture 29" descr="37cAsset 22.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159200" y="575257"/>
            <a:ext cx="1545019" cy="1151816"/>
          </a:xfrm>
          <a:prstGeom prst="rect">
            <a:avLst/>
          </a:prstGeom>
        </p:spPr>
      </p:pic>
      <p:pic>
        <p:nvPicPr>
          <p:cNvPr id="15" name="Picture 14"/>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959725" y="86017"/>
            <a:ext cx="1862256" cy="1375105"/>
          </a:xfrm>
          <a:prstGeom prst="rect">
            <a:avLst/>
          </a:prstGeom>
          <a:effectLst>
            <a:softEdge rad="63500"/>
          </a:effectLst>
        </p:spPr>
      </p:pic>
      <p:pic>
        <p:nvPicPr>
          <p:cNvPr id="26" name="Picture 25" descr="Screenshot 2017-12-09 23.29.34.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875746" y="86018"/>
            <a:ext cx="3225922" cy="1375105"/>
          </a:xfrm>
          <a:prstGeom prst="rect">
            <a:avLst/>
          </a:prstGeom>
          <a:effectLst>
            <a:softEdge rad="63500"/>
          </a:effectLst>
        </p:spPr>
      </p:pic>
      <p:grpSp>
        <p:nvGrpSpPr>
          <p:cNvPr id="10" name="Group 9"/>
          <p:cNvGrpSpPr/>
          <p:nvPr/>
        </p:nvGrpSpPr>
        <p:grpSpPr>
          <a:xfrm>
            <a:off x="4546611" y="1558151"/>
            <a:ext cx="4609497" cy="850580"/>
            <a:chOff x="4546611" y="1558151"/>
            <a:chExt cx="4609497" cy="850580"/>
          </a:xfrm>
        </p:grpSpPr>
        <p:sp>
          <p:nvSpPr>
            <p:cNvPr id="27" name="Rectangle 26"/>
            <p:cNvSpPr/>
            <p:nvPr/>
          </p:nvSpPr>
          <p:spPr>
            <a:xfrm>
              <a:off x="4578360" y="1643784"/>
              <a:ext cx="3262525" cy="430887"/>
            </a:xfrm>
            <a:prstGeom prst="rect">
              <a:avLst/>
            </a:prstGeom>
          </p:spPr>
          <p:txBody>
            <a:bodyPr wrap="none">
              <a:spAutoFit/>
            </a:bodyPr>
            <a:lstStyle/>
            <a:p>
              <a:r>
                <a:rPr lang="en-US" sz="1100" dirty="0">
                  <a:solidFill>
                    <a:schemeClr val="bg1"/>
                  </a:solidFill>
                  <a:latin typeface="Century Gothic"/>
                  <a:ea typeface="Arial"/>
                  <a:cs typeface="Century Gothic"/>
                </a:rPr>
                <a:t>This is a petition signed by 17,000 scientists…</a:t>
              </a:r>
            </a:p>
            <a:p>
              <a:r>
                <a:rPr lang="en-US" sz="1100" dirty="0">
                  <a:solidFill>
                    <a:srgbClr val="FF0000"/>
                  </a:solidFill>
                  <a:latin typeface="Century Gothic"/>
                  <a:ea typeface="Arial"/>
                  <a:cs typeface="Century Gothic"/>
                </a:rPr>
                <a:t>‘There is no convincing scientific evidence…’</a:t>
              </a:r>
            </a:p>
          </p:txBody>
        </p:sp>
        <p:sp>
          <p:nvSpPr>
            <p:cNvPr id="32" name="Rounded Rectangular Callout 31"/>
            <p:cNvSpPr/>
            <p:nvPr/>
          </p:nvSpPr>
          <p:spPr>
            <a:xfrm>
              <a:off x="4546611" y="1558151"/>
              <a:ext cx="4194438" cy="630936"/>
            </a:xfrm>
            <a:prstGeom prst="wedgeRoundRectCallout">
              <a:avLst>
                <a:gd name="adj1" fmla="val -35221"/>
                <a:gd name="adj2" fmla="val 70515"/>
                <a:gd name="adj3" fmla="val 16667"/>
              </a:avLst>
            </a:prstGeom>
            <a:noFill/>
            <a:ln w="12700" cap="flat">
              <a:solidFill>
                <a:srgbClr val="FFFFFF"/>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defTabSz="457200" hangingPunct="0"/>
              <a:endParaRPr lang="en-US" sz="1200" b="1">
                <a:solidFill>
                  <a:srgbClr val="FFFFFF">
                    <a:alpha val="50000"/>
                  </a:srgbClr>
                </a:solidFill>
                <a:latin typeface="Arial"/>
                <a:ea typeface="Arial"/>
                <a:cs typeface="Arial"/>
                <a:sym typeface="Arial"/>
              </a:endParaRPr>
            </a:p>
          </p:txBody>
        </p:sp>
        <p:sp>
          <p:nvSpPr>
            <p:cNvPr id="33" name="Rectangle 32"/>
            <p:cNvSpPr/>
            <p:nvPr/>
          </p:nvSpPr>
          <p:spPr>
            <a:xfrm>
              <a:off x="6292836" y="2177899"/>
              <a:ext cx="2863272" cy="230832"/>
            </a:xfrm>
            <a:prstGeom prst="rect">
              <a:avLst/>
            </a:prstGeom>
          </p:spPr>
          <p:txBody>
            <a:bodyPr wrap="square">
              <a:spAutoFit/>
            </a:bodyPr>
            <a:lstStyle/>
            <a:p>
              <a:r>
                <a:rPr lang="en-US" sz="900" dirty="0">
                  <a:solidFill>
                    <a:srgbClr val="FFFFFF"/>
                  </a:solidFill>
                  <a:latin typeface="Century Gothic"/>
                  <a:ea typeface="Arial"/>
                  <a:cs typeface="Century Gothic"/>
                </a:rPr>
                <a:t>2000 EXXONMOBIL SHAREHOLDER MEETING</a:t>
              </a:r>
            </a:p>
          </p:txBody>
        </p:sp>
      </p:grpSp>
      <p:grpSp>
        <p:nvGrpSpPr>
          <p:cNvPr id="11" name="Group 10"/>
          <p:cNvGrpSpPr/>
          <p:nvPr/>
        </p:nvGrpSpPr>
        <p:grpSpPr>
          <a:xfrm>
            <a:off x="4523860" y="2711929"/>
            <a:ext cx="4236769" cy="1125081"/>
            <a:chOff x="4523860" y="2711929"/>
            <a:chExt cx="4236769" cy="1125081"/>
          </a:xfrm>
        </p:grpSpPr>
        <p:sp>
          <p:nvSpPr>
            <p:cNvPr id="31" name="Rectangle 30"/>
            <p:cNvSpPr/>
            <p:nvPr/>
          </p:nvSpPr>
          <p:spPr>
            <a:xfrm>
              <a:off x="4573526" y="2755958"/>
              <a:ext cx="4144772" cy="769441"/>
            </a:xfrm>
            <a:prstGeom prst="rect">
              <a:avLst/>
            </a:prstGeom>
          </p:spPr>
          <p:txBody>
            <a:bodyPr wrap="square">
              <a:spAutoFit/>
            </a:bodyPr>
            <a:lstStyle/>
            <a:p>
              <a:r>
                <a:rPr lang="en-US" sz="1100" dirty="0">
                  <a:solidFill>
                    <a:srgbClr val="FF0000"/>
                  </a:solidFill>
                  <a:latin typeface="Century Gothic"/>
                  <a:ea typeface="Arial"/>
                  <a:cs typeface="Century Gothic"/>
                  <a:sym typeface="Arial"/>
                </a:rPr>
                <a:t>We in ExxonMobil do not believe that</a:t>
              </a:r>
            </a:p>
            <a:p>
              <a:r>
                <a:rPr lang="en-US" sz="1100" dirty="0">
                  <a:solidFill>
                    <a:srgbClr val="FF0000"/>
                  </a:solidFill>
                  <a:latin typeface="Century Gothic"/>
                  <a:ea typeface="Arial"/>
                  <a:cs typeface="Century Gothic"/>
                  <a:sym typeface="Arial"/>
                </a:rPr>
                <a:t>the science </a:t>
              </a:r>
              <a:r>
                <a:rPr lang="en-US" sz="1100" dirty="0">
                  <a:solidFill>
                    <a:srgbClr val="FFFFFF"/>
                  </a:solidFill>
                  <a:latin typeface="Century Gothic"/>
                  <a:ea typeface="Arial"/>
                  <a:cs typeface="Century Gothic"/>
                  <a:sym typeface="Arial"/>
                </a:rPr>
                <a:t>required to establish this linkage </a:t>
              </a:r>
            </a:p>
            <a:p>
              <a:r>
                <a:rPr lang="en-US" sz="1100" dirty="0">
                  <a:solidFill>
                    <a:srgbClr val="FFFFFF"/>
                  </a:solidFill>
                  <a:latin typeface="Century Gothic"/>
                  <a:ea typeface="Arial"/>
                  <a:cs typeface="Century Gothic"/>
                  <a:sym typeface="Arial"/>
                </a:rPr>
                <a:t>between fossil fuels and warming has been demonstrated </a:t>
              </a:r>
              <a:r>
                <a:rPr lang="en-US" sz="1100" dirty="0">
                  <a:solidFill>
                    <a:srgbClr val="FF0000"/>
                  </a:solidFill>
                  <a:latin typeface="Century Gothic"/>
                  <a:ea typeface="Arial"/>
                  <a:cs typeface="Century Gothic"/>
                  <a:sym typeface="Arial"/>
                </a:rPr>
                <a:t>- and many scientists agree</a:t>
              </a:r>
            </a:p>
          </p:txBody>
        </p:sp>
        <p:sp>
          <p:nvSpPr>
            <p:cNvPr id="34" name="Rectangle 33"/>
            <p:cNvSpPr/>
            <p:nvPr/>
          </p:nvSpPr>
          <p:spPr>
            <a:xfrm>
              <a:off x="6270085" y="3606178"/>
              <a:ext cx="2135583" cy="230832"/>
            </a:xfrm>
            <a:prstGeom prst="rect">
              <a:avLst/>
            </a:prstGeom>
          </p:spPr>
          <p:txBody>
            <a:bodyPr wrap="none">
              <a:spAutoFit/>
            </a:bodyPr>
            <a:lstStyle/>
            <a:p>
              <a:r>
                <a:rPr lang="en-US" sz="900" dirty="0">
                  <a:solidFill>
                    <a:srgbClr val="FFFFFF"/>
                  </a:solidFill>
                  <a:latin typeface="Century Gothic"/>
                  <a:ea typeface="Arial"/>
                  <a:cs typeface="Century Gothic"/>
                  <a:sym typeface="Arial"/>
                </a:rPr>
                <a:t>2002 ASIA OIL &amp; GAS CONFERENCE</a:t>
              </a:r>
              <a:endParaRPr lang="en-US" sz="900" dirty="0">
                <a:solidFill>
                  <a:srgbClr val="FFFFFF"/>
                </a:solidFill>
                <a:latin typeface="Century Gothic"/>
                <a:ea typeface="Arial"/>
                <a:cs typeface="Century Gothic"/>
              </a:endParaRPr>
            </a:p>
          </p:txBody>
        </p:sp>
        <p:sp>
          <p:nvSpPr>
            <p:cNvPr id="35" name="Rounded Rectangular Callout 34"/>
            <p:cNvSpPr/>
            <p:nvPr/>
          </p:nvSpPr>
          <p:spPr>
            <a:xfrm>
              <a:off x="4523860" y="2711929"/>
              <a:ext cx="4236769" cy="914394"/>
            </a:xfrm>
            <a:prstGeom prst="wedgeRoundRectCallout">
              <a:avLst>
                <a:gd name="adj1" fmla="val -35221"/>
                <a:gd name="adj2" fmla="val 70515"/>
                <a:gd name="adj3" fmla="val 16667"/>
              </a:avLst>
            </a:prstGeom>
            <a:noFill/>
            <a:ln w="12700" cap="flat">
              <a:solidFill>
                <a:srgbClr val="FFFFFF"/>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defTabSz="457200" hangingPunct="0"/>
              <a:endParaRPr lang="en-US" sz="1200" b="1">
                <a:solidFill>
                  <a:srgbClr val="FFFFFF">
                    <a:alpha val="50000"/>
                  </a:srgbClr>
                </a:solidFill>
                <a:latin typeface="Arial"/>
                <a:ea typeface="Arial"/>
                <a:cs typeface="Arial"/>
                <a:sym typeface="Arial"/>
              </a:endParaRPr>
            </a:p>
          </p:txBody>
        </p:sp>
      </p:grpSp>
      <p:pic>
        <p:nvPicPr>
          <p:cNvPr id="3" name="Picture 2" descr="38Asset 19.pn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74430" y="2013945"/>
            <a:ext cx="784761" cy="1080148"/>
          </a:xfrm>
          <a:prstGeom prst="rect">
            <a:avLst/>
          </a:prstGeom>
        </p:spPr>
      </p:pic>
      <p:pic>
        <p:nvPicPr>
          <p:cNvPr id="6" name="Picture 5" descr="40Asset 1.pn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030906" y="3191520"/>
            <a:ext cx="255098" cy="465179"/>
          </a:xfrm>
          <a:prstGeom prst="rect">
            <a:avLst/>
          </a:prstGeom>
        </p:spPr>
      </p:pic>
      <p:pic>
        <p:nvPicPr>
          <p:cNvPr id="8" name="Picture 7" descr="42Asset 29.pn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660" y="4222510"/>
            <a:ext cx="2153860" cy="826388"/>
          </a:xfrm>
          <a:prstGeom prst="rect">
            <a:avLst/>
          </a:prstGeom>
        </p:spPr>
      </p:pic>
      <p:grpSp>
        <p:nvGrpSpPr>
          <p:cNvPr id="12" name="Group 11"/>
          <p:cNvGrpSpPr/>
          <p:nvPr/>
        </p:nvGrpSpPr>
        <p:grpSpPr>
          <a:xfrm>
            <a:off x="4566191" y="4140669"/>
            <a:ext cx="4616471" cy="907488"/>
            <a:chOff x="4566191" y="4140669"/>
            <a:chExt cx="4616471" cy="907488"/>
          </a:xfrm>
        </p:grpSpPr>
        <p:sp>
          <p:nvSpPr>
            <p:cNvPr id="5" name="Rectangle 4"/>
            <p:cNvSpPr/>
            <p:nvPr/>
          </p:nvSpPr>
          <p:spPr>
            <a:xfrm>
              <a:off x="4584108" y="4172418"/>
              <a:ext cx="4572000" cy="769441"/>
            </a:xfrm>
            <a:prstGeom prst="rect">
              <a:avLst/>
            </a:prstGeom>
          </p:spPr>
          <p:txBody>
            <a:bodyPr>
              <a:spAutoFit/>
            </a:bodyPr>
            <a:lstStyle/>
            <a:p>
              <a:r>
                <a:rPr lang="en-US" sz="1100" dirty="0">
                  <a:solidFill>
                    <a:srgbClr val="FFFFFF"/>
                  </a:solidFill>
                  <a:latin typeface="Century Gothic"/>
                  <a:cs typeface="Century Gothic"/>
                </a:rPr>
                <a:t>Our ability to project with any degree of certainty the future </a:t>
              </a:r>
            </a:p>
            <a:p>
              <a:r>
                <a:rPr lang="en-US" sz="1100" dirty="0">
                  <a:solidFill>
                    <a:srgbClr val="FFFFFF"/>
                  </a:solidFill>
                  <a:latin typeface="Century Gothic"/>
                  <a:cs typeface="Century Gothic"/>
                </a:rPr>
                <a:t>Is continuing to be </a:t>
              </a:r>
              <a:r>
                <a:rPr lang="en-US" sz="1100" dirty="0">
                  <a:solidFill>
                    <a:srgbClr val="FF0000"/>
                  </a:solidFill>
                  <a:latin typeface="Century Gothic"/>
                  <a:cs typeface="Century Gothic"/>
                </a:rPr>
                <a:t>very limited</a:t>
              </a:r>
              <a:r>
                <a:rPr lang="en-US" sz="1100" dirty="0">
                  <a:solidFill>
                    <a:srgbClr val="FFFFFF"/>
                  </a:solidFill>
                  <a:latin typeface="Century Gothic"/>
                  <a:cs typeface="Century Gothic"/>
                </a:rPr>
                <a:t>…our examination about the models are [</a:t>
              </a:r>
              <a:r>
                <a:rPr lang="en-US" sz="1100" i="1" dirty="0">
                  <a:solidFill>
                    <a:srgbClr val="FFFFFF"/>
                  </a:solidFill>
                  <a:latin typeface="Century Gothic"/>
                  <a:cs typeface="Century Gothic"/>
                </a:rPr>
                <a:t>sic</a:t>
              </a:r>
              <a:r>
                <a:rPr lang="en-US" sz="1100" dirty="0">
                  <a:solidFill>
                    <a:srgbClr val="FFFFFF"/>
                  </a:solidFill>
                  <a:latin typeface="Century Gothic"/>
                  <a:cs typeface="Century Gothic"/>
                </a:rPr>
                <a:t>] that </a:t>
              </a:r>
              <a:r>
                <a:rPr lang="en-US" sz="1100" dirty="0">
                  <a:solidFill>
                    <a:srgbClr val="FF0000"/>
                  </a:solidFill>
                  <a:latin typeface="Century Gothic"/>
                  <a:cs typeface="Century Gothic"/>
                </a:rPr>
                <a:t>they’re not competent. </a:t>
              </a:r>
            </a:p>
            <a:p>
              <a:endParaRPr lang="en-US" sz="1100" dirty="0">
                <a:solidFill>
                  <a:srgbClr val="FFFFFF"/>
                </a:solidFill>
                <a:latin typeface="Century Gothic"/>
                <a:cs typeface="Century Gothic"/>
              </a:endParaRPr>
            </a:p>
          </p:txBody>
        </p:sp>
        <p:sp>
          <p:nvSpPr>
            <p:cNvPr id="38" name="Rounded Rectangular Callout 37"/>
            <p:cNvSpPr/>
            <p:nvPr/>
          </p:nvSpPr>
          <p:spPr>
            <a:xfrm>
              <a:off x="4566191" y="4140669"/>
              <a:ext cx="4194438" cy="676656"/>
            </a:xfrm>
            <a:prstGeom prst="wedgeRoundRectCallout">
              <a:avLst>
                <a:gd name="adj1" fmla="val -35221"/>
                <a:gd name="adj2" fmla="val 70515"/>
                <a:gd name="adj3" fmla="val 16667"/>
              </a:avLst>
            </a:prstGeom>
            <a:noFill/>
            <a:ln w="12700" cap="flat">
              <a:solidFill>
                <a:srgbClr val="FFFFFF"/>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defTabSz="457200" hangingPunct="0"/>
              <a:endParaRPr lang="en-US" sz="1200" b="1">
                <a:solidFill>
                  <a:srgbClr val="FFFFFF">
                    <a:alpha val="50000"/>
                  </a:srgbClr>
                </a:solidFill>
                <a:latin typeface="Arial"/>
                <a:ea typeface="Arial"/>
                <a:cs typeface="Arial"/>
                <a:sym typeface="Arial"/>
              </a:endParaRPr>
            </a:p>
          </p:txBody>
        </p:sp>
        <p:sp>
          <p:nvSpPr>
            <p:cNvPr id="39" name="Rectangle 38"/>
            <p:cNvSpPr/>
            <p:nvPr/>
          </p:nvSpPr>
          <p:spPr>
            <a:xfrm>
              <a:off x="6319390" y="4817325"/>
              <a:ext cx="2863272" cy="230832"/>
            </a:xfrm>
            <a:prstGeom prst="rect">
              <a:avLst/>
            </a:prstGeom>
          </p:spPr>
          <p:txBody>
            <a:bodyPr wrap="square">
              <a:spAutoFit/>
            </a:bodyPr>
            <a:lstStyle/>
            <a:p>
              <a:r>
                <a:rPr lang="en-US" sz="900" dirty="0">
                  <a:solidFill>
                    <a:srgbClr val="FFFFFF"/>
                  </a:solidFill>
                  <a:latin typeface="Century Gothic"/>
                  <a:ea typeface="Arial"/>
                  <a:cs typeface="Century Gothic"/>
                </a:rPr>
                <a:t>2013 EXXONMOBIL SHAREHOLDER MEETING</a:t>
              </a:r>
            </a:p>
          </p:txBody>
        </p:sp>
      </p:grpSp>
      <p:sp>
        <p:nvSpPr>
          <p:cNvPr id="40" name="TextBox 39"/>
          <p:cNvSpPr txBox="1"/>
          <p:nvPr/>
        </p:nvSpPr>
        <p:spPr>
          <a:xfrm rot="1399105">
            <a:off x="2384212" y="4525956"/>
            <a:ext cx="812292" cy="169277"/>
          </a:xfrm>
          <a:prstGeom prst="rect">
            <a:avLst/>
          </a:prstGeom>
          <a:noFill/>
          <a:scene3d>
            <a:camera prst="orthographicFront">
              <a:rot lat="60000" lon="0" rev="0"/>
            </a:camera>
            <a:lightRig rig="threePt" dir="t"/>
          </a:scene3d>
        </p:spPr>
        <p:txBody>
          <a:bodyPr wrap="square" rtlCol="0">
            <a:spAutoFit/>
          </a:bodyPr>
          <a:lstStyle/>
          <a:p>
            <a:r>
              <a:rPr lang="en-US" sz="500" dirty="0">
                <a:solidFill>
                  <a:schemeClr val="bg1"/>
                </a:solidFill>
                <a:latin typeface="Arial"/>
                <a:cs typeface="Arial"/>
              </a:rPr>
              <a:t>EM</a:t>
            </a:r>
          </a:p>
        </p:txBody>
      </p:sp>
      <p:pic>
        <p:nvPicPr>
          <p:cNvPr id="44" name="Picture 43" descr="25Asset 9 1.png"/>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2047428" y="47807"/>
            <a:ext cx="1775968" cy="841248"/>
          </a:xfrm>
          <a:prstGeom prst="rect">
            <a:avLst/>
          </a:prstGeom>
        </p:spPr>
      </p:pic>
      <p:sp>
        <p:nvSpPr>
          <p:cNvPr id="46" name="TextBox 45"/>
          <p:cNvSpPr txBox="1"/>
          <p:nvPr/>
        </p:nvSpPr>
        <p:spPr>
          <a:xfrm>
            <a:off x="2867485" y="5006091"/>
            <a:ext cx="1207680" cy="169277"/>
          </a:xfrm>
          <a:prstGeom prst="rect">
            <a:avLst/>
          </a:prstGeom>
          <a:noFill/>
        </p:spPr>
        <p:txBody>
          <a:bodyPr wrap="square" rtlCol="0">
            <a:spAutoFit/>
          </a:bodyPr>
          <a:lstStyle/>
          <a:p>
            <a:r>
              <a:rPr lang="en-US" sz="500" b="1" dirty="0">
                <a:solidFill>
                  <a:srgbClr val="595959"/>
                </a:solidFill>
                <a:latin typeface="Calibri"/>
                <a:cs typeface="Calibri"/>
              </a:rPr>
              <a:t>PAUL HORN /</a:t>
            </a:r>
            <a:r>
              <a:rPr lang="en-US" sz="500" b="1" dirty="0" err="1">
                <a:solidFill>
                  <a:srgbClr val="595959"/>
                </a:solidFill>
                <a:latin typeface="Calibri"/>
                <a:cs typeface="Calibri"/>
              </a:rPr>
              <a:t>InsideClimate</a:t>
            </a:r>
            <a:r>
              <a:rPr lang="en-US" sz="500" b="1" dirty="0">
                <a:solidFill>
                  <a:srgbClr val="595959"/>
                </a:solidFill>
                <a:latin typeface="Calibri"/>
                <a:cs typeface="Calibri"/>
              </a:rPr>
              <a:t> News</a:t>
            </a:r>
          </a:p>
        </p:txBody>
      </p:sp>
      <p:sp>
        <p:nvSpPr>
          <p:cNvPr id="37" name="TextBox 36"/>
          <p:cNvSpPr txBox="1"/>
          <p:nvPr/>
        </p:nvSpPr>
        <p:spPr>
          <a:xfrm>
            <a:off x="-3596" y="4933751"/>
            <a:ext cx="2067958" cy="246221"/>
          </a:xfrm>
          <a:prstGeom prst="rect">
            <a:avLst/>
          </a:prstGeom>
          <a:noFill/>
        </p:spPr>
        <p:txBody>
          <a:bodyPr wrap="square" rtlCol="0">
            <a:spAutoFit/>
          </a:bodyPr>
          <a:lstStyle/>
          <a:p>
            <a:r>
              <a:rPr lang="en-US" sz="500" b="1" dirty="0">
                <a:solidFill>
                  <a:schemeClr val="tx1">
                    <a:lumMod val="65000"/>
                    <a:lumOff val="35000"/>
                  </a:schemeClr>
                </a:solidFill>
              </a:rPr>
              <a:t>Adapted from original graphic. </a:t>
            </a:r>
          </a:p>
          <a:p>
            <a:r>
              <a:rPr lang="en-US" sz="500" b="1" dirty="0">
                <a:solidFill>
                  <a:schemeClr val="tx1">
                    <a:lumMod val="65000"/>
                    <a:lumOff val="35000"/>
                  </a:schemeClr>
                </a:solidFill>
              </a:rPr>
              <a:t>Paul Horn/ICN not responsible for any changes.</a:t>
            </a:r>
          </a:p>
        </p:txBody>
      </p:sp>
      <p:pic>
        <p:nvPicPr>
          <p:cNvPr id="41" name="Picture 40" descr="22Asset 15.png"/>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485987" y="804885"/>
            <a:ext cx="1292192" cy="906016"/>
          </a:xfrm>
          <a:prstGeom prst="rect">
            <a:avLst/>
          </a:prstGeom>
        </p:spPr>
      </p:pic>
      <p:pic>
        <p:nvPicPr>
          <p:cNvPr id="42" name="Picture 41" descr="quote1.png"/>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277343" y="278507"/>
            <a:ext cx="1386678" cy="666578"/>
          </a:xfrm>
          <a:prstGeom prst="rect">
            <a:avLst/>
          </a:prstGeom>
        </p:spPr>
      </p:pic>
    </p:spTree>
    <p:extLst>
      <p:ext uri="{BB962C8B-B14F-4D97-AF65-F5344CB8AC3E}">
        <p14:creationId xmlns:p14="http://schemas.microsoft.com/office/powerpoint/2010/main" val="36463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10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1000"/>
                                        <p:tgtEl>
                                          <p:spTgt spid="40"/>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childTnLst>
                                </p:cTn>
                              </p:par>
                              <p:par>
                                <p:cTn id="18" presetID="6" presetClass="entr" presetSubtype="32"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out)">
                                      <p:cBhvr>
                                        <p:cTn id="20" dur="500"/>
                                        <p:tgtEl>
                                          <p:spTgt spid="3"/>
                                        </p:tgtEl>
                                      </p:cBhvr>
                                    </p:animEffect>
                                  </p:childTnLst>
                                </p:cTn>
                              </p:par>
                            </p:childTnLst>
                          </p:cTn>
                        </p:par>
                        <p:par>
                          <p:cTn id="21" fill="hold">
                            <p:stCondLst>
                              <p:cond delay="2000"/>
                            </p:stCondLst>
                            <p:childTnLst>
                              <p:par>
                                <p:cTn id="22" presetID="32" presetClass="emph" presetSubtype="0" fill="hold" nodeType="afterEffect">
                                  <p:stCondLst>
                                    <p:cond delay="0"/>
                                  </p:stCondLst>
                                  <p:childTnLst>
                                    <p:animRot by="120000">
                                      <p:cBhvr>
                                        <p:cTn id="23" dur="100" fill="hold">
                                          <p:stCondLst>
                                            <p:cond delay="0"/>
                                          </p:stCondLst>
                                        </p:cTn>
                                        <p:tgtEl>
                                          <p:spTgt spid="3"/>
                                        </p:tgtEl>
                                        <p:attrNameLst>
                                          <p:attrName>r</p:attrName>
                                        </p:attrNameLst>
                                      </p:cBhvr>
                                    </p:animRot>
                                    <p:animRot by="-240000">
                                      <p:cBhvr>
                                        <p:cTn id="24" dur="200" fill="hold">
                                          <p:stCondLst>
                                            <p:cond delay="200"/>
                                          </p:stCondLst>
                                        </p:cTn>
                                        <p:tgtEl>
                                          <p:spTgt spid="3"/>
                                        </p:tgtEl>
                                        <p:attrNameLst>
                                          <p:attrName>r</p:attrName>
                                        </p:attrNameLst>
                                      </p:cBhvr>
                                    </p:animRot>
                                    <p:animRot by="240000">
                                      <p:cBhvr>
                                        <p:cTn id="25" dur="200" fill="hold">
                                          <p:stCondLst>
                                            <p:cond delay="400"/>
                                          </p:stCondLst>
                                        </p:cTn>
                                        <p:tgtEl>
                                          <p:spTgt spid="3"/>
                                        </p:tgtEl>
                                        <p:attrNameLst>
                                          <p:attrName>r</p:attrName>
                                        </p:attrNameLst>
                                      </p:cBhvr>
                                    </p:animRot>
                                    <p:animRot by="-240000">
                                      <p:cBhvr>
                                        <p:cTn id="26" dur="200" fill="hold">
                                          <p:stCondLst>
                                            <p:cond delay="600"/>
                                          </p:stCondLst>
                                        </p:cTn>
                                        <p:tgtEl>
                                          <p:spTgt spid="3"/>
                                        </p:tgtEl>
                                        <p:attrNameLst>
                                          <p:attrName>r</p:attrName>
                                        </p:attrNameLst>
                                      </p:cBhvr>
                                    </p:animRot>
                                    <p:animRot by="120000">
                                      <p:cBhvr>
                                        <p:cTn id="27" dur="200" fill="hold">
                                          <p:stCondLst>
                                            <p:cond delay="800"/>
                                          </p:stCondLst>
                                        </p:cTn>
                                        <p:tgtEl>
                                          <p:spTgt spid="3"/>
                                        </p:tgtEl>
                                        <p:attrNameLst>
                                          <p:attrName>r</p:attrName>
                                        </p:attrNameLst>
                                      </p:cBhvr>
                                    </p:animRot>
                                  </p:childTnLst>
                                </p:cTn>
                              </p:par>
                              <p:par>
                                <p:cTn id="28" presetID="10" presetClass="entr" presetSubtype="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childTnLst>
                                </p:cTn>
                              </p:par>
                            </p:childTnLst>
                          </p:cTn>
                        </p:par>
                        <p:par>
                          <p:cTn id="31" fill="hold">
                            <p:stCondLst>
                              <p:cond delay="3000"/>
                            </p:stCondLst>
                            <p:childTnLst>
                              <p:par>
                                <p:cTn id="32" presetID="10" presetClass="entr" presetSubtype="0" fill="hold" nodeType="afterEffect">
                                  <p:stCondLst>
                                    <p:cond delay="100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childTnLst>
                                </p:cTn>
                              </p:par>
                            </p:childTnLst>
                          </p:cTn>
                        </p:par>
                        <p:par>
                          <p:cTn id="35" fill="hold">
                            <p:stCondLst>
                              <p:cond delay="5000"/>
                            </p:stCondLst>
                            <p:childTnLst>
                              <p:par>
                                <p:cTn id="36" presetID="10" presetClass="entr" presetSubtype="0" fill="hold" nodeType="afterEffect">
                                  <p:stCondLst>
                                    <p:cond delay="100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childTnLst>
                                </p:cTn>
                              </p:par>
                              <p:par>
                                <p:cTn id="39" presetID="6" presetClass="entr" presetSubtype="32"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circle(out)">
                                      <p:cBhvr>
                                        <p:cTn id="41" dur="500"/>
                                        <p:tgtEl>
                                          <p:spTgt spid="8"/>
                                        </p:tgtEl>
                                      </p:cBhvr>
                                    </p:animEffect>
                                  </p:childTnLst>
                                </p:cTn>
                              </p:par>
                            </p:childTnLst>
                          </p:cTn>
                        </p:par>
                        <p:par>
                          <p:cTn id="42" fill="hold">
                            <p:stCondLst>
                              <p:cond delay="7000"/>
                            </p:stCondLst>
                            <p:childTnLst>
                              <p:par>
                                <p:cTn id="43" presetID="32" presetClass="emph" presetSubtype="0" fill="hold" nodeType="afterEffect">
                                  <p:stCondLst>
                                    <p:cond delay="0"/>
                                  </p:stCondLst>
                                  <p:childTnLst>
                                    <p:animRot by="120000">
                                      <p:cBhvr>
                                        <p:cTn id="44" dur="100" fill="hold">
                                          <p:stCondLst>
                                            <p:cond delay="0"/>
                                          </p:stCondLst>
                                        </p:cTn>
                                        <p:tgtEl>
                                          <p:spTgt spid="8"/>
                                        </p:tgtEl>
                                        <p:attrNameLst>
                                          <p:attrName>r</p:attrName>
                                        </p:attrNameLst>
                                      </p:cBhvr>
                                    </p:animRot>
                                    <p:animRot by="-240000">
                                      <p:cBhvr>
                                        <p:cTn id="45" dur="200" fill="hold">
                                          <p:stCondLst>
                                            <p:cond delay="200"/>
                                          </p:stCondLst>
                                        </p:cTn>
                                        <p:tgtEl>
                                          <p:spTgt spid="8"/>
                                        </p:tgtEl>
                                        <p:attrNameLst>
                                          <p:attrName>r</p:attrName>
                                        </p:attrNameLst>
                                      </p:cBhvr>
                                    </p:animRot>
                                    <p:animRot by="240000">
                                      <p:cBhvr>
                                        <p:cTn id="46" dur="200" fill="hold">
                                          <p:stCondLst>
                                            <p:cond delay="400"/>
                                          </p:stCondLst>
                                        </p:cTn>
                                        <p:tgtEl>
                                          <p:spTgt spid="8"/>
                                        </p:tgtEl>
                                        <p:attrNameLst>
                                          <p:attrName>r</p:attrName>
                                        </p:attrNameLst>
                                      </p:cBhvr>
                                    </p:animRot>
                                    <p:animRot by="-240000">
                                      <p:cBhvr>
                                        <p:cTn id="47" dur="200" fill="hold">
                                          <p:stCondLst>
                                            <p:cond delay="600"/>
                                          </p:stCondLst>
                                        </p:cTn>
                                        <p:tgtEl>
                                          <p:spTgt spid="8"/>
                                        </p:tgtEl>
                                        <p:attrNameLst>
                                          <p:attrName>r</p:attrName>
                                        </p:attrNameLst>
                                      </p:cBhvr>
                                    </p:animRot>
                                    <p:animRot by="120000">
                                      <p:cBhvr>
                                        <p:cTn id="48"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shot 2017-12-08 20.52.00.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236" y="63500"/>
            <a:ext cx="3872841" cy="4991100"/>
          </a:xfrm>
          <a:prstGeom prst="rect">
            <a:avLst/>
          </a:prstGeom>
        </p:spPr>
      </p:pic>
      <p:sp>
        <p:nvSpPr>
          <p:cNvPr id="5" name="Title 1"/>
          <p:cNvSpPr txBox="1">
            <a:spLocks/>
          </p:cNvSpPr>
          <p:nvPr/>
        </p:nvSpPr>
        <p:spPr>
          <a:xfrm>
            <a:off x="4357952" y="4523580"/>
            <a:ext cx="2578100" cy="1140619"/>
          </a:xfrm>
          <a:prstGeom prst="rect">
            <a:avLst/>
          </a:prstGeom>
          <a:ln w="12700">
            <a:miter lim="400000"/>
          </a:ln>
          <a:extLst>
            <a:ext uri="{C572A759-6A51-4108-AA02-DFA0A04FC94B}">
              <ma14:wrappingTextBoxFlag xmlns:ma14="http://schemas.microsoft.com/office/mac/drawingml/2011/main" xmlns="" val="1"/>
            </a:ext>
          </a:extLst>
        </p:spPr>
        <p:txBody>
          <a:bodyPr lIns="24003" tIns="24003" rIns="24003" bIns="24003"/>
          <a:lstStyle>
            <a:lvl1pPr marL="0" marR="0" indent="0" algn="ctr" defTabSz="288036" rtl="0" latinLnBrk="0">
              <a:lnSpc>
                <a:spcPts val="3402"/>
              </a:lnSpc>
              <a:spcBef>
                <a:spcPts val="189"/>
              </a:spcBef>
              <a:spcAft>
                <a:spcPts val="0"/>
              </a:spcAft>
              <a:buClrTx/>
              <a:buSzTx/>
              <a:buFontTx/>
              <a:buNone/>
              <a:tabLst/>
              <a:defRPr sz="2800" b="1" i="0" u="none" strike="noStrike" cap="none" spc="0" baseline="0">
                <a:ln>
                  <a:noFill/>
                </a:ln>
                <a:solidFill>
                  <a:srgbClr val="FFFFFF"/>
                </a:solidFill>
                <a:uFillTx/>
                <a:latin typeface="+mn-lt"/>
                <a:ea typeface="+mn-ea"/>
                <a:cs typeface="+mn-cs"/>
                <a:sym typeface="Arial"/>
              </a:defRPr>
            </a:lvl1pPr>
            <a:lvl2pPr marL="0" marR="0" indent="144018" algn="l" defTabSz="288036" rtl="0" latinLnBrk="0">
              <a:lnSpc>
                <a:spcPts val="3213"/>
              </a:lnSpc>
              <a:spcBef>
                <a:spcPts val="0"/>
              </a:spcBef>
              <a:spcAft>
                <a:spcPts val="0"/>
              </a:spcAft>
              <a:buClrTx/>
              <a:buSzTx/>
              <a:buFontTx/>
              <a:buNone/>
              <a:tabLst/>
              <a:defRPr sz="2800" b="1" i="0" u="none" strike="noStrike" cap="none" spc="0" baseline="0">
                <a:ln>
                  <a:noFill/>
                </a:ln>
                <a:solidFill>
                  <a:srgbClr val="FFFFFF"/>
                </a:solidFill>
                <a:uFillTx/>
                <a:latin typeface="+mn-lt"/>
                <a:ea typeface="+mn-ea"/>
                <a:cs typeface="+mn-cs"/>
                <a:sym typeface="Arial"/>
              </a:defRPr>
            </a:lvl2pPr>
            <a:lvl3pPr marL="0" marR="0" indent="288036" algn="l" defTabSz="288036" rtl="0" latinLnBrk="0">
              <a:lnSpc>
                <a:spcPts val="3213"/>
              </a:lnSpc>
              <a:spcBef>
                <a:spcPts val="0"/>
              </a:spcBef>
              <a:spcAft>
                <a:spcPts val="0"/>
              </a:spcAft>
              <a:buClrTx/>
              <a:buSzTx/>
              <a:buFontTx/>
              <a:buNone/>
              <a:tabLst/>
              <a:defRPr sz="2800" b="1" i="0" u="none" strike="noStrike" cap="none" spc="0" baseline="0">
                <a:ln>
                  <a:noFill/>
                </a:ln>
                <a:solidFill>
                  <a:srgbClr val="FFFFFF"/>
                </a:solidFill>
                <a:uFillTx/>
                <a:latin typeface="+mn-lt"/>
                <a:ea typeface="+mn-ea"/>
                <a:cs typeface="+mn-cs"/>
                <a:sym typeface="Arial"/>
              </a:defRPr>
            </a:lvl3pPr>
            <a:lvl4pPr marL="0" marR="0" indent="432054" algn="l" defTabSz="288036" rtl="0" latinLnBrk="0">
              <a:lnSpc>
                <a:spcPts val="3213"/>
              </a:lnSpc>
              <a:spcBef>
                <a:spcPts val="0"/>
              </a:spcBef>
              <a:spcAft>
                <a:spcPts val="0"/>
              </a:spcAft>
              <a:buClrTx/>
              <a:buSzTx/>
              <a:buFontTx/>
              <a:buNone/>
              <a:tabLst/>
              <a:defRPr sz="2800" b="1" i="0" u="none" strike="noStrike" cap="none" spc="0" baseline="0">
                <a:ln>
                  <a:noFill/>
                </a:ln>
                <a:solidFill>
                  <a:srgbClr val="FFFFFF"/>
                </a:solidFill>
                <a:uFillTx/>
                <a:latin typeface="+mn-lt"/>
                <a:ea typeface="+mn-ea"/>
                <a:cs typeface="+mn-cs"/>
                <a:sym typeface="Arial"/>
              </a:defRPr>
            </a:lvl4pPr>
            <a:lvl5pPr marL="0" marR="0" indent="576072" algn="l" defTabSz="288036" rtl="0" latinLnBrk="0">
              <a:lnSpc>
                <a:spcPts val="3213"/>
              </a:lnSpc>
              <a:spcBef>
                <a:spcPts val="0"/>
              </a:spcBef>
              <a:spcAft>
                <a:spcPts val="0"/>
              </a:spcAft>
              <a:buClrTx/>
              <a:buSzTx/>
              <a:buFontTx/>
              <a:buNone/>
              <a:tabLst/>
              <a:defRPr sz="2800" b="1" i="0" u="none" strike="noStrike" cap="none" spc="0" baseline="0">
                <a:ln>
                  <a:noFill/>
                </a:ln>
                <a:solidFill>
                  <a:srgbClr val="FFFFFF"/>
                </a:solidFill>
                <a:uFillTx/>
                <a:latin typeface="+mn-lt"/>
                <a:ea typeface="+mn-ea"/>
                <a:cs typeface="+mn-cs"/>
                <a:sym typeface="Arial"/>
              </a:defRPr>
            </a:lvl5pPr>
            <a:lvl6pPr marL="0" marR="0" indent="720090" algn="l" defTabSz="288036" rtl="0" latinLnBrk="0">
              <a:lnSpc>
                <a:spcPts val="3213"/>
              </a:lnSpc>
              <a:spcBef>
                <a:spcPts val="0"/>
              </a:spcBef>
              <a:spcAft>
                <a:spcPts val="0"/>
              </a:spcAft>
              <a:buClrTx/>
              <a:buSzTx/>
              <a:buFontTx/>
              <a:buNone/>
              <a:tabLst/>
              <a:defRPr sz="2800" b="1" i="0" u="none" strike="noStrike" cap="none" spc="0" baseline="0">
                <a:ln>
                  <a:noFill/>
                </a:ln>
                <a:solidFill>
                  <a:srgbClr val="FFFFFF"/>
                </a:solidFill>
                <a:uFillTx/>
                <a:latin typeface="+mn-lt"/>
                <a:ea typeface="+mn-ea"/>
                <a:cs typeface="+mn-cs"/>
                <a:sym typeface="Arial"/>
              </a:defRPr>
            </a:lvl6pPr>
            <a:lvl7pPr marL="0" marR="0" indent="864108" algn="l" defTabSz="288036" rtl="0" latinLnBrk="0">
              <a:lnSpc>
                <a:spcPts val="3213"/>
              </a:lnSpc>
              <a:spcBef>
                <a:spcPts val="0"/>
              </a:spcBef>
              <a:spcAft>
                <a:spcPts val="0"/>
              </a:spcAft>
              <a:buClrTx/>
              <a:buSzTx/>
              <a:buFontTx/>
              <a:buNone/>
              <a:tabLst/>
              <a:defRPr sz="2800" b="1" i="0" u="none" strike="noStrike" cap="none" spc="0" baseline="0">
                <a:ln>
                  <a:noFill/>
                </a:ln>
                <a:solidFill>
                  <a:srgbClr val="FFFFFF"/>
                </a:solidFill>
                <a:uFillTx/>
                <a:latin typeface="+mn-lt"/>
                <a:ea typeface="+mn-ea"/>
                <a:cs typeface="+mn-cs"/>
                <a:sym typeface="Arial"/>
              </a:defRPr>
            </a:lvl7pPr>
            <a:lvl8pPr marL="0" marR="0" indent="1008126" algn="l" defTabSz="288036" rtl="0" latinLnBrk="0">
              <a:lnSpc>
                <a:spcPts val="3213"/>
              </a:lnSpc>
              <a:spcBef>
                <a:spcPts val="0"/>
              </a:spcBef>
              <a:spcAft>
                <a:spcPts val="0"/>
              </a:spcAft>
              <a:buClrTx/>
              <a:buSzTx/>
              <a:buFontTx/>
              <a:buNone/>
              <a:tabLst/>
              <a:defRPr sz="2800" b="1" i="0" u="none" strike="noStrike" cap="none" spc="0" baseline="0">
                <a:ln>
                  <a:noFill/>
                </a:ln>
                <a:solidFill>
                  <a:srgbClr val="FFFFFF"/>
                </a:solidFill>
                <a:uFillTx/>
                <a:latin typeface="+mn-lt"/>
                <a:ea typeface="+mn-ea"/>
                <a:cs typeface="+mn-cs"/>
                <a:sym typeface="Arial"/>
              </a:defRPr>
            </a:lvl8pPr>
            <a:lvl9pPr marL="0" marR="0" indent="1152144" algn="l" defTabSz="288036" rtl="0" latinLnBrk="0">
              <a:lnSpc>
                <a:spcPts val="3213"/>
              </a:lnSpc>
              <a:spcBef>
                <a:spcPts val="0"/>
              </a:spcBef>
              <a:spcAft>
                <a:spcPts val="0"/>
              </a:spcAft>
              <a:buClrTx/>
              <a:buSzTx/>
              <a:buFontTx/>
              <a:buNone/>
              <a:tabLst/>
              <a:defRPr sz="2800" b="1" i="0" u="none" strike="noStrike" cap="none" spc="0" baseline="0">
                <a:ln>
                  <a:noFill/>
                </a:ln>
                <a:solidFill>
                  <a:srgbClr val="FFFFFF"/>
                </a:solidFill>
                <a:uFillTx/>
                <a:latin typeface="+mn-lt"/>
                <a:ea typeface="+mn-ea"/>
                <a:cs typeface="+mn-cs"/>
                <a:sym typeface="Arial"/>
              </a:defRPr>
            </a:lvl9pPr>
          </a:lstStyle>
          <a:p>
            <a:pPr algn="l">
              <a:lnSpc>
                <a:spcPct val="100000"/>
              </a:lnSpc>
            </a:pPr>
            <a:r>
              <a:rPr lang="en-US" sz="1500" b="0" dirty="0">
                <a:latin typeface="Century Gothic"/>
                <a:ea typeface="Arial"/>
                <a:cs typeface="Century Gothic"/>
              </a:rPr>
              <a:t>Online at</a:t>
            </a:r>
            <a:br>
              <a:rPr lang="en-US" sz="1500" b="0" dirty="0">
                <a:latin typeface="Century Gothic"/>
                <a:ea typeface="Arial"/>
                <a:cs typeface="Century Gothic"/>
              </a:rPr>
            </a:br>
            <a:r>
              <a:rPr lang="en-US" sz="1500" b="0" dirty="0" err="1">
                <a:latin typeface="Century Gothic"/>
                <a:ea typeface="Arial"/>
                <a:cs typeface="Century Gothic"/>
              </a:rPr>
              <a:t>bit.ly</a:t>
            </a:r>
            <a:r>
              <a:rPr lang="en-US" sz="1500" b="0" dirty="0">
                <a:latin typeface="Century Gothic"/>
                <a:ea typeface="Arial"/>
                <a:cs typeface="Century Gothic"/>
              </a:rPr>
              <a:t>/</a:t>
            </a:r>
            <a:r>
              <a:rPr lang="en-US" sz="1500" b="0" dirty="0" err="1">
                <a:latin typeface="Century Gothic"/>
                <a:ea typeface="Arial"/>
                <a:cs typeface="Century Gothic"/>
              </a:rPr>
              <a:t>ExxonReport</a:t>
            </a:r>
            <a:endParaRPr lang="en-US" sz="1500" b="0" dirty="0">
              <a:latin typeface="Century Gothic"/>
              <a:ea typeface="Arial"/>
              <a:cs typeface="Century Gothic"/>
            </a:endParaRPr>
          </a:p>
        </p:txBody>
      </p:sp>
      <p:sp>
        <p:nvSpPr>
          <p:cNvPr id="4" name="TextBox 3"/>
          <p:cNvSpPr txBox="1"/>
          <p:nvPr/>
        </p:nvSpPr>
        <p:spPr>
          <a:xfrm>
            <a:off x="4342077" y="-15875"/>
            <a:ext cx="6139530" cy="44114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defTabSz="457200" hangingPunct="0"/>
            <a:r>
              <a:rPr lang="en-US" sz="2200" dirty="0">
                <a:solidFill>
                  <a:srgbClr val="FFFFFF"/>
                </a:solidFill>
                <a:latin typeface="Century Gothic"/>
                <a:ea typeface="Arial"/>
                <a:cs typeface="Century Gothic"/>
              </a:rPr>
              <a:t>Exxon/ExxonMobil’s</a:t>
            </a:r>
          </a:p>
          <a:p>
            <a:pPr defTabSz="457200" hangingPunct="0"/>
            <a:r>
              <a:rPr lang="en-US" sz="2200" dirty="0">
                <a:solidFill>
                  <a:srgbClr val="FFFFFF"/>
                </a:solidFill>
                <a:latin typeface="Century Gothic"/>
                <a:ea typeface="Arial"/>
                <a:cs typeface="Century Gothic"/>
              </a:rPr>
              <a:t>past &amp; present climate denial:</a:t>
            </a:r>
          </a:p>
          <a:p>
            <a:pPr defTabSz="457200" hangingPunct="0"/>
            <a:endParaRPr lang="en-US" sz="2200" dirty="0">
              <a:solidFill>
                <a:srgbClr val="FFFFFF"/>
              </a:solidFill>
              <a:latin typeface="Century Gothic"/>
              <a:ea typeface="Arial"/>
              <a:cs typeface="Century Gothic"/>
            </a:endParaRPr>
          </a:p>
          <a:p>
            <a:pPr defTabSz="457200" hangingPunct="0"/>
            <a:r>
              <a:rPr lang="en-US" dirty="0">
                <a:solidFill>
                  <a:srgbClr val="FFFFFF"/>
                </a:solidFill>
                <a:latin typeface="Century Gothic"/>
                <a:ea typeface="Arial"/>
                <a:cs typeface="Century Gothic"/>
              </a:rPr>
              <a:t>The Company</a:t>
            </a:r>
          </a:p>
          <a:p>
            <a:pPr defTabSz="457200" hangingPunct="0"/>
            <a:endParaRPr lang="en-US" dirty="0">
              <a:solidFill>
                <a:srgbClr val="FFFFFF"/>
              </a:solidFill>
              <a:latin typeface="Century Gothic"/>
              <a:ea typeface="Arial"/>
              <a:cs typeface="Century Gothic"/>
            </a:endParaRPr>
          </a:p>
          <a:p>
            <a:pPr defTabSz="457200" hangingPunct="0"/>
            <a:r>
              <a:rPr lang="en-US" dirty="0">
                <a:solidFill>
                  <a:srgbClr val="FFFFFF"/>
                </a:solidFill>
                <a:latin typeface="Century Gothic"/>
                <a:ea typeface="Arial"/>
                <a:cs typeface="Century Gothic"/>
              </a:rPr>
              <a:t>Contrarian scientists</a:t>
            </a:r>
          </a:p>
          <a:p>
            <a:pPr defTabSz="457200" hangingPunct="0"/>
            <a:endParaRPr lang="en-US" dirty="0">
              <a:solidFill>
                <a:srgbClr val="FFFFFF"/>
              </a:solidFill>
              <a:latin typeface="Century Gothic"/>
              <a:ea typeface="Arial"/>
              <a:cs typeface="Century Gothic"/>
            </a:endParaRPr>
          </a:p>
          <a:p>
            <a:pPr defTabSz="457200" hangingPunct="0"/>
            <a:r>
              <a:rPr lang="en-US" dirty="0">
                <a:solidFill>
                  <a:srgbClr val="FFFFFF"/>
                </a:solidFill>
                <a:latin typeface="Century Gothic"/>
                <a:ea typeface="Arial"/>
                <a:cs typeface="Century Gothic"/>
              </a:rPr>
              <a:t>Third-party organizations</a:t>
            </a:r>
          </a:p>
          <a:p>
            <a:pPr defTabSz="457200" hangingPunct="0"/>
            <a:endParaRPr lang="en-US" dirty="0">
              <a:solidFill>
                <a:srgbClr val="FFFFFF"/>
              </a:solidFill>
              <a:latin typeface="Century Gothic"/>
              <a:ea typeface="Arial"/>
              <a:cs typeface="Century Gothic"/>
            </a:endParaRPr>
          </a:p>
          <a:p>
            <a:pPr defTabSz="457200" hangingPunct="0"/>
            <a:r>
              <a:rPr lang="en-US" dirty="0">
                <a:solidFill>
                  <a:srgbClr val="FFFFFF"/>
                </a:solidFill>
                <a:latin typeface="Century Gothic"/>
                <a:ea typeface="Arial"/>
                <a:cs typeface="Century Gothic"/>
              </a:rPr>
              <a:t>Climate-denying politicians</a:t>
            </a:r>
          </a:p>
          <a:p>
            <a:pPr defTabSz="457200" hangingPunct="0"/>
            <a:endParaRPr lang="en-US" sz="2200" i="1" dirty="0">
              <a:solidFill>
                <a:srgbClr val="FFFFFF"/>
              </a:solidFill>
              <a:latin typeface="Century Gothic"/>
              <a:ea typeface="Arial"/>
              <a:cs typeface="Century Gothic"/>
            </a:endParaRPr>
          </a:p>
          <a:p>
            <a:pPr defTabSz="457200" hangingPunct="0"/>
            <a:endParaRPr lang="en-US" sz="2200" dirty="0">
              <a:solidFill>
                <a:srgbClr val="FFFFFF"/>
              </a:solidFill>
              <a:latin typeface="Century Gothic"/>
              <a:ea typeface="Arial"/>
              <a:cs typeface="Century Gothic"/>
            </a:endParaRPr>
          </a:p>
          <a:p>
            <a:pPr defTabSz="457200" hangingPunct="0"/>
            <a:endParaRPr lang="en-US" sz="2200" dirty="0">
              <a:solidFill>
                <a:srgbClr val="FFFFFF"/>
              </a:solidFill>
              <a:latin typeface="Century Gothic"/>
              <a:ea typeface="Arial"/>
              <a:cs typeface="Century Gothic"/>
            </a:endParaRPr>
          </a:p>
          <a:p>
            <a:pPr defTabSz="457200" hangingPunct="0"/>
            <a:endParaRPr lang="en-US" sz="2200" b="1" dirty="0">
              <a:solidFill>
                <a:srgbClr val="FFFFFF"/>
              </a:solidFill>
              <a:latin typeface="Century Gothic"/>
              <a:ea typeface="Arial"/>
              <a:cs typeface="Century Gothic"/>
              <a:sym typeface="Arial"/>
            </a:endParaRPr>
          </a:p>
        </p:txBody>
      </p:sp>
    </p:spTree>
    <p:extLst>
      <p:ext uri="{BB962C8B-B14F-4D97-AF65-F5344CB8AC3E}">
        <p14:creationId xmlns:p14="http://schemas.microsoft.com/office/powerpoint/2010/main" val="356717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afterEffect">
                                  <p:stCondLst>
                                    <p:cond delay="0"/>
                                  </p:stCondLst>
                                  <p:childTnLst>
                                    <p:animClr clrSpc="rgb" dir="cw">
                                      <p:cBhvr override="childStyle">
                                        <p:cTn id="6" dur="1000" fill="hold"/>
                                        <p:tgtEl>
                                          <p:spTgt spid="4">
                                            <p:txEl>
                                              <p:pRg st="5" end="5"/>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sset 6.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6300" y="-34925"/>
            <a:ext cx="2965417" cy="5143500"/>
          </a:xfrm>
          <a:prstGeom prst="rect">
            <a:avLst/>
          </a:prstGeom>
        </p:spPr>
      </p:pic>
      <p:pic>
        <p:nvPicPr>
          <p:cNvPr id="10" name="Picture 9" descr="Asset 7.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0444" y="231774"/>
            <a:ext cx="2403956" cy="4871661"/>
          </a:xfrm>
          <a:prstGeom prst="rect">
            <a:avLst/>
          </a:prstGeom>
        </p:spPr>
      </p:pic>
      <p:pic>
        <p:nvPicPr>
          <p:cNvPr id="14" name="Picture 13" descr="Asset 12.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94117" y="679959"/>
            <a:ext cx="127856" cy="389254"/>
          </a:xfrm>
          <a:prstGeom prst="rect">
            <a:avLst/>
          </a:prstGeom>
        </p:spPr>
      </p:pic>
      <p:pic>
        <p:nvPicPr>
          <p:cNvPr id="15" name="Picture 14" descr="23Asset 16.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96118" y="1128133"/>
            <a:ext cx="1267210" cy="1117981"/>
          </a:xfrm>
          <a:prstGeom prst="rect">
            <a:avLst/>
          </a:prstGeom>
        </p:spPr>
      </p:pic>
      <p:pic>
        <p:nvPicPr>
          <p:cNvPr id="16" name="Picture 15" descr="37dAsset 22.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07878" y="648213"/>
            <a:ext cx="2905211" cy="4443977"/>
          </a:xfrm>
          <a:prstGeom prst="rect">
            <a:avLst/>
          </a:prstGeom>
        </p:spPr>
      </p:pic>
      <p:pic>
        <p:nvPicPr>
          <p:cNvPr id="17" name="Picture 16" descr="37eAsset 23.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66235" y="2439988"/>
            <a:ext cx="1206220" cy="2070161"/>
          </a:xfrm>
          <a:prstGeom prst="rect">
            <a:avLst/>
          </a:prstGeom>
        </p:spPr>
      </p:pic>
      <p:pic>
        <p:nvPicPr>
          <p:cNvPr id="18" name="Picture 17" descr="37cAsset 22.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159200" y="575257"/>
            <a:ext cx="1545019" cy="1151816"/>
          </a:xfrm>
          <a:prstGeom prst="rect">
            <a:avLst/>
          </a:prstGeom>
        </p:spPr>
      </p:pic>
      <p:pic>
        <p:nvPicPr>
          <p:cNvPr id="19" name="Picture 18" descr="38Asset 19.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4430" y="2013945"/>
            <a:ext cx="784761" cy="1080148"/>
          </a:xfrm>
          <a:prstGeom prst="rect">
            <a:avLst/>
          </a:prstGeom>
        </p:spPr>
      </p:pic>
      <p:pic>
        <p:nvPicPr>
          <p:cNvPr id="20" name="Picture 19" descr="40Asset 1.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30906" y="3191520"/>
            <a:ext cx="255098" cy="465179"/>
          </a:xfrm>
          <a:prstGeom prst="rect">
            <a:avLst/>
          </a:prstGeom>
        </p:spPr>
      </p:pic>
      <p:pic>
        <p:nvPicPr>
          <p:cNvPr id="21" name="Picture 20" descr="42Asset 29.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60" y="4222510"/>
            <a:ext cx="2153860" cy="826388"/>
          </a:xfrm>
          <a:prstGeom prst="rect">
            <a:avLst/>
          </a:prstGeom>
        </p:spPr>
      </p:pic>
      <p:pic>
        <p:nvPicPr>
          <p:cNvPr id="22" name="Picture 21" descr="37fAsset 24.pn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409373" y="3004629"/>
            <a:ext cx="1222639" cy="1321499"/>
          </a:xfrm>
          <a:prstGeom prst="rect">
            <a:avLst/>
          </a:prstGeom>
        </p:spPr>
      </p:pic>
      <p:pic>
        <p:nvPicPr>
          <p:cNvPr id="30" name="Picture 29" descr="44Asset 31.pn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54535" y="3566146"/>
            <a:ext cx="1786328" cy="602082"/>
          </a:xfrm>
          <a:prstGeom prst="rect">
            <a:avLst/>
          </a:prstGeom>
        </p:spPr>
      </p:pic>
      <p:sp>
        <p:nvSpPr>
          <p:cNvPr id="31" name="Rectangle 30"/>
          <p:cNvSpPr/>
          <p:nvPr/>
        </p:nvSpPr>
        <p:spPr>
          <a:xfrm>
            <a:off x="3896584" y="-171573"/>
            <a:ext cx="5286078" cy="540238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3903637" y="50802"/>
            <a:ext cx="1865546" cy="1243697"/>
          </a:xfrm>
          <a:prstGeom prst="rect">
            <a:avLst/>
          </a:prstGeom>
          <a:ln>
            <a:noFill/>
          </a:ln>
          <a:effectLst>
            <a:softEdge rad="112500"/>
          </a:effectLst>
        </p:spPr>
      </p:pic>
      <p:grpSp>
        <p:nvGrpSpPr>
          <p:cNvPr id="32" name="Group 31"/>
          <p:cNvGrpSpPr/>
          <p:nvPr/>
        </p:nvGrpSpPr>
        <p:grpSpPr>
          <a:xfrm>
            <a:off x="4546611" y="2804418"/>
            <a:ext cx="4398952" cy="393191"/>
            <a:chOff x="4546611" y="1558152"/>
            <a:chExt cx="4398952" cy="393191"/>
          </a:xfrm>
        </p:grpSpPr>
        <p:sp>
          <p:nvSpPr>
            <p:cNvPr id="33" name="Rectangle 32"/>
            <p:cNvSpPr/>
            <p:nvPr/>
          </p:nvSpPr>
          <p:spPr>
            <a:xfrm>
              <a:off x="4578360" y="1612035"/>
              <a:ext cx="1443430" cy="261610"/>
            </a:xfrm>
            <a:prstGeom prst="rect">
              <a:avLst/>
            </a:prstGeom>
          </p:spPr>
          <p:txBody>
            <a:bodyPr wrap="none">
              <a:spAutoFit/>
            </a:bodyPr>
            <a:lstStyle/>
            <a:p>
              <a:r>
                <a:rPr lang="en-US" sz="1100" dirty="0">
                  <a:solidFill>
                    <a:srgbClr val="FF0000"/>
                  </a:solidFill>
                  <a:latin typeface="Century Gothic"/>
                  <a:cs typeface="Century Gothic"/>
                </a:rPr>
                <a:t>It’s the Sun, stupid! </a:t>
              </a:r>
              <a:endParaRPr lang="en-US" sz="1100" dirty="0">
                <a:solidFill>
                  <a:srgbClr val="FF0000"/>
                </a:solidFill>
                <a:latin typeface="Century Gothic"/>
                <a:ea typeface="Arial"/>
                <a:cs typeface="Century Gothic"/>
              </a:endParaRPr>
            </a:p>
          </p:txBody>
        </p:sp>
        <p:sp>
          <p:nvSpPr>
            <p:cNvPr id="34" name="Rounded Rectangular Callout 33"/>
            <p:cNvSpPr/>
            <p:nvPr/>
          </p:nvSpPr>
          <p:spPr>
            <a:xfrm>
              <a:off x="4546611" y="1558152"/>
              <a:ext cx="4398952" cy="393191"/>
            </a:xfrm>
            <a:prstGeom prst="wedgeRoundRectCallout">
              <a:avLst>
                <a:gd name="adj1" fmla="val -35221"/>
                <a:gd name="adj2" fmla="val 70515"/>
                <a:gd name="adj3" fmla="val 16667"/>
              </a:avLst>
            </a:prstGeom>
            <a:noFill/>
            <a:ln w="12700" cap="flat">
              <a:solidFill>
                <a:srgbClr val="FFFFFF"/>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defTabSz="457200" hangingPunct="0"/>
              <a:endParaRPr lang="en-US" sz="1200" b="1">
                <a:solidFill>
                  <a:srgbClr val="FFFFFF">
                    <a:alpha val="50000"/>
                  </a:srgbClr>
                </a:solidFill>
                <a:latin typeface="Arial"/>
                <a:ea typeface="Arial"/>
                <a:cs typeface="Arial"/>
                <a:sym typeface="Arial"/>
              </a:endParaRPr>
            </a:p>
          </p:txBody>
        </p:sp>
      </p:grpSp>
      <p:grpSp>
        <p:nvGrpSpPr>
          <p:cNvPr id="36" name="Group 35"/>
          <p:cNvGrpSpPr/>
          <p:nvPr/>
        </p:nvGrpSpPr>
        <p:grpSpPr>
          <a:xfrm>
            <a:off x="4523860" y="1378345"/>
            <a:ext cx="4421702" cy="557778"/>
            <a:chOff x="4523860" y="2711929"/>
            <a:chExt cx="4421702" cy="557778"/>
          </a:xfrm>
        </p:grpSpPr>
        <p:sp>
          <p:nvSpPr>
            <p:cNvPr id="37" name="Rectangle 36"/>
            <p:cNvSpPr/>
            <p:nvPr/>
          </p:nvSpPr>
          <p:spPr>
            <a:xfrm>
              <a:off x="4573526" y="2755958"/>
              <a:ext cx="4144772" cy="430887"/>
            </a:xfrm>
            <a:prstGeom prst="rect">
              <a:avLst/>
            </a:prstGeom>
          </p:spPr>
          <p:txBody>
            <a:bodyPr wrap="square">
              <a:spAutoFit/>
            </a:bodyPr>
            <a:lstStyle/>
            <a:p>
              <a:r>
                <a:rPr lang="en-US" sz="1100" dirty="0">
                  <a:solidFill>
                    <a:schemeClr val="bg1"/>
                  </a:solidFill>
                  <a:latin typeface="Century Gothic"/>
                  <a:cs typeface="Century Gothic"/>
                </a:rPr>
                <a:t>The 20</a:t>
              </a:r>
              <a:r>
                <a:rPr lang="en-US" sz="1100" baseline="30000" dirty="0">
                  <a:solidFill>
                    <a:schemeClr val="bg1"/>
                  </a:solidFill>
                  <a:latin typeface="Century Gothic"/>
                  <a:cs typeface="Century Gothic"/>
                </a:rPr>
                <a:t>th</a:t>
              </a:r>
              <a:r>
                <a:rPr lang="en-US" sz="1100" dirty="0">
                  <a:solidFill>
                    <a:schemeClr val="bg1"/>
                  </a:solidFill>
                  <a:latin typeface="Century Gothic"/>
                  <a:cs typeface="Century Gothic"/>
                </a:rPr>
                <a:t> century is likely not the warmest nor a uniquely extreme climatic period of the last millennium.</a:t>
              </a:r>
              <a:endParaRPr lang="en-US" sz="1100" dirty="0">
                <a:solidFill>
                  <a:schemeClr val="bg1"/>
                </a:solidFill>
                <a:latin typeface="Century Gothic"/>
                <a:ea typeface="Arial"/>
                <a:cs typeface="Century Gothic"/>
                <a:sym typeface="Arial"/>
              </a:endParaRPr>
            </a:p>
          </p:txBody>
        </p:sp>
        <p:sp>
          <p:nvSpPr>
            <p:cNvPr id="39" name="Rounded Rectangular Callout 38"/>
            <p:cNvSpPr/>
            <p:nvPr/>
          </p:nvSpPr>
          <p:spPr>
            <a:xfrm>
              <a:off x="4523860" y="2711929"/>
              <a:ext cx="4421702" cy="557778"/>
            </a:xfrm>
            <a:prstGeom prst="wedgeRoundRectCallout">
              <a:avLst>
                <a:gd name="adj1" fmla="val -35221"/>
                <a:gd name="adj2" fmla="val 70515"/>
                <a:gd name="adj3" fmla="val 16667"/>
              </a:avLst>
            </a:prstGeom>
            <a:noFill/>
            <a:ln w="12700" cap="flat">
              <a:solidFill>
                <a:srgbClr val="FFFFFF"/>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defTabSz="457200" hangingPunct="0"/>
              <a:endParaRPr lang="en-US" sz="1200" b="1">
                <a:solidFill>
                  <a:srgbClr val="FFFFFF">
                    <a:alpha val="50000"/>
                  </a:srgbClr>
                </a:solidFill>
                <a:latin typeface="Arial"/>
                <a:ea typeface="Arial"/>
                <a:cs typeface="Arial"/>
                <a:sym typeface="Arial"/>
              </a:endParaRPr>
            </a:p>
          </p:txBody>
        </p:sp>
      </p:grpSp>
      <p:grpSp>
        <p:nvGrpSpPr>
          <p:cNvPr id="40" name="Group 39"/>
          <p:cNvGrpSpPr/>
          <p:nvPr/>
        </p:nvGrpSpPr>
        <p:grpSpPr>
          <a:xfrm>
            <a:off x="4541776" y="3354807"/>
            <a:ext cx="4572000" cy="493776"/>
            <a:chOff x="4541776" y="4140669"/>
            <a:chExt cx="4572000" cy="493776"/>
          </a:xfrm>
        </p:grpSpPr>
        <p:sp>
          <p:nvSpPr>
            <p:cNvPr id="41" name="Rectangle 40"/>
            <p:cNvSpPr/>
            <p:nvPr/>
          </p:nvSpPr>
          <p:spPr>
            <a:xfrm>
              <a:off x="4541776" y="4159187"/>
              <a:ext cx="4572000" cy="430887"/>
            </a:xfrm>
            <a:prstGeom prst="rect">
              <a:avLst/>
            </a:prstGeom>
          </p:spPr>
          <p:txBody>
            <a:bodyPr>
              <a:spAutoFit/>
            </a:bodyPr>
            <a:lstStyle/>
            <a:p>
              <a:r>
                <a:rPr lang="en-US" sz="1100" dirty="0">
                  <a:solidFill>
                    <a:srgbClr val="FFFFFF"/>
                  </a:solidFill>
                  <a:latin typeface="Century Gothic"/>
                  <a:cs typeface="Century Gothic"/>
                </a:rPr>
                <a:t>…</a:t>
              </a:r>
              <a:r>
                <a:rPr lang="en-US" sz="1100" dirty="0">
                  <a:solidFill>
                    <a:srgbClr val="FF0000"/>
                  </a:solidFill>
                  <a:latin typeface="Century Gothic"/>
                  <a:cs typeface="Century Gothic"/>
                </a:rPr>
                <a:t>flawed notion</a:t>
              </a:r>
              <a:r>
                <a:rPr lang="en-US" sz="1100" dirty="0">
                  <a:solidFill>
                    <a:srgbClr val="FFFFFF"/>
                  </a:solidFill>
                  <a:latin typeface="Century Gothic"/>
                  <a:cs typeface="Century Gothic"/>
                </a:rPr>
                <a:t>…that increasing atmospheric carbon dioxide (CO</a:t>
              </a:r>
              <a:r>
                <a:rPr lang="en-US" sz="1100" baseline="-25000" dirty="0">
                  <a:solidFill>
                    <a:srgbClr val="FFFFFF"/>
                  </a:solidFill>
                  <a:latin typeface="Century Gothic"/>
                  <a:cs typeface="Century Gothic"/>
                </a:rPr>
                <a:t>2</a:t>
              </a:r>
              <a:r>
                <a:rPr lang="en-US" sz="1100" dirty="0">
                  <a:solidFill>
                    <a:srgbClr val="FFFFFF"/>
                  </a:solidFill>
                  <a:latin typeface="Century Gothic"/>
                  <a:cs typeface="Century Gothic"/>
                </a:rPr>
                <a:t>) concentrations will change climate dramatically…</a:t>
              </a:r>
            </a:p>
          </p:txBody>
        </p:sp>
        <p:sp>
          <p:nvSpPr>
            <p:cNvPr id="42" name="Rounded Rectangular Callout 41"/>
            <p:cNvSpPr/>
            <p:nvPr/>
          </p:nvSpPr>
          <p:spPr>
            <a:xfrm>
              <a:off x="4566191" y="4140669"/>
              <a:ext cx="4379372" cy="493776"/>
            </a:xfrm>
            <a:prstGeom prst="wedgeRoundRectCallout">
              <a:avLst>
                <a:gd name="adj1" fmla="val -35221"/>
                <a:gd name="adj2" fmla="val 70515"/>
                <a:gd name="adj3" fmla="val 16667"/>
              </a:avLst>
            </a:prstGeom>
            <a:noFill/>
            <a:ln w="12700" cap="flat">
              <a:solidFill>
                <a:srgbClr val="FFFFFF"/>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defTabSz="457200" hangingPunct="0"/>
              <a:endParaRPr lang="en-US" sz="1200" b="1">
                <a:solidFill>
                  <a:srgbClr val="FFFFFF">
                    <a:alpha val="50000"/>
                  </a:srgbClr>
                </a:solidFill>
                <a:latin typeface="Arial"/>
                <a:ea typeface="Arial"/>
                <a:cs typeface="Arial"/>
                <a:sym typeface="Arial"/>
              </a:endParaRPr>
            </a:p>
          </p:txBody>
        </p:sp>
      </p:grpSp>
      <p:sp>
        <p:nvSpPr>
          <p:cNvPr id="44" name="Rectangle 43"/>
          <p:cNvSpPr/>
          <p:nvPr/>
        </p:nvSpPr>
        <p:spPr>
          <a:xfrm>
            <a:off x="5701447" y="30717"/>
            <a:ext cx="4572000" cy="1400383"/>
          </a:xfrm>
          <a:prstGeom prst="rect">
            <a:avLst/>
          </a:prstGeom>
        </p:spPr>
        <p:txBody>
          <a:bodyPr>
            <a:spAutoFit/>
          </a:bodyPr>
          <a:lstStyle/>
          <a:p>
            <a:r>
              <a:rPr lang="en-US" sz="1500" dirty="0">
                <a:solidFill>
                  <a:srgbClr val="FFFFFF"/>
                </a:solidFill>
                <a:latin typeface="Century Gothic"/>
                <a:cs typeface="Century Gothic"/>
              </a:rPr>
              <a:t>Willie </a:t>
            </a:r>
            <a:r>
              <a:rPr lang="en-US" sz="1500" dirty="0" err="1">
                <a:solidFill>
                  <a:srgbClr val="FFFFFF"/>
                </a:solidFill>
                <a:latin typeface="Century Gothic"/>
                <a:cs typeface="Century Gothic"/>
              </a:rPr>
              <a:t>Soon’s</a:t>
            </a:r>
            <a:r>
              <a:rPr lang="en-US" sz="1500" dirty="0">
                <a:solidFill>
                  <a:srgbClr val="FFFFFF"/>
                </a:solidFill>
                <a:latin typeface="Century Gothic"/>
                <a:cs typeface="Century Gothic"/>
              </a:rPr>
              <a:t> “deliverables”</a:t>
            </a:r>
          </a:p>
          <a:p>
            <a:endParaRPr lang="en-US" sz="1500" dirty="0">
              <a:solidFill>
                <a:srgbClr val="FFFFFF"/>
              </a:solidFill>
              <a:latin typeface="Century Gothic"/>
              <a:cs typeface="Century Gothic"/>
            </a:endParaRPr>
          </a:p>
          <a:p>
            <a:pPr marL="171450" indent="-171450">
              <a:buFont typeface="Arial"/>
              <a:buChar char="•"/>
            </a:pPr>
            <a:r>
              <a:rPr lang="en-US" sz="1100" dirty="0">
                <a:solidFill>
                  <a:srgbClr val="FFFFFF"/>
                </a:solidFill>
                <a:latin typeface="Century Gothic"/>
                <a:cs typeface="Century Gothic"/>
              </a:rPr>
              <a:t>$1.25 million from fossil fuel companies</a:t>
            </a:r>
          </a:p>
          <a:p>
            <a:pPr marL="171450" indent="-171450">
              <a:buFont typeface="Arial"/>
              <a:buChar char="•"/>
            </a:pPr>
            <a:r>
              <a:rPr lang="en-US" sz="1100" dirty="0">
                <a:solidFill>
                  <a:srgbClr val="FFFFFF"/>
                </a:solidFill>
                <a:latin typeface="Century Gothic"/>
                <a:cs typeface="Century Gothic"/>
              </a:rPr>
              <a:t>Funding frequently undisclosed in papers</a:t>
            </a:r>
          </a:p>
          <a:p>
            <a:pPr marL="171450" indent="-171450">
              <a:buFont typeface="Arial"/>
              <a:buChar char="•"/>
            </a:pPr>
            <a:r>
              <a:rPr lang="en-US" sz="1100" dirty="0">
                <a:solidFill>
                  <a:srgbClr val="FFFFFF"/>
                </a:solidFill>
                <a:latin typeface="Century Gothic"/>
                <a:cs typeface="Century Gothic"/>
              </a:rPr>
              <a:t>$335,000 from ExxonMobil Foundation (2005-10)</a:t>
            </a:r>
          </a:p>
          <a:p>
            <a:r>
              <a:rPr lang="en-US" sz="1100" dirty="0">
                <a:solidFill>
                  <a:srgbClr val="FFFFFF"/>
                </a:solidFill>
                <a:latin typeface="Century Gothic"/>
                <a:cs typeface="Century Gothic"/>
              </a:rPr>
              <a:t>	</a:t>
            </a:r>
          </a:p>
          <a:p>
            <a:r>
              <a:rPr lang="en-US" sz="1100" dirty="0">
                <a:solidFill>
                  <a:srgbClr val="FFFFFF"/>
                </a:solidFill>
                <a:latin typeface="Century Gothic"/>
                <a:cs typeface="Century Gothic"/>
              </a:rPr>
              <a:t> </a:t>
            </a:r>
          </a:p>
        </p:txBody>
      </p:sp>
      <p:sp>
        <p:nvSpPr>
          <p:cNvPr id="45" name="TextBox 44"/>
          <p:cNvSpPr txBox="1"/>
          <p:nvPr/>
        </p:nvSpPr>
        <p:spPr>
          <a:xfrm rot="1399105">
            <a:off x="2384212" y="4525956"/>
            <a:ext cx="812292" cy="169277"/>
          </a:xfrm>
          <a:prstGeom prst="rect">
            <a:avLst/>
          </a:prstGeom>
          <a:noFill/>
          <a:scene3d>
            <a:camera prst="orthographicFront">
              <a:rot lat="60000" lon="0" rev="0"/>
            </a:camera>
            <a:lightRig rig="threePt" dir="t"/>
          </a:scene3d>
        </p:spPr>
        <p:txBody>
          <a:bodyPr wrap="square" rtlCol="0">
            <a:spAutoFit/>
          </a:bodyPr>
          <a:lstStyle/>
          <a:p>
            <a:r>
              <a:rPr lang="en-US" sz="500" dirty="0">
                <a:solidFill>
                  <a:schemeClr val="bg1"/>
                </a:solidFill>
                <a:latin typeface="Arial"/>
                <a:cs typeface="Arial"/>
              </a:rPr>
              <a:t>EM</a:t>
            </a:r>
          </a:p>
        </p:txBody>
      </p:sp>
      <p:sp>
        <p:nvSpPr>
          <p:cNvPr id="46" name="TextBox 45"/>
          <p:cNvSpPr txBox="1"/>
          <p:nvPr/>
        </p:nvSpPr>
        <p:spPr>
          <a:xfrm rot="1399105">
            <a:off x="2626549" y="4299892"/>
            <a:ext cx="812292" cy="246221"/>
          </a:xfrm>
          <a:prstGeom prst="rect">
            <a:avLst/>
          </a:prstGeom>
          <a:noFill/>
          <a:scene3d>
            <a:camera prst="orthographicFront">
              <a:rot lat="60000" lon="0" rev="0"/>
            </a:camera>
            <a:lightRig rig="threePt" dir="t"/>
          </a:scene3d>
        </p:spPr>
        <p:txBody>
          <a:bodyPr wrap="square" rtlCol="0">
            <a:spAutoFit/>
          </a:bodyPr>
          <a:lstStyle/>
          <a:p>
            <a:r>
              <a:rPr lang="en-US" sz="500" dirty="0">
                <a:solidFill>
                  <a:schemeClr val="bg1"/>
                </a:solidFill>
                <a:latin typeface="Arial"/>
                <a:cs typeface="Arial"/>
              </a:rPr>
              <a:t>CONTRARIAN</a:t>
            </a:r>
          </a:p>
          <a:p>
            <a:r>
              <a:rPr lang="en-US" sz="500" dirty="0">
                <a:solidFill>
                  <a:schemeClr val="bg1"/>
                </a:solidFill>
                <a:latin typeface="Arial"/>
                <a:cs typeface="Arial"/>
              </a:rPr>
              <a:t>SCIENTISTS</a:t>
            </a:r>
          </a:p>
        </p:txBody>
      </p:sp>
      <p:pic>
        <p:nvPicPr>
          <p:cNvPr id="49" name="Picture 48" descr="25Asset 9 1.png"/>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2047428" y="47807"/>
            <a:ext cx="1775968" cy="841248"/>
          </a:xfrm>
          <a:prstGeom prst="rect">
            <a:avLst/>
          </a:prstGeom>
        </p:spPr>
      </p:pic>
      <p:sp>
        <p:nvSpPr>
          <p:cNvPr id="51" name="TextBox 50"/>
          <p:cNvSpPr txBox="1"/>
          <p:nvPr/>
        </p:nvSpPr>
        <p:spPr>
          <a:xfrm>
            <a:off x="2867485" y="5006091"/>
            <a:ext cx="1207680" cy="169277"/>
          </a:xfrm>
          <a:prstGeom prst="rect">
            <a:avLst/>
          </a:prstGeom>
          <a:noFill/>
        </p:spPr>
        <p:txBody>
          <a:bodyPr wrap="square" rtlCol="0">
            <a:spAutoFit/>
          </a:bodyPr>
          <a:lstStyle/>
          <a:p>
            <a:r>
              <a:rPr lang="en-US" sz="500" b="1" dirty="0">
                <a:solidFill>
                  <a:srgbClr val="595959"/>
                </a:solidFill>
                <a:latin typeface="Calibri"/>
                <a:cs typeface="Calibri"/>
              </a:rPr>
              <a:t>PAUL HORN /</a:t>
            </a:r>
            <a:r>
              <a:rPr lang="en-US" sz="500" b="1" dirty="0" err="1">
                <a:solidFill>
                  <a:srgbClr val="595959"/>
                </a:solidFill>
                <a:latin typeface="Calibri"/>
                <a:cs typeface="Calibri"/>
              </a:rPr>
              <a:t>InsideClimate</a:t>
            </a:r>
            <a:r>
              <a:rPr lang="en-US" sz="500" b="1" dirty="0">
                <a:solidFill>
                  <a:srgbClr val="595959"/>
                </a:solidFill>
                <a:latin typeface="Calibri"/>
                <a:cs typeface="Calibri"/>
              </a:rPr>
              <a:t> News</a:t>
            </a:r>
          </a:p>
        </p:txBody>
      </p:sp>
      <p:sp>
        <p:nvSpPr>
          <p:cNvPr id="52" name="Rectangle 51"/>
          <p:cNvSpPr/>
          <p:nvPr/>
        </p:nvSpPr>
        <p:spPr>
          <a:xfrm>
            <a:off x="6746890" y="4691206"/>
            <a:ext cx="2268793" cy="477054"/>
          </a:xfrm>
          <a:prstGeom prst="rect">
            <a:avLst/>
          </a:prstGeom>
        </p:spPr>
        <p:txBody>
          <a:bodyPr wrap="square">
            <a:spAutoFit/>
          </a:bodyPr>
          <a:lstStyle/>
          <a:p>
            <a:pPr algn="r"/>
            <a:r>
              <a:rPr lang="en-US" sz="500" dirty="0">
                <a:solidFill>
                  <a:srgbClr val="A6A6A6"/>
                </a:solidFill>
              </a:rPr>
              <a:t>Soon W, Legates D R 2010 </a:t>
            </a:r>
            <a:r>
              <a:rPr lang="en-US" sz="500" i="1" dirty="0">
                <a:solidFill>
                  <a:srgbClr val="A6A6A6"/>
                </a:solidFill>
              </a:rPr>
              <a:t>Ecol. Law. </a:t>
            </a:r>
            <a:r>
              <a:rPr lang="en-US" sz="500" i="1" dirty="0" err="1">
                <a:solidFill>
                  <a:srgbClr val="A6A6A6"/>
                </a:solidFill>
              </a:rPr>
              <a:t>Curr</a:t>
            </a:r>
            <a:r>
              <a:rPr lang="en-US" sz="500" i="1" dirty="0">
                <a:solidFill>
                  <a:srgbClr val="A6A6A6"/>
                </a:solidFill>
              </a:rPr>
              <a:t>. </a:t>
            </a:r>
            <a:r>
              <a:rPr lang="en-US" sz="500" dirty="0">
                <a:solidFill>
                  <a:srgbClr val="A6A6A6"/>
                </a:solidFill>
              </a:rPr>
              <a:t>37</a:t>
            </a:r>
          </a:p>
          <a:p>
            <a:pPr algn="r"/>
            <a:r>
              <a:rPr lang="en-US" sz="500" dirty="0">
                <a:solidFill>
                  <a:srgbClr val="A6A6A6"/>
                </a:solidFill>
              </a:rPr>
              <a:t>Soon W 2007 </a:t>
            </a:r>
            <a:r>
              <a:rPr lang="en-US" sz="500" i="1" dirty="0">
                <a:solidFill>
                  <a:srgbClr val="A6A6A6"/>
                </a:solidFill>
              </a:rPr>
              <a:t>Phys. Geog. </a:t>
            </a:r>
            <a:r>
              <a:rPr lang="en-US" sz="500" dirty="0">
                <a:solidFill>
                  <a:srgbClr val="A6A6A6"/>
                </a:solidFill>
              </a:rPr>
              <a:t>28, 97</a:t>
            </a:r>
          </a:p>
          <a:p>
            <a:pPr algn="r"/>
            <a:r>
              <a:rPr lang="en-US" sz="500" dirty="0">
                <a:solidFill>
                  <a:srgbClr val="A6A6A6"/>
                </a:solidFill>
              </a:rPr>
              <a:t>Green K C, Armstrong J S, Soon W 2009 </a:t>
            </a:r>
            <a:r>
              <a:rPr lang="en-US" sz="500" i="1" dirty="0">
                <a:solidFill>
                  <a:srgbClr val="A6A6A6"/>
                </a:solidFill>
              </a:rPr>
              <a:t>Int. J. of Forecasting </a:t>
            </a:r>
            <a:r>
              <a:rPr lang="en-US" sz="500" dirty="0">
                <a:solidFill>
                  <a:srgbClr val="A6A6A6"/>
                </a:solidFill>
              </a:rPr>
              <a:t>25, 826</a:t>
            </a:r>
          </a:p>
          <a:p>
            <a:pPr algn="r"/>
            <a:r>
              <a:rPr lang="en-US" sz="500" dirty="0">
                <a:solidFill>
                  <a:srgbClr val="A6A6A6"/>
                </a:solidFill>
              </a:rPr>
              <a:t>Song L </a:t>
            </a:r>
            <a:r>
              <a:rPr lang="en-US" sz="500" i="1" dirty="0" err="1">
                <a:solidFill>
                  <a:srgbClr val="A6A6A6"/>
                </a:solidFill>
              </a:rPr>
              <a:t>InsideClimate</a:t>
            </a:r>
            <a:r>
              <a:rPr lang="en-US" sz="500" i="1" dirty="0">
                <a:solidFill>
                  <a:srgbClr val="A6A6A6"/>
                </a:solidFill>
              </a:rPr>
              <a:t> News </a:t>
            </a:r>
            <a:r>
              <a:rPr lang="en-US" sz="500" dirty="0">
                <a:solidFill>
                  <a:srgbClr val="A6A6A6"/>
                </a:solidFill>
              </a:rPr>
              <a:t>(23 Feb 2015)</a:t>
            </a:r>
          </a:p>
          <a:p>
            <a:pPr algn="r"/>
            <a:r>
              <a:rPr lang="en-US" sz="500" dirty="0">
                <a:solidFill>
                  <a:srgbClr val="A6A6A6"/>
                </a:solidFill>
              </a:rPr>
              <a:t>Bagley K </a:t>
            </a:r>
            <a:r>
              <a:rPr lang="en-US" sz="500" i="1" dirty="0" err="1">
                <a:solidFill>
                  <a:srgbClr val="A6A6A6"/>
                </a:solidFill>
              </a:rPr>
              <a:t>InsideClimate</a:t>
            </a:r>
            <a:r>
              <a:rPr lang="en-US" sz="500" i="1" dirty="0">
                <a:solidFill>
                  <a:srgbClr val="A6A6A6"/>
                </a:solidFill>
              </a:rPr>
              <a:t> News </a:t>
            </a:r>
            <a:r>
              <a:rPr lang="en-US" sz="500" dirty="0">
                <a:solidFill>
                  <a:srgbClr val="A6A6A6"/>
                </a:solidFill>
              </a:rPr>
              <a:t>(11 Mar 2015)</a:t>
            </a:r>
          </a:p>
        </p:txBody>
      </p:sp>
      <p:sp>
        <p:nvSpPr>
          <p:cNvPr id="47" name="TextBox 46"/>
          <p:cNvSpPr txBox="1"/>
          <p:nvPr/>
        </p:nvSpPr>
        <p:spPr>
          <a:xfrm>
            <a:off x="-3596" y="4933751"/>
            <a:ext cx="2067958" cy="246221"/>
          </a:xfrm>
          <a:prstGeom prst="rect">
            <a:avLst/>
          </a:prstGeom>
          <a:noFill/>
        </p:spPr>
        <p:txBody>
          <a:bodyPr wrap="square" rtlCol="0">
            <a:spAutoFit/>
          </a:bodyPr>
          <a:lstStyle/>
          <a:p>
            <a:r>
              <a:rPr lang="en-US" sz="500" b="1" dirty="0">
                <a:solidFill>
                  <a:schemeClr val="tx1">
                    <a:lumMod val="65000"/>
                    <a:lumOff val="35000"/>
                  </a:schemeClr>
                </a:solidFill>
              </a:rPr>
              <a:t>Adapted from original graphic. </a:t>
            </a:r>
          </a:p>
          <a:p>
            <a:r>
              <a:rPr lang="en-US" sz="500" b="1" dirty="0">
                <a:solidFill>
                  <a:schemeClr val="tx1">
                    <a:lumMod val="65000"/>
                    <a:lumOff val="35000"/>
                  </a:schemeClr>
                </a:solidFill>
              </a:rPr>
              <a:t>Paul Horn/ICN not responsible for any changes.</a:t>
            </a:r>
          </a:p>
        </p:txBody>
      </p:sp>
      <p:grpSp>
        <p:nvGrpSpPr>
          <p:cNvPr id="48" name="Group 47"/>
          <p:cNvGrpSpPr/>
          <p:nvPr/>
        </p:nvGrpSpPr>
        <p:grpSpPr>
          <a:xfrm>
            <a:off x="4541775" y="2114515"/>
            <a:ext cx="4403787" cy="502915"/>
            <a:chOff x="4546610" y="1581964"/>
            <a:chExt cx="4403787" cy="502915"/>
          </a:xfrm>
        </p:grpSpPr>
        <p:sp>
          <p:nvSpPr>
            <p:cNvPr id="50" name="Rectangle 49"/>
            <p:cNvSpPr/>
            <p:nvPr/>
          </p:nvSpPr>
          <p:spPr>
            <a:xfrm>
              <a:off x="4578360" y="1612035"/>
              <a:ext cx="3424873" cy="430887"/>
            </a:xfrm>
            <a:prstGeom prst="rect">
              <a:avLst/>
            </a:prstGeom>
          </p:spPr>
          <p:txBody>
            <a:bodyPr wrap="none">
              <a:spAutoFit/>
            </a:bodyPr>
            <a:lstStyle/>
            <a:p>
              <a:r>
                <a:rPr lang="en-US" sz="1100" dirty="0">
                  <a:solidFill>
                    <a:srgbClr val="FFFFFF"/>
                  </a:solidFill>
                  <a:latin typeface="Century Gothic"/>
                  <a:cs typeface="Century Gothic"/>
                </a:rPr>
                <a:t>…the hypothesis of a CO2-dominated warming </a:t>
              </a:r>
            </a:p>
            <a:p>
              <a:r>
                <a:rPr lang="en-US" sz="1100" dirty="0">
                  <a:solidFill>
                    <a:srgbClr val="FFFFFF"/>
                  </a:solidFill>
                  <a:latin typeface="Century Gothic"/>
                  <a:cs typeface="Century Gothic"/>
                </a:rPr>
                <a:t>of the Arctic is not likely consistent…</a:t>
              </a:r>
              <a:endParaRPr lang="en-US" sz="1100" dirty="0">
                <a:solidFill>
                  <a:srgbClr val="FFFFFF"/>
                </a:solidFill>
                <a:latin typeface="Century Gothic"/>
                <a:ea typeface="Arial"/>
                <a:cs typeface="Century Gothic"/>
              </a:endParaRPr>
            </a:p>
          </p:txBody>
        </p:sp>
        <p:sp>
          <p:nvSpPr>
            <p:cNvPr id="53" name="Rounded Rectangular Callout 52"/>
            <p:cNvSpPr/>
            <p:nvPr/>
          </p:nvSpPr>
          <p:spPr>
            <a:xfrm>
              <a:off x="4546610" y="1581964"/>
              <a:ext cx="4403787" cy="502915"/>
            </a:xfrm>
            <a:prstGeom prst="wedgeRoundRectCallout">
              <a:avLst>
                <a:gd name="adj1" fmla="val -35221"/>
                <a:gd name="adj2" fmla="val 70515"/>
                <a:gd name="adj3" fmla="val 16667"/>
              </a:avLst>
            </a:prstGeom>
            <a:noFill/>
            <a:ln w="12700" cap="flat">
              <a:solidFill>
                <a:srgbClr val="FFFFFF"/>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defTabSz="457200" hangingPunct="0"/>
              <a:endParaRPr lang="en-US" sz="1200" b="1">
                <a:solidFill>
                  <a:srgbClr val="FFFFFF">
                    <a:alpha val="50000"/>
                  </a:srgbClr>
                </a:solidFill>
                <a:latin typeface="Arial"/>
                <a:ea typeface="Arial"/>
                <a:cs typeface="Arial"/>
                <a:sym typeface="Arial"/>
              </a:endParaRPr>
            </a:p>
          </p:txBody>
        </p:sp>
      </p:grpSp>
      <p:grpSp>
        <p:nvGrpSpPr>
          <p:cNvPr id="55" name="Group 54"/>
          <p:cNvGrpSpPr/>
          <p:nvPr/>
        </p:nvGrpSpPr>
        <p:grpSpPr>
          <a:xfrm>
            <a:off x="4566191" y="4049987"/>
            <a:ext cx="4379371" cy="393191"/>
            <a:chOff x="4546611" y="1558152"/>
            <a:chExt cx="4398952" cy="393191"/>
          </a:xfrm>
        </p:grpSpPr>
        <p:sp>
          <p:nvSpPr>
            <p:cNvPr id="56" name="Rectangle 55"/>
            <p:cNvSpPr/>
            <p:nvPr/>
          </p:nvSpPr>
          <p:spPr>
            <a:xfrm>
              <a:off x="4578360" y="1612035"/>
              <a:ext cx="3005347" cy="261610"/>
            </a:xfrm>
            <a:prstGeom prst="rect">
              <a:avLst/>
            </a:prstGeom>
          </p:spPr>
          <p:txBody>
            <a:bodyPr wrap="none">
              <a:spAutoFit/>
            </a:bodyPr>
            <a:lstStyle/>
            <a:p>
              <a:r>
                <a:rPr lang="en-US" sz="1100" dirty="0">
                  <a:solidFill>
                    <a:srgbClr val="FF0000"/>
                  </a:solidFill>
                  <a:latin typeface="Century Gothic"/>
                  <a:cs typeface="Century Gothic"/>
                </a:rPr>
                <a:t>Too much ice is really bad for polar bears</a:t>
              </a:r>
              <a:endParaRPr lang="en-US" sz="1100" dirty="0">
                <a:solidFill>
                  <a:srgbClr val="FF0000"/>
                </a:solidFill>
                <a:latin typeface="Century Gothic"/>
                <a:ea typeface="Arial"/>
                <a:cs typeface="Century Gothic"/>
              </a:endParaRPr>
            </a:p>
          </p:txBody>
        </p:sp>
        <p:sp>
          <p:nvSpPr>
            <p:cNvPr id="57" name="Rounded Rectangular Callout 56"/>
            <p:cNvSpPr/>
            <p:nvPr/>
          </p:nvSpPr>
          <p:spPr>
            <a:xfrm>
              <a:off x="4546611" y="1558152"/>
              <a:ext cx="4398952" cy="393191"/>
            </a:xfrm>
            <a:prstGeom prst="wedgeRoundRectCallout">
              <a:avLst>
                <a:gd name="adj1" fmla="val -35221"/>
                <a:gd name="adj2" fmla="val 70515"/>
                <a:gd name="adj3" fmla="val 16667"/>
              </a:avLst>
            </a:prstGeom>
            <a:noFill/>
            <a:ln w="12700" cap="flat">
              <a:solidFill>
                <a:srgbClr val="FFFFFF"/>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defTabSz="457200" hangingPunct="0"/>
              <a:endParaRPr lang="en-US" sz="1200" b="1">
                <a:solidFill>
                  <a:srgbClr val="FFFFFF">
                    <a:alpha val="50000"/>
                  </a:srgbClr>
                </a:solidFill>
                <a:latin typeface="Arial"/>
                <a:ea typeface="Arial"/>
                <a:cs typeface="Arial"/>
                <a:sym typeface="Arial"/>
              </a:endParaRPr>
            </a:p>
          </p:txBody>
        </p:sp>
      </p:grpSp>
      <p:sp>
        <p:nvSpPr>
          <p:cNvPr id="58" name="Rectangle 57"/>
          <p:cNvSpPr/>
          <p:nvPr/>
        </p:nvSpPr>
        <p:spPr>
          <a:xfrm>
            <a:off x="3976698" y="1501149"/>
            <a:ext cx="497377" cy="261610"/>
          </a:xfrm>
          <a:prstGeom prst="rect">
            <a:avLst/>
          </a:prstGeom>
        </p:spPr>
        <p:txBody>
          <a:bodyPr wrap="none">
            <a:spAutoFit/>
          </a:bodyPr>
          <a:lstStyle/>
          <a:p>
            <a:r>
              <a:rPr lang="en-US" sz="1100" dirty="0">
                <a:solidFill>
                  <a:srgbClr val="FFFFFF"/>
                </a:solidFill>
                <a:latin typeface="Century Gothic"/>
                <a:cs typeface="Century Gothic"/>
              </a:rPr>
              <a:t>2003</a:t>
            </a:r>
            <a:endParaRPr lang="en-US" sz="1100" dirty="0">
              <a:solidFill>
                <a:srgbClr val="FFFFFF"/>
              </a:solidFill>
              <a:latin typeface="Century Gothic"/>
              <a:ea typeface="Arial"/>
              <a:cs typeface="Century Gothic"/>
            </a:endParaRPr>
          </a:p>
        </p:txBody>
      </p:sp>
      <p:sp>
        <p:nvSpPr>
          <p:cNvPr id="59" name="Rectangle 58"/>
          <p:cNvSpPr/>
          <p:nvPr/>
        </p:nvSpPr>
        <p:spPr>
          <a:xfrm>
            <a:off x="3976698" y="2221865"/>
            <a:ext cx="497377" cy="261610"/>
          </a:xfrm>
          <a:prstGeom prst="rect">
            <a:avLst/>
          </a:prstGeom>
        </p:spPr>
        <p:txBody>
          <a:bodyPr wrap="none">
            <a:spAutoFit/>
          </a:bodyPr>
          <a:lstStyle/>
          <a:p>
            <a:r>
              <a:rPr lang="en-US" sz="1100" dirty="0">
                <a:solidFill>
                  <a:srgbClr val="FFFFFF"/>
                </a:solidFill>
                <a:latin typeface="Century Gothic"/>
                <a:cs typeface="Century Gothic"/>
              </a:rPr>
              <a:t>2005</a:t>
            </a:r>
            <a:endParaRPr lang="en-US" sz="1100" dirty="0">
              <a:solidFill>
                <a:srgbClr val="FFFFFF"/>
              </a:solidFill>
              <a:latin typeface="Century Gothic"/>
              <a:ea typeface="Arial"/>
              <a:cs typeface="Century Gothic"/>
            </a:endParaRPr>
          </a:p>
        </p:txBody>
      </p:sp>
      <p:sp>
        <p:nvSpPr>
          <p:cNvPr id="60" name="Rectangle 59"/>
          <p:cNvSpPr/>
          <p:nvPr/>
        </p:nvSpPr>
        <p:spPr>
          <a:xfrm>
            <a:off x="3976698" y="2842592"/>
            <a:ext cx="497377" cy="261610"/>
          </a:xfrm>
          <a:prstGeom prst="rect">
            <a:avLst/>
          </a:prstGeom>
        </p:spPr>
        <p:txBody>
          <a:bodyPr wrap="none">
            <a:spAutoFit/>
          </a:bodyPr>
          <a:lstStyle/>
          <a:p>
            <a:r>
              <a:rPr lang="en-US" sz="1100" dirty="0">
                <a:solidFill>
                  <a:srgbClr val="FFFFFF"/>
                </a:solidFill>
                <a:latin typeface="Century Gothic"/>
                <a:cs typeface="Century Gothic"/>
              </a:rPr>
              <a:t>2009</a:t>
            </a:r>
            <a:endParaRPr lang="en-US" sz="1100" dirty="0">
              <a:solidFill>
                <a:srgbClr val="FFFFFF"/>
              </a:solidFill>
              <a:latin typeface="Century Gothic"/>
              <a:ea typeface="Arial"/>
              <a:cs typeface="Century Gothic"/>
            </a:endParaRPr>
          </a:p>
        </p:txBody>
      </p:sp>
      <p:sp>
        <p:nvSpPr>
          <p:cNvPr id="61" name="Rectangle 60"/>
          <p:cNvSpPr/>
          <p:nvPr/>
        </p:nvSpPr>
        <p:spPr>
          <a:xfrm>
            <a:off x="3976698" y="3447346"/>
            <a:ext cx="497377" cy="261610"/>
          </a:xfrm>
          <a:prstGeom prst="rect">
            <a:avLst/>
          </a:prstGeom>
        </p:spPr>
        <p:txBody>
          <a:bodyPr wrap="none">
            <a:spAutoFit/>
          </a:bodyPr>
          <a:lstStyle/>
          <a:p>
            <a:r>
              <a:rPr lang="en-US" sz="1100" dirty="0">
                <a:solidFill>
                  <a:srgbClr val="FFFFFF"/>
                </a:solidFill>
                <a:latin typeface="Century Gothic"/>
                <a:cs typeface="Century Gothic"/>
              </a:rPr>
              <a:t>2010</a:t>
            </a:r>
            <a:endParaRPr lang="en-US" sz="1100" dirty="0">
              <a:solidFill>
                <a:srgbClr val="FFFFFF"/>
              </a:solidFill>
              <a:latin typeface="Century Gothic"/>
              <a:ea typeface="Arial"/>
              <a:cs typeface="Century Gothic"/>
            </a:endParaRPr>
          </a:p>
        </p:txBody>
      </p:sp>
      <p:sp>
        <p:nvSpPr>
          <p:cNvPr id="62" name="Rectangle 61"/>
          <p:cNvSpPr/>
          <p:nvPr/>
        </p:nvSpPr>
        <p:spPr>
          <a:xfrm>
            <a:off x="3976698" y="4110714"/>
            <a:ext cx="497377" cy="261610"/>
          </a:xfrm>
          <a:prstGeom prst="rect">
            <a:avLst/>
          </a:prstGeom>
        </p:spPr>
        <p:txBody>
          <a:bodyPr wrap="none">
            <a:spAutoFit/>
          </a:bodyPr>
          <a:lstStyle/>
          <a:p>
            <a:r>
              <a:rPr lang="en-US" sz="1100" dirty="0">
                <a:solidFill>
                  <a:srgbClr val="FFFFFF"/>
                </a:solidFill>
                <a:latin typeface="Century Gothic"/>
                <a:cs typeface="Century Gothic"/>
              </a:rPr>
              <a:t>2008</a:t>
            </a:r>
            <a:endParaRPr lang="en-US" sz="1100" dirty="0">
              <a:solidFill>
                <a:srgbClr val="FFFFFF"/>
              </a:solidFill>
              <a:latin typeface="Century Gothic"/>
              <a:ea typeface="Arial"/>
              <a:cs typeface="Century Gothic"/>
            </a:endParaRPr>
          </a:p>
        </p:txBody>
      </p:sp>
      <p:sp>
        <p:nvSpPr>
          <p:cNvPr id="2" name="Rectangle 1"/>
          <p:cNvSpPr/>
          <p:nvPr/>
        </p:nvSpPr>
        <p:spPr>
          <a:xfrm>
            <a:off x="3959203" y="4750063"/>
            <a:ext cx="4572000" cy="400110"/>
          </a:xfrm>
          <a:prstGeom prst="rect">
            <a:avLst/>
          </a:prstGeom>
        </p:spPr>
        <p:txBody>
          <a:bodyPr>
            <a:spAutoFit/>
          </a:bodyPr>
          <a:lstStyle/>
          <a:p>
            <a:r>
              <a:rPr lang="en-US" sz="500" dirty="0">
                <a:solidFill>
                  <a:srgbClr val="A6A6A6"/>
                </a:solidFill>
              </a:rPr>
              <a:t>Greenpeace. Dr. Willie Soon (Feb 2015, </a:t>
            </a:r>
            <a:r>
              <a:rPr lang="en-US" sz="500" dirty="0" err="1">
                <a:solidFill>
                  <a:srgbClr val="A6A6A6"/>
                </a:solidFill>
              </a:rPr>
              <a:t>bit.ly</a:t>
            </a:r>
            <a:r>
              <a:rPr lang="en-US" sz="500" dirty="0">
                <a:solidFill>
                  <a:srgbClr val="A6A6A6"/>
                </a:solidFill>
              </a:rPr>
              <a:t>/PCHR1)</a:t>
            </a:r>
          </a:p>
          <a:p>
            <a:r>
              <a:rPr lang="en-US" sz="500" dirty="0">
                <a:solidFill>
                  <a:srgbClr val="A6A6A6"/>
                </a:solidFill>
              </a:rPr>
              <a:t>Soon W, </a:t>
            </a:r>
            <a:r>
              <a:rPr lang="en-US" sz="500" i="1" dirty="0">
                <a:solidFill>
                  <a:srgbClr val="A6A6A6"/>
                </a:solidFill>
              </a:rPr>
              <a:t>et al. </a:t>
            </a:r>
            <a:r>
              <a:rPr lang="en-US" sz="500" dirty="0">
                <a:solidFill>
                  <a:srgbClr val="A6A6A6"/>
                </a:solidFill>
              </a:rPr>
              <a:t>2003 </a:t>
            </a:r>
            <a:r>
              <a:rPr lang="en-US" sz="500" i="1" dirty="0">
                <a:solidFill>
                  <a:srgbClr val="A6A6A6"/>
                </a:solidFill>
              </a:rPr>
              <a:t>Energy &amp; Environment </a:t>
            </a:r>
            <a:r>
              <a:rPr lang="en-US" sz="500" dirty="0">
                <a:solidFill>
                  <a:srgbClr val="A6A6A6"/>
                </a:solidFill>
              </a:rPr>
              <a:t>14, 233</a:t>
            </a:r>
          </a:p>
          <a:p>
            <a:r>
              <a:rPr lang="en-US" sz="500" dirty="0">
                <a:solidFill>
                  <a:srgbClr val="A6A6A6"/>
                </a:solidFill>
              </a:rPr>
              <a:t>Soon W W-H 2005 </a:t>
            </a:r>
            <a:r>
              <a:rPr lang="en-US" sz="500" i="1" dirty="0" err="1">
                <a:solidFill>
                  <a:srgbClr val="A6A6A6"/>
                </a:solidFill>
              </a:rPr>
              <a:t>Geophys</a:t>
            </a:r>
            <a:r>
              <a:rPr lang="en-US" sz="500" i="1" dirty="0">
                <a:solidFill>
                  <a:srgbClr val="A6A6A6"/>
                </a:solidFill>
              </a:rPr>
              <a:t>. Res. </a:t>
            </a:r>
            <a:r>
              <a:rPr lang="en-US" sz="500" i="1" dirty="0" err="1">
                <a:solidFill>
                  <a:srgbClr val="A6A6A6"/>
                </a:solidFill>
              </a:rPr>
              <a:t>Lett</a:t>
            </a:r>
            <a:r>
              <a:rPr lang="en-US" sz="500" i="1" dirty="0">
                <a:solidFill>
                  <a:srgbClr val="A6A6A6"/>
                </a:solidFill>
              </a:rPr>
              <a:t>. </a:t>
            </a:r>
            <a:r>
              <a:rPr lang="en-US" sz="500" dirty="0">
                <a:solidFill>
                  <a:srgbClr val="A6A6A6"/>
                </a:solidFill>
              </a:rPr>
              <a:t>32 L16712</a:t>
            </a:r>
          </a:p>
          <a:p>
            <a:r>
              <a:rPr lang="en-US" sz="500" dirty="0">
                <a:solidFill>
                  <a:srgbClr val="A6A6A6"/>
                </a:solidFill>
              </a:rPr>
              <a:t>Soon W 2009 </a:t>
            </a:r>
            <a:r>
              <a:rPr lang="en-US" sz="500" i="1" dirty="0">
                <a:solidFill>
                  <a:srgbClr val="A6A6A6"/>
                </a:solidFill>
              </a:rPr>
              <a:t>It’s the Sun, stupid!</a:t>
            </a:r>
            <a:endParaRPr lang="en-US" sz="500" dirty="0">
              <a:solidFill>
                <a:srgbClr val="A6A6A6"/>
              </a:solidFill>
            </a:endParaRPr>
          </a:p>
        </p:txBody>
      </p:sp>
      <p:pic>
        <p:nvPicPr>
          <p:cNvPr id="54" name="Picture 53" descr="22Asset 15.png"/>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485987" y="804885"/>
            <a:ext cx="1292192" cy="906016"/>
          </a:xfrm>
          <a:prstGeom prst="rect">
            <a:avLst/>
          </a:prstGeom>
        </p:spPr>
      </p:pic>
      <p:pic>
        <p:nvPicPr>
          <p:cNvPr id="63" name="Picture 62" descr="quote1.png"/>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277343" y="278507"/>
            <a:ext cx="1386678" cy="666578"/>
          </a:xfrm>
          <a:prstGeom prst="rect">
            <a:avLst/>
          </a:prstGeom>
        </p:spPr>
      </p:pic>
    </p:spTree>
    <p:extLst>
      <p:ext uri="{BB962C8B-B14F-4D97-AF65-F5344CB8AC3E}">
        <p14:creationId xmlns:p14="http://schemas.microsoft.com/office/powerpoint/2010/main" val="251361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10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1000"/>
                                        <p:tgtEl>
                                          <p:spTgt spid="46"/>
                                        </p:tgtEl>
                                      </p:cBhvr>
                                    </p:animEffect>
                                  </p:childTnLst>
                                </p:cTn>
                              </p:par>
                              <p:par>
                                <p:cTn id="11" presetID="10" presetClass="entr" presetSubtype="0" fill="hold" nodeType="withEffect">
                                  <p:stCondLst>
                                    <p:cond delay="0"/>
                                  </p:stCondLst>
                                  <p:childTnLst>
                                    <p:set>
                                      <p:cBhvr>
                                        <p:cTn id="12" dur="1" fill="hold">
                                          <p:stCondLst>
                                            <p:cond delay="0"/>
                                          </p:stCondLst>
                                        </p:cTn>
                                        <p:tgtEl>
                                          <p:spTgt spid="44">
                                            <p:txEl>
                                              <p:pRg st="0" end="0"/>
                                            </p:txEl>
                                          </p:spTgt>
                                        </p:tgtEl>
                                        <p:attrNameLst>
                                          <p:attrName>style.visibility</p:attrName>
                                        </p:attrNameLst>
                                      </p:cBhvr>
                                      <p:to>
                                        <p:strVal val="visible"/>
                                      </p:to>
                                    </p:set>
                                    <p:animEffect transition="in" filter="fade">
                                      <p:cBhvr>
                                        <p:cTn id="13" dur="1000"/>
                                        <p:tgtEl>
                                          <p:spTgt spid="44">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1000"/>
                                        <p:tgtEl>
                                          <p:spTgt spid="29"/>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44">
                                            <p:txEl>
                                              <p:pRg st="2" end="2"/>
                                            </p:txEl>
                                          </p:spTgt>
                                        </p:tgtEl>
                                        <p:attrNameLst>
                                          <p:attrName>style.visibility</p:attrName>
                                        </p:attrNameLst>
                                      </p:cBhvr>
                                      <p:to>
                                        <p:strVal val="visible"/>
                                      </p:to>
                                    </p:set>
                                    <p:animEffect transition="in" filter="fade">
                                      <p:cBhvr>
                                        <p:cTn id="20" dur="1000"/>
                                        <p:tgtEl>
                                          <p:spTgt spid="44">
                                            <p:txEl>
                                              <p:pRg st="2" end="2"/>
                                            </p:txEl>
                                          </p:spTgt>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44">
                                            <p:txEl>
                                              <p:pRg st="3" end="3"/>
                                            </p:txEl>
                                          </p:spTgt>
                                        </p:tgtEl>
                                        <p:attrNameLst>
                                          <p:attrName>style.visibility</p:attrName>
                                        </p:attrNameLst>
                                      </p:cBhvr>
                                      <p:to>
                                        <p:strVal val="visible"/>
                                      </p:to>
                                    </p:set>
                                    <p:animEffect transition="in" filter="fade">
                                      <p:cBhvr>
                                        <p:cTn id="24" dur="1000"/>
                                        <p:tgtEl>
                                          <p:spTgt spid="44">
                                            <p:txEl>
                                              <p:pRg st="3" end="3"/>
                                            </p:txEl>
                                          </p:spTgt>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44">
                                            <p:txEl>
                                              <p:pRg st="4" end="4"/>
                                            </p:txEl>
                                          </p:spTgt>
                                        </p:tgtEl>
                                        <p:attrNameLst>
                                          <p:attrName>style.visibility</p:attrName>
                                        </p:attrNameLst>
                                      </p:cBhvr>
                                      <p:to>
                                        <p:strVal val="visible"/>
                                      </p:to>
                                    </p:set>
                                    <p:animEffect transition="in" filter="fade">
                                      <p:cBhvr>
                                        <p:cTn id="28" dur="1000"/>
                                        <p:tgtEl>
                                          <p:spTgt spid="44">
                                            <p:txEl>
                                              <p:pRg st="4" end="4"/>
                                            </p:txEl>
                                          </p:spTgt>
                                        </p:tgtEl>
                                      </p:cBhvr>
                                    </p:animEffect>
                                  </p:childTnLst>
                                </p:cTn>
                              </p:par>
                            </p:childTnLst>
                          </p:cTn>
                        </p:par>
                        <p:par>
                          <p:cTn id="29" fill="hold">
                            <p:stCondLst>
                              <p:cond delay="4000"/>
                            </p:stCondLst>
                            <p:childTnLst>
                              <p:par>
                                <p:cTn id="30" presetID="10" presetClass="entr" presetSubtype="0" fill="hold" nodeType="after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fade">
                                      <p:cBhvr>
                                        <p:cTn id="35" dur="500"/>
                                        <p:tgtEl>
                                          <p:spTgt spid="58"/>
                                        </p:tgtEl>
                                      </p:cBhvr>
                                    </p:animEffect>
                                  </p:childTnLst>
                                </p:cTn>
                              </p:par>
                            </p:childTnLst>
                          </p:cTn>
                        </p:par>
                        <p:par>
                          <p:cTn id="36" fill="hold">
                            <p:stCondLst>
                              <p:cond delay="4500"/>
                            </p:stCondLst>
                            <p:childTnLst>
                              <p:par>
                                <p:cTn id="37" presetID="10" presetClass="entr" presetSubtype="0" fill="hold" nodeType="after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500"/>
                                        <p:tgtEl>
                                          <p:spTgt spid="4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fade">
                                      <p:cBhvr>
                                        <p:cTn id="42" dur="500"/>
                                        <p:tgtEl>
                                          <p:spTgt spid="59"/>
                                        </p:tgtEl>
                                      </p:cBhvr>
                                    </p:animEffect>
                                  </p:childTnLst>
                                </p:cTn>
                              </p:par>
                            </p:childTnLst>
                          </p:cTn>
                        </p:par>
                        <p:par>
                          <p:cTn id="43" fill="hold">
                            <p:stCondLst>
                              <p:cond delay="5000"/>
                            </p:stCondLst>
                            <p:childTnLst>
                              <p:par>
                                <p:cTn id="44" presetID="10" presetClass="entr" presetSubtype="0" fill="hold" nodeType="after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60"/>
                                        </p:tgtEl>
                                        <p:attrNameLst>
                                          <p:attrName>style.visibility</p:attrName>
                                        </p:attrNameLst>
                                      </p:cBhvr>
                                      <p:to>
                                        <p:strVal val="visible"/>
                                      </p:to>
                                    </p:set>
                                    <p:animEffect transition="in" filter="fade">
                                      <p:cBhvr>
                                        <p:cTn id="49" dur="500"/>
                                        <p:tgtEl>
                                          <p:spTgt spid="60"/>
                                        </p:tgtEl>
                                      </p:cBhvr>
                                    </p:animEffect>
                                  </p:childTnLst>
                                </p:cTn>
                              </p:par>
                              <p:par>
                                <p:cTn id="50" presetID="6" presetClass="entr" presetSubtype="32"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circle(out)">
                                      <p:cBhvr>
                                        <p:cTn id="52" dur="500"/>
                                        <p:tgtEl>
                                          <p:spTgt spid="30"/>
                                        </p:tgtEl>
                                      </p:cBhvr>
                                    </p:animEffect>
                                  </p:childTnLst>
                                </p:cTn>
                              </p:par>
                            </p:childTnLst>
                          </p:cTn>
                        </p:par>
                        <p:par>
                          <p:cTn id="53" fill="hold">
                            <p:stCondLst>
                              <p:cond delay="5500"/>
                            </p:stCondLst>
                            <p:childTnLst>
                              <p:par>
                                <p:cTn id="54" presetID="32" presetClass="emph" presetSubtype="0" fill="hold" nodeType="afterEffect">
                                  <p:stCondLst>
                                    <p:cond delay="0"/>
                                  </p:stCondLst>
                                  <p:childTnLst>
                                    <p:animRot by="120000">
                                      <p:cBhvr>
                                        <p:cTn id="55" dur="100" fill="hold">
                                          <p:stCondLst>
                                            <p:cond delay="0"/>
                                          </p:stCondLst>
                                        </p:cTn>
                                        <p:tgtEl>
                                          <p:spTgt spid="30"/>
                                        </p:tgtEl>
                                        <p:attrNameLst>
                                          <p:attrName>r</p:attrName>
                                        </p:attrNameLst>
                                      </p:cBhvr>
                                    </p:animRot>
                                    <p:animRot by="-240000">
                                      <p:cBhvr>
                                        <p:cTn id="56" dur="200" fill="hold">
                                          <p:stCondLst>
                                            <p:cond delay="200"/>
                                          </p:stCondLst>
                                        </p:cTn>
                                        <p:tgtEl>
                                          <p:spTgt spid="30"/>
                                        </p:tgtEl>
                                        <p:attrNameLst>
                                          <p:attrName>r</p:attrName>
                                        </p:attrNameLst>
                                      </p:cBhvr>
                                    </p:animRot>
                                    <p:animRot by="240000">
                                      <p:cBhvr>
                                        <p:cTn id="57" dur="200" fill="hold">
                                          <p:stCondLst>
                                            <p:cond delay="400"/>
                                          </p:stCondLst>
                                        </p:cTn>
                                        <p:tgtEl>
                                          <p:spTgt spid="30"/>
                                        </p:tgtEl>
                                        <p:attrNameLst>
                                          <p:attrName>r</p:attrName>
                                        </p:attrNameLst>
                                      </p:cBhvr>
                                    </p:animRot>
                                    <p:animRot by="-240000">
                                      <p:cBhvr>
                                        <p:cTn id="58" dur="200" fill="hold">
                                          <p:stCondLst>
                                            <p:cond delay="600"/>
                                          </p:stCondLst>
                                        </p:cTn>
                                        <p:tgtEl>
                                          <p:spTgt spid="30"/>
                                        </p:tgtEl>
                                        <p:attrNameLst>
                                          <p:attrName>r</p:attrName>
                                        </p:attrNameLst>
                                      </p:cBhvr>
                                    </p:animRot>
                                    <p:animRot by="120000">
                                      <p:cBhvr>
                                        <p:cTn id="59" dur="200" fill="hold">
                                          <p:stCondLst>
                                            <p:cond delay="800"/>
                                          </p:stCondLst>
                                        </p:cTn>
                                        <p:tgtEl>
                                          <p:spTgt spid="30"/>
                                        </p:tgtEl>
                                        <p:attrNameLst>
                                          <p:attrName>r</p:attrName>
                                        </p:attrNameLst>
                                      </p:cBhvr>
                                    </p:animRot>
                                  </p:childTnLst>
                                </p:cTn>
                              </p:par>
                              <p:par>
                                <p:cTn id="60" presetID="10" presetClass="entr" presetSubtype="0" fill="hold" nodeType="with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fade">
                                      <p:cBhvr>
                                        <p:cTn id="62" dur="500"/>
                                        <p:tgtEl>
                                          <p:spTgt spid="40"/>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61"/>
                                        </p:tgtEl>
                                        <p:attrNameLst>
                                          <p:attrName>style.visibility</p:attrName>
                                        </p:attrNameLst>
                                      </p:cBhvr>
                                      <p:to>
                                        <p:strVal val="visible"/>
                                      </p:to>
                                    </p:set>
                                    <p:animEffect transition="in" filter="fade">
                                      <p:cBhvr>
                                        <p:cTn id="65" dur="500"/>
                                        <p:tgtEl>
                                          <p:spTgt spid="61"/>
                                        </p:tgtEl>
                                      </p:cBhvr>
                                    </p:animEffect>
                                  </p:childTnLst>
                                </p:cTn>
                              </p:par>
                            </p:childTnLst>
                          </p:cTn>
                        </p:par>
                        <p:par>
                          <p:cTn id="66" fill="hold">
                            <p:stCondLst>
                              <p:cond delay="6500"/>
                            </p:stCondLst>
                            <p:childTnLst>
                              <p:par>
                                <p:cTn id="67" presetID="10" presetClass="entr" presetSubtype="0" fill="hold" nodeType="afterEffect">
                                  <p:stCondLst>
                                    <p:cond delay="0"/>
                                  </p:stCondLst>
                                  <p:childTnLst>
                                    <p:set>
                                      <p:cBhvr>
                                        <p:cTn id="68" dur="1" fill="hold">
                                          <p:stCondLst>
                                            <p:cond delay="0"/>
                                          </p:stCondLst>
                                        </p:cTn>
                                        <p:tgtEl>
                                          <p:spTgt spid="55"/>
                                        </p:tgtEl>
                                        <p:attrNameLst>
                                          <p:attrName>style.visibility</p:attrName>
                                        </p:attrNameLst>
                                      </p:cBhvr>
                                      <p:to>
                                        <p:strVal val="visible"/>
                                      </p:to>
                                    </p:set>
                                    <p:animEffect transition="in" filter="fade">
                                      <p:cBhvr>
                                        <p:cTn id="69" dur="500"/>
                                        <p:tgtEl>
                                          <p:spTgt spid="5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62"/>
                                        </p:tgtEl>
                                        <p:attrNameLst>
                                          <p:attrName>style.visibility</p:attrName>
                                        </p:attrNameLst>
                                      </p:cBhvr>
                                      <p:to>
                                        <p:strVal val="visible"/>
                                      </p:to>
                                    </p:set>
                                    <p:animEffect transition="in" filter="fade">
                                      <p:cBhvr>
                                        <p:cTn id="7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58" grpId="0"/>
      <p:bldP spid="59" grpId="0"/>
      <p:bldP spid="60" grpId="0"/>
      <p:bldP spid="61" grpId="0"/>
      <p:bldP spid="6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shot 2017-12-08 20.52.00.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236" y="63500"/>
            <a:ext cx="3872841" cy="4991100"/>
          </a:xfrm>
          <a:prstGeom prst="rect">
            <a:avLst/>
          </a:prstGeom>
        </p:spPr>
      </p:pic>
      <p:sp>
        <p:nvSpPr>
          <p:cNvPr id="5" name="Title 1"/>
          <p:cNvSpPr txBox="1">
            <a:spLocks/>
          </p:cNvSpPr>
          <p:nvPr/>
        </p:nvSpPr>
        <p:spPr>
          <a:xfrm>
            <a:off x="4357952" y="4523580"/>
            <a:ext cx="2578100" cy="1140619"/>
          </a:xfrm>
          <a:prstGeom prst="rect">
            <a:avLst/>
          </a:prstGeom>
          <a:ln w="12700">
            <a:miter lim="400000"/>
          </a:ln>
          <a:extLst>
            <a:ext uri="{C572A759-6A51-4108-AA02-DFA0A04FC94B}">
              <ma14:wrappingTextBoxFlag xmlns:ma14="http://schemas.microsoft.com/office/mac/drawingml/2011/main" xmlns="" val="1"/>
            </a:ext>
          </a:extLst>
        </p:spPr>
        <p:txBody>
          <a:bodyPr lIns="24003" tIns="24003" rIns="24003" bIns="24003"/>
          <a:lstStyle>
            <a:lvl1pPr marL="0" marR="0" indent="0" algn="ctr" defTabSz="288036" rtl="0" latinLnBrk="0">
              <a:lnSpc>
                <a:spcPts val="3402"/>
              </a:lnSpc>
              <a:spcBef>
                <a:spcPts val="189"/>
              </a:spcBef>
              <a:spcAft>
                <a:spcPts val="0"/>
              </a:spcAft>
              <a:buClrTx/>
              <a:buSzTx/>
              <a:buFontTx/>
              <a:buNone/>
              <a:tabLst/>
              <a:defRPr sz="2800" b="1" i="0" u="none" strike="noStrike" cap="none" spc="0" baseline="0">
                <a:ln>
                  <a:noFill/>
                </a:ln>
                <a:solidFill>
                  <a:srgbClr val="FFFFFF"/>
                </a:solidFill>
                <a:uFillTx/>
                <a:latin typeface="+mn-lt"/>
                <a:ea typeface="+mn-ea"/>
                <a:cs typeface="+mn-cs"/>
                <a:sym typeface="Arial"/>
              </a:defRPr>
            </a:lvl1pPr>
            <a:lvl2pPr marL="0" marR="0" indent="144018" algn="l" defTabSz="288036" rtl="0" latinLnBrk="0">
              <a:lnSpc>
                <a:spcPts val="3213"/>
              </a:lnSpc>
              <a:spcBef>
                <a:spcPts val="0"/>
              </a:spcBef>
              <a:spcAft>
                <a:spcPts val="0"/>
              </a:spcAft>
              <a:buClrTx/>
              <a:buSzTx/>
              <a:buFontTx/>
              <a:buNone/>
              <a:tabLst/>
              <a:defRPr sz="2800" b="1" i="0" u="none" strike="noStrike" cap="none" spc="0" baseline="0">
                <a:ln>
                  <a:noFill/>
                </a:ln>
                <a:solidFill>
                  <a:srgbClr val="FFFFFF"/>
                </a:solidFill>
                <a:uFillTx/>
                <a:latin typeface="+mn-lt"/>
                <a:ea typeface="+mn-ea"/>
                <a:cs typeface="+mn-cs"/>
                <a:sym typeface="Arial"/>
              </a:defRPr>
            </a:lvl2pPr>
            <a:lvl3pPr marL="0" marR="0" indent="288036" algn="l" defTabSz="288036" rtl="0" latinLnBrk="0">
              <a:lnSpc>
                <a:spcPts val="3213"/>
              </a:lnSpc>
              <a:spcBef>
                <a:spcPts val="0"/>
              </a:spcBef>
              <a:spcAft>
                <a:spcPts val="0"/>
              </a:spcAft>
              <a:buClrTx/>
              <a:buSzTx/>
              <a:buFontTx/>
              <a:buNone/>
              <a:tabLst/>
              <a:defRPr sz="2800" b="1" i="0" u="none" strike="noStrike" cap="none" spc="0" baseline="0">
                <a:ln>
                  <a:noFill/>
                </a:ln>
                <a:solidFill>
                  <a:srgbClr val="FFFFFF"/>
                </a:solidFill>
                <a:uFillTx/>
                <a:latin typeface="+mn-lt"/>
                <a:ea typeface="+mn-ea"/>
                <a:cs typeface="+mn-cs"/>
                <a:sym typeface="Arial"/>
              </a:defRPr>
            </a:lvl3pPr>
            <a:lvl4pPr marL="0" marR="0" indent="432054" algn="l" defTabSz="288036" rtl="0" latinLnBrk="0">
              <a:lnSpc>
                <a:spcPts val="3213"/>
              </a:lnSpc>
              <a:spcBef>
                <a:spcPts val="0"/>
              </a:spcBef>
              <a:spcAft>
                <a:spcPts val="0"/>
              </a:spcAft>
              <a:buClrTx/>
              <a:buSzTx/>
              <a:buFontTx/>
              <a:buNone/>
              <a:tabLst/>
              <a:defRPr sz="2800" b="1" i="0" u="none" strike="noStrike" cap="none" spc="0" baseline="0">
                <a:ln>
                  <a:noFill/>
                </a:ln>
                <a:solidFill>
                  <a:srgbClr val="FFFFFF"/>
                </a:solidFill>
                <a:uFillTx/>
                <a:latin typeface="+mn-lt"/>
                <a:ea typeface="+mn-ea"/>
                <a:cs typeface="+mn-cs"/>
                <a:sym typeface="Arial"/>
              </a:defRPr>
            </a:lvl4pPr>
            <a:lvl5pPr marL="0" marR="0" indent="576072" algn="l" defTabSz="288036" rtl="0" latinLnBrk="0">
              <a:lnSpc>
                <a:spcPts val="3213"/>
              </a:lnSpc>
              <a:spcBef>
                <a:spcPts val="0"/>
              </a:spcBef>
              <a:spcAft>
                <a:spcPts val="0"/>
              </a:spcAft>
              <a:buClrTx/>
              <a:buSzTx/>
              <a:buFontTx/>
              <a:buNone/>
              <a:tabLst/>
              <a:defRPr sz="2800" b="1" i="0" u="none" strike="noStrike" cap="none" spc="0" baseline="0">
                <a:ln>
                  <a:noFill/>
                </a:ln>
                <a:solidFill>
                  <a:srgbClr val="FFFFFF"/>
                </a:solidFill>
                <a:uFillTx/>
                <a:latin typeface="+mn-lt"/>
                <a:ea typeface="+mn-ea"/>
                <a:cs typeface="+mn-cs"/>
                <a:sym typeface="Arial"/>
              </a:defRPr>
            </a:lvl5pPr>
            <a:lvl6pPr marL="0" marR="0" indent="720090" algn="l" defTabSz="288036" rtl="0" latinLnBrk="0">
              <a:lnSpc>
                <a:spcPts val="3213"/>
              </a:lnSpc>
              <a:spcBef>
                <a:spcPts val="0"/>
              </a:spcBef>
              <a:spcAft>
                <a:spcPts val="0"/>
              </a:spcAft>
              <a:buClrTx/>
              <a:buSzTx/>
              <a:buFontTx/>
              <a:buNone/>
              <a:tabLst/>
              <a:defRPr sz="2800" b="1" i="0" u="none" strike="noStrike" cap="none" spc="0" baseline="0">
                <a:ln>
                  <a:noFill/>
                </a:ln>
                <a:solidFill>
                  <a:srgbClr val="FFFFFF"/>
                </a:solidFill>
                <a:uFillTx/>
                <a:latin typeface="+mn-lt"/>
                <a:ea typeface="+mn-ea"/>
                <a:cs typeface="+mn-cs"/>
                <a:sym typeface="Arial"/>
              </a:defRPr>
            </a:lvl6pPr>
            <a:lvl7pPr marL="0" marR="0" indent="864108" algn="l" defTabSz="288036" rtl="0" latinLnBrk="0">
              <a:lnSpc>
                <a:spcPts val="3213"/>
              </a:lnSpc>
              <a:spcBef>
                <a:spcPts val="0"/>
              </a:spcBef>
              <a:spcAft>
                <a:spcPts val="0"/>
              </a:spcAft>
              <a:buClrTx/>
              <a:buSzTx/>
              <a:buFontTx/>
              <a:buNone/>
              <a:tabLst/>
              <a:defRPr sz="2800" b="1" i="0" u="none" strike="noStrike" cap="none" spc="0" baseline="0">
                <a:ln>
                  <a:noFill/>
                </a:ln>
                <a:solidFill>
                  <a:srgbClr val="FFFFFF"/>
                </a:solidFill>
                <a:uFillTx/>
                <a:latin typeface="+mn-lt"/>
                <a:ea typeface="+mn-ea"/>
                <a:cs typeface="+mn-cs"/>
                <a:sym typeface="Arial"/>
              </a:defRPr>
            </a:lvl7pPr>
            <a:lvl8pPr marL="0" marR="0" indent="1008126" algn="l" defTabSz="288036" rtl="0" latinLnBrk="0">
              <a:lnSpc>
                <a:spcPts val="3213"/>
              </a:lnSpc>
              <a:spcBef>
                <a:spcPts val="0"/>
              </a:spcBef>
              <a:spcAft>
                <a:spcPts val="0"/>
              </a:spcAft>
              <a:buClrTx/>
              <a:buSzTx/>
              <a:buFontTx/>
              <a:buNone/>
              <a:tabLst/>
              <a:defRPr sz="2800" b="1" i="0" u="none" strike="noStrike" cap="none" spc="0" baseline="0">
                <a:ln>
                  <a:noFill/>
                </a:ln>
                <a:solidFill>
                  <a:srgbClr val="FFFFFF"/>
                </a:solidFill>
                <a:uFillTx/>
                <a:latin typeface="+mn-lt"/>
                <a:ea typeface="+mn-ea"/>
                <a:cs typeface="+mn-cs"/>
                <a:sym typeface="Arial"/>
              </a:defRPr>
            </a:lvl8pPr>
            <a:lvl9pPr marL="0" marR="0" indent="1152144" algn="l" defTabSz="288036" rtl="0" latinLnBrk="0">
              <a:lnSpc>
                <a:spcPts val="3213"/>
              </a:lnSpc>
              <a:spcBef>
                <a:spcPts val="0"/>
              </a:spcBef>
              <a:spcAft>
                <a:spcPts val="0"/>
              </a:spcAft>
              <a:buClrTx/>
              <a:buSzTx/>
              <a:buFontTx/>
              <a:buNone/>
              <a:tabLst/>
              <a:defRPr sz="2800" b="1" i="0" u="none" strike="noStrike" cap="none" spc="0" baseline="0">
                <a:ln>
                  <a:noFill/>
                </a:ln>
                <a:solidFill>
                  <a:srgbClr val="FFFFFF"/>
                </a:solidFill>
                <a:uFillTx/>
                <a:latin typeface="+mn-lt"/>
                <a:ea typeface="+mn-ea"/>
                <a:cs typeface="+mn-cs"/>
                <a:sym typeface="Arial"/>
              </a:defRPr>
            </a:lvl9pPr>
          </a:lstStyle>
          <a:p>
            <a:pPr algn="l">
              <a:lnSpc>
                <a:spcPct val="100000"/>
              </a:lnSpc>
            </a:pPr>
            <a:r>
              <a:rPr lang="en-US" sz="1500" b="0" dirty="0">
                <a:latin typeface="Century Gothic"/>
                <a:ea typeface="Arial"/>
                <a:cs typeface="Century Gothic"/>
              </a:rPr>
              <a:t>Online at</a:t>
            </a:r>
            <a:br>
              <a:rPr lang="en-US" sz="1500" b="0" dirty="0">
                <a:latin typeface="Century Gothic"/>
                <a:ea typeface="Arial"/>
                <a:cs typeface="Century Gothic"/>
              </a:rPr>
            </a:br>
            <a:r>
              <a:rPr lang="en-US" sz="1500" b="0" dirty="0" err="1">
                <a:latin typeface="Century Gothic"/>
                <a:ea typeface="Arial"/>
                <a:cs typeface="Century Gothic"/>
              </a:rPr>
              <a:t>bit.ly</a:t>
            </a:r>
            <a:r>
              <a:rPr lang="en-US" sz="1500" b="0" dirty="0">
                <a:latin typeface="Century Gothic"/>
                <a:ea typeface="Arial"/>
                <a:cs typeface="Century Gothic"/>
              </a:rPr>
              <a:t>/</a:t>
            </a:r>
            <a:r>
              <a:rPr lang="en-US" sz="1500" b="0" dirty="0" err="1">
                <a:latin typeface="Century Gothic"/>
                <a:ea typeface="Arial"/>
                <a:cs typeface="Century Gothic"/>
              </a:rPr>
              <a:t>ExxonReport</a:t>
            </a:r>
            <a:endParaRPr lang="en-US" sz="1500" b="0" dirty="0">
              <a:latin typeface="Century Gothic"/>
              <a:ea typeface="Arial"/>
              <a:cs typeface="Century Gothic"/>
            </a:endParaRPr>
          </a:p>
        </p:txBody>
      </p:sp>
      <p:sp>
        <p:nvSpPr>
          <p:cNvPr id="4" name="TextBox 3"/>
          <p:cNvSpPr txBox="1"/>
          <p:nvPr/>
        </p:nvSpPr>
        <p:spPr>
          <a:xfrm>
            <a:off x="4342077" y="-15875"/>
            <a:ext cx="6139530" cy="44114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defTabSz="457200" hangingPunct="0"/>
            <a:r>
              <a:rPr lang="en-US" sz="2200" dirty="0">
                <a:solidFill>
                  <a:srgbClr val="FFFFFF"/>
                </a:solidFill>
                <a:latin typeface="Century Gothic"/>
                <a:ea typeface="Arial"/>
                <a:cs typeface="Century Gothic"/>
              </a:rPr>
              <a:t>Exxon/ExxonMobil’s</a:t>
            </a:r>
          </a:p>
          <a:p>
            <a:pPr defTabSz="457200" hangingPunct="0"/>
            <a:r>
              <a:rPr lang="en-US" sz="2200" dirty="0">
                <a:solidFill>
                  <a:srgbClr val="FFFFFF"/>
                </a:solidFill>
                <a:latin typeface="Century Gothic"/>
                <a:ea typeface="Arial"/>
                <a:cs typeface="Century Gothic"/>
              </a:rPr>
              <a:t>past &amp; present climate denial:</a:t>
            </a:r>
          </a:p>
          <a:p>
            <a:pPr defTabSz="457200" hangingPunct="0"/>
            <a:endParaRPr lang="en-US" sz="2200" dirty="0">
              <a:solidFill>
                <a:srgbClr val="FFFFFF"/>
              </a:solidFill>
              <a:latin typeface="Century Gothic"/>
              <a:ea typeface="Arial"/>
              <a:cs typeface="Century Gothic"/>
            </a:endParaRPr>
          </a:p>
          <a:p>
            <a:pPr defTabSz="457200" hangingPunct="0"/>
            <a:r>
              <a:rPr lang="en-US" dirty="0">
                <a:solidFill>
                  <a:srgbClr val="FFFFFF"/>
                </a:solidFill>
                <a:latin typeface="Century Gothic"/>
                <a:ea typeface="Arial"/>
                <a:cs typeface="Century Gothic"/>
              </a:rPr>
              <a:t>The Company</a:t>
            </a:r>
          </a:p>
          <a:p>
            <a:pPr defTabSz="457200" hangingPunct="0"/>
            <a:endParaRPr lang="en-US" dirty="0">
              <a:solidFill>
                <a:srgbClr val="FFFFFF"/>
              </a:solidFill>
              <a:latin typeface="Century Gothic"/>
              <a:ea typeface="Arial"/>
              <a:cs typeface="Century Gothic"/>
            </a:endParaRPr>
          </a:p>
          <a:p>
            <a:pPr defTabSz="457200" hangingPunct="0"/>
            <a:r>
              <a:rPr lang="en-US" dirty="0">
                <a:solidFill>
                  <a:srgbClr val="FFFFFF"/>
                </a:solidFill>
                <a:latin typeface="Century Gothic"/>
                <a:ea typeface="Arial"/>
                <a:cs typeface="Century Gothic"/>
              </a:rPr>
              <a:t>Contrarian scientists</a:t>
            </a:r>
          </a:p>
          <a:p>
            <a:pPr defTabSz="457200" hangingPunct="0"/>
            <a:endParaRPr lang="en-US" dirty="0">
              <a:solidFill>
                <a:srgbClr val="FFFFFF"/>
              </a:solidFill>
              <a:latin typeface="Century Gothic"/>
              <a:ea typeface="Arial"/>
              <a:cs typeface="Century Gothic"/>
            </a:endParaRPr>
          </a:p>
          <a:p>
            <a:pPr defTabSz="457200" hangingPunct="0"/>
            <a:r>
              <a:rPr lang="en-US" dirty="0">
                <a:solidFill>
                  <a:srgbClr val="FFFFFF"/>
                </a:solidFill>
                <a:latin typeface="Century Gothic"/>
                <a:ea typeface="Arial"/>
                <a:cs typeface="Century Gothic"/>
              </a:rPr>
              <a:t>Third-party organizations</a:t>
            </a:r>
          </a:p>
          <a:p>
            <a:pPr defTabSz="457200" hangingPunct="0"/>
            <a:endParaRPr lang="en-US" dirty="0">
              <a:solidFill>
                <a:srgbClr val="FFFFFF"/>
              </a:solidFill>
              <a:latin typeface="Century Gothic"/>
              <a:ea typeface="Arial"/>
              <a:cs typeface="Century Gothic"/>
            </a:endParaRPr>
          </a:p>
          <a:p>
            <a:pPr defTabSz="457200" hangingPunct="0"/>
            <a:r>
              <a:rPr lang="en-US" dirty="0">
                <a:solidFill>
                  <a:srgbClr val="FFFFFF"/>
                </a:solidFill>
                <a:latin typeface="Century Gothic"/>
                <a:ea typeface="Arial"/>
                <a:cs typeface="Century Gothic"/>
              </a:rPr>
              <a:t>Climate-denying politicians</a:t>
            </a:r>
          </a:p>
          <a:p>
            <a:pPr defTabSz="457200" hangingPunct="0"/>
            <a:endParaRPr lang="en-US" sz="2200" i="1" dirty="0">
              <a:solidFill>
                <a:srgbClr val="FFFFFF"/>
              </a:solidFill>
              <a:latin typeface="Century Gothic"/>
              <a:ea typeface="Arial"/>
              <a:cs typeface="Century Gothic"/>
            </a:endParaRPr>
          </a:p>
          <a:p>
            <a:pPr defTabSz="457200" hangingPunct="0"/>
            <a:endParaRPr lang="en-US" sz="2200" dirty="0">
              <a:solidFill>
                <a:srgbClr val="FFFFFF"/>
              </a:solidFill>
              <a:latin typeface="Century Gothic"/>
              <a:ea typeface="Arial"/>
              <a:cs typeface="Century Gothic"/>
            </a:endParaRPr>
          </a:p>
          <a:p>
            <a:pPr defTabSz="457200" hangingPunct="0"/>
            <a:endParaRPr lang="en-US" sz="2200" dirty="0">
              <a:solidFill>
                <a:srgbClr val="FFFFFF"/>
              </a:solidFill>
              <a:latin typeface="Century Gothic"/>
              <a:ea typeface="Arial"/>
              <a:cs typeface="Century Gothic"/>
            </a:endParaRPr>
          </a:p>
          <a:p>
            <a:pPr defTabSz="457200" hangingPunct="0"/>
            <a:endParaRPr lang="en-US" sz="2200" b="1" dirty="0">
              <a:solidFill>
                <a:srgbClr val="FFFFFF"/>
              </a:solidFill>
              <a:latin typeface="Century Gothic"/>
              <a:ea typeface="Arial"/>
              <a:cs typeface="Century Gothic"/>
              <a:sym typeface="Arial"/>
            </a:endParaRPr>
          </a:p>
        </p:txBody>
      </p:sp>
    </p:spTree>
    <p:extLst>
      <p:ext uri="{BB962C8B-B14F-4D97-AF65-F5344CB8AC3E}">
        <p14:creationId xmlns:p14="http://schemas.microsoft.com/office/powerpoint/2010/main" val="3056479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afterEffect">
                                  <p:stCondLst>
                                    <p:cond delay="0"/>
                                  </p:stCondLst>
                                  <p:childTnLst>
                                    <p:animClr clrSpc="rgb" dir="cw">
                                      <p:cBhvr override="childStyle">
                                        <p:cTn id="6" dur="1000" fill="hold"/>
                                        <p:tgtEl>
                                          <p:spTgt spid="4">
                                            <p:txEl>
                                              <p:pRg st="7" end="7"/>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Content Placeholder 5" descr="531877-exxonmobil-to-extract-additional-oil-from-west-texas-field.2-lg.jpg">
            <a:extLst>
              <a:ext uri="{FF2B5EF4-FFF2-40B4-BE49-F238E27FC236}">
                <a16:creationId xmlns:a16="http://schemas.microsoft.com/office/drawing/2014/main" xmlns="" id="{38BEB73D-F432-0641-B6F5-411F2D3766E4}"/>
              </a:ext>
            </a:extLst>
          </p:cNvPr>
          <p:cNvPicPr>
            <a:picLocks noGrp="1" noChangeAspect="1" noChangeArrowheads="1"/>
          </p:cNvPicPr>
          <p:nvPr>
            <p:ph sz="quarter" idx="1"/>
          </p:nvPr>
        </p:nvPicPr>
        <p:blipFill>
          <a:blip r:embed="rId2" cstate="email">
            <a:extLst>
              <a:ext uri="{28A0092B-C50C-407E-A947-70E740481C1C}">
                <a14:useLocalDpi xmlns:a14="http://schemas.microsoft.com/office/drawing/2010/main"/>
              </a:ext>
            </a:extLst>
          </a:blip>
          <a:srcRect l="-22115" r="-22115"/>
          <a:stretch>
            <a:fillRect/>
          </a:stretch>
        </p:blipFill>
        <p:spPr>
          <a:xfrm>
            <a:off x="-2913128" y="-1192696"/>
            <a:ext cx="14392824" cy="7483758"/>
          </a:xfrm>
        </p:spPr>
      </p:pic>
      <p:sp>
        <p:nvSpPr>
          <p:cNvPr id="18435" name="Text Placeholder 4">
            <a:extLst>
              <a:ext uri="{FF2B5EF4-FFF2-40B4-BE49-F238E27FC236}">
                <a16:creationId xmlns:a16="http://schemas.microsoft.com/office/drawing/2014/main" xmlns="" id="{AADBC385-78C7-144E-9D6D-99179F739ADB}"/>
              </a:ext>
            </a:extLst>
          </p:cNvPr>
          <p:cNvSpPr>
            <a:spLocks noGrp="1" noChangeArrowheads="1"/>
          </p:cNvSpPr>
          <p:nvPr>
            <p:ph type="body" sz="half" idx="3"/>
          </p:nvPr>
        </p:nvSpPr>
        <p:spPr>
          <a:xfrm>
            <a:off x="4629150" y="209550"/>
            <a:ext cx="3009900" cy="4524375"/>
          </a:xfrm>
        </p:spPr>
        <p:txBody>
          <a:bodyPr/>
          <a:lstStyle/>
          <a:p>
            <a:pPr marL="0" indent="0">
              <a:buNone/>
            </a:pPr>
            <a:r>
              <a:rPr lang="en-US" altLang="en-US" sz="2400" dirty="0">
                <a:solidFill>
                  <a:schemeClr val="bg1"/>
                </a:solidFill>
                <a:ea typeface="ＭＳ Ｐゴシック" panose="020B0600070205080204" pitchFamily="34" charset="-128"/>
              </a:rPr>
              <a:t>The Fossil Fuel Industry stands in our way.</a:t>
            </a:r>
          </a:p>
          <a:p>
            <a:pPr marL="0" indent="0">
              <a:buNone/>
            </a:pPr>
            <a:endParaRPr lang="en-US" altLang="en-US" sz="2400" dirty="0">
              <a:solidFill>
                <a:schemeClr val="bg1"/>
              </a:solidFill>
              <a:ea typeface="ＭＳ Ｐゴシック" panose="020B0600070205080204" pitchFamily="34" charset="-128"/>
            </a:endParaRPr>
          </a:p>
          <a:p>
            <a:pPr marL="0" indent="0">
              <a:buNone/>
            </a:pPr>
            <a:r>
              <a:rPr lang="en-US" altLang="en-US" sz="2400" dirty="0">
                <a:solidFill>
                  <a:schemeClr val="bg1"/>
                </a:solidFill>
                <a:ea typeface="ＭＳ Ｐゴシック" panose="020B0600070205080204" pitchFamily="34" charset="-128"/>
              </a:rPr>
              <a:t>For thirty years, the industry has promoted confusion </a:t>
            </a:r>
            <a:r>
              <a:rPr lang="en-US" altLang="en-US" sz="2400" dirty="0" smtClean="0">
                <a:solidFill>
                  <a:schemeClr val="bg1"/>
                </a:solidFill>
                <a:ea typeface="ＭＳ Ｐゴシック" panose="020B0600070205080204" pitchFamily="34" charset="-128"/>
              </a:rPr>
              <a:t>about </a:t>
            </a:r>
            <a:r>
              <a:rPr lang="en-US" altLang="en-US" sz="2400" dirty="0">
                <a:solidFill>
                  <a:schemeClr val="bg1"/>
                </a:solidFill>
                <a:ea typeface="ＭＳ Ｐゴシック" panose="020B0600070205080204" pitchFamily="34" charset="-128"/>
              </a:rPr>
              <a:t>climate change, and  blocked our path to a clean energy future.</a:t>
            </a: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40836537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sset 6.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6300" y="-34925"/>
            <a:ext cx="2965417" cy="5143500"/>
          </a:xfrm>
          <a:prstGeom prst="rect">
            <a:avLst/>
          </a:prstGeom>
        </p:spPr>
      </p:pic>
      <p:pic>
        <p:nvPicPr>
          <p:cNvPr id="10" name="Picture 9" descr="Asset 7.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0444" y="231774"/>
            <a:ext cx="2403956" cy="4871661"/>
          </a:xfrm>
          <a:prstGeom prst="rect">
            <a:avLst/>
          </a:prstGeom>
        </p:spPr>
      </p:pic>
      <p:pic>
        <p:nvPicPr>
          <p:cNvPr id="14" name="Picture 13" descr="Asset 12.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94117" y="679959"/>
            <a:ext cx="127856" cy="389254"/>
          </a:xfrm>
          <a:prstGeom prst="rect">
            <a:avLst/>
          </a:prstGeom>
        </p:spPr>
      </p:pic>
      <p:pic>
        <p:nvPicPr>
          <p:cNvPr id="15" name="Picture 14" descr="23Asset 16.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96118" y="1128133"/>
            <a:ext cx="1267210" cy="1117981"/>
          </a:xfrm>
          <a:prstGeom prst="rect">
            <a:avLst/>
          </a:prstGeom>
        </p:spPr>
      </p:pic>
      <p:pic>
        <p:nvPicPr>
          <p:cNvPr id="16" name="Picture 15" descr="37dAsset 22.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07878" y="648213"/>
            <a:ext cx="2905211" cy="4443977"/>
          </a:xfrm>
          <a:prstGeom prst="rect">
            <a:avLst/>
          </a:prstGeom>
        </p:spPr>
      </p:pic>
      <p:pic>
        <p:nvPicPr>
          <p:cNvPr id="17" name="Picture 16" descr="37eAsset 23.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66235" y="2439988"/>
            <a:ext cx="1206220" cy="2070161"/>
          </a:xfrm>
          <a:prstGeom prst="rect">
            <a:avLst/>
          </a:prstGeom>
        </p:spPr>
      </p:pic>
      <p:pic>
        <p:nvPicPr>
          <p:cNvPr id="18" name="Picture 17" descr="37cAsset 22.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159200" y="575257"/>
            <a:ext cx="1545019" cy="1151816"/>
          </a:xfrm>
          <a:prstGeom prst="rect">
            <a:avLst/>
          </a:prstGeom>
        </p:spPr>
      </p:pic>
      <p:pic>
        <p:nvPicPr>
          <p:cNvPr id="19" name="Picture 18" descr="38Asset 19.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4430" y="2013945"/>
            <a:ext cx="784761" cy="1080148"/>
          </a:xfrm>
          <a:prstGeom prst="rect">
            <a:avLst/>
          </a:prstGeom>
        </p:spPr>
      </p:pic>
      <p:pic>
        <p:nvPicPr>
          <p:cNvPr id="20" name="Picture 19" descr="40Asset 1.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30906" y="3191520"/>
            <a:ext cx="255098" cy="465179"/>
          </a:xfrm>
          <a:prstGeom prst="rect">
            <a:avLst/>
          </a:prstGeom>
        </p:spPr>
      </p:pic>
      <p:pic>
        <p:nvPicPr>
          <p:cNvPr id="21" name="Picture 20" descr="42Asset 29.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60" y="4222510"/>
            <a:ext cx="2153860" cy="826388"/>
          </a:xfrm>
          <a:prstGeom prst="rect">
            <a:avLst/>
          </a:prstGeom>
        </p:spPr>
      </p:pic>
      <p:pic>
        <p:nvPicPr>
          <p:cNvPr id="22" name="Picture 21" descr="37fAsset 24.pn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409373" y="3004629"/>
            <a:ext cx="1222639" cy="1321499"/>
          </a:xfrm>
          <a:prstGeom prst="rect">
            <a:avLst/>
          </a:prstGeom>
        </p:spPr>
      </p:pic>
      <p:pic>
        <p:nvPicPr>
          <p:cNvPr id="30" name="Picture 29" descr="44Asset 31.pn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54535" y="3566146"/>
            <a:ext cx="1786328" cy="602082"/>
          </a:xfrm>
          <a:prstGeom prst="rect">
            <a:avLst/>
          </a:prstGeom>
        </p:spPr>
      </p:pic>
      <p:pic>
        <p:nvPicPr>
          <p:cNvPr id="25" name="Picture 24" descr="37gAsset 25.pn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497257" y="2895600"/>
            <a:ext cx="1370228" cy="1234440"/>
          </a:xfrm>
          <a:prstGeom prst="rect">
            <a:avLst/>
          </a:prstGeom>
        </p:spPr>
      </p:pic>
      <p:pic>
        <p:nvPicPr>
          <p:cNvPr id="5" name="Picture 4" descr="45Asset 34.png"/>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1362" y="2197882"/>
            <a:ext cx="3248530" cy="2926080"/>
          </a:xfrm>
          <a:prstGeom prst="rect">
            <a:avLst/>
          </a:prstGeom>
        </p:spPr>
      </p:pic>
      <p:sp>
        <p:nvSpPr>
          <p:cNvPr id="33" name="Rectangle 32"/>
          <p:cNvSpPr/>
          <p:nvPr/>
        </p:nvSpPr>
        <p:spPr>
          <a:xfrm>
            <a:off x="3896584" y="-163635"/>
            <a:ext cx="5286078" cy="540238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rot="1399105">
            <a:off x="2384212" y="4525956"/>
            <a:ext cx="812292" cy="169277"/>
          </a:xfrm>
          <a:prstGeom prst="rect">
            <a:avLst/>
          </a:prstGeom>
          <a:noFill/>
          <a:scene3d>
            <a:camera prst="orthographicFront">
              <a:rot lat="60000" lon="0" rev="0"/>
            </a:camera>
            <a:lightRig rig="threePt" dir="t"/>
          </a:scene3d>
        </p:spPr>
        <p:txBody>
          <a:bodyPr wrap="square" rtlCol="0">
            <a:spAutoFit/>
          </a:bodyPr>
          <a:lstStyle/>
          <a:p>
            <a:r>
              <a:rPr lang="en-US" sz="500" dirty="0">
                <a:solidFill>
                  <a:schemeClr val="bg1"/>
                </a:solidFill>
                <a:latin typeface="Arial"/>
                <a:cs typeface="Arial"/>
              </a:rPr>
              <a:t>EM</a:t>
            </a:r>
          </a:p>
        </p:txBody>
      </p:sp>
      <p:sp>
        <p:nvSpPr>
          <p:cNvPr id="36" name="TextBox 35"/>
          <p:cNvSpPr txBox="1"/>
          <p:nvPr/>
        </p:nvSpPr>
        <p:spPr>
          <a:xfrm rot="1399105">
            <a:off x="2626549" y="4299892"/>
            <a:ext cx="812292" cy="246221"/>
          </a:xfrm>
          <a:prstGeom prst="rect">
            <a:avLst/>
          </a:prstGeom>
          <a:noFill/>
          <a:scene3d>
            <a:camera prst="orthographicFront">
              <a:rot lat="60000" lon="0" rev="0"/>
            </a:camera>
            <a:lightRig rig="threePt" dir="t"/>
          </a:scene3d>
        </p:spPr>
        <p:txBody>
          <a:bodyPr wrap="square" rtlCol="0">
            <a:spAutoFit/>
          </a:bodyPr>
          <a:lstStyle/>
          <a:p>
            <a:r>
              <a:rPr lang="en-US" sz="500" dirty="0">
                <a:solidFill>
                  <a:schemeClr val="bg1"/>
                </a:solidFill>
                <a:latin typeface="Arial"/>
                <a:cs typeface="Arial"/>
              </a:rPr>
              <a:t>CONTRARIAN</a:t>
            </a:r>
          </a:p>
          <a:p>
            <a:r>
              <a:rPr lang="en-US" sz="500" dirty="0">
                <a:solidFill>
                  <a:schemeClr val="bg1"/>
                </a:solidFill>
                <a:latin typeface="Arial"/>
                <a:cs typeface="Arial"/>
              </a:rPr>
              <a:t>SCIENTISTS</a:t>
            </a:r>
          </a:p>
        </p:txBody>
      </p:sp>
      <p:sp>
        <p:nvSpPr>
          <p:cNvPr id="37" name="TextBox 36"/>
          <p:cNvSpPr txBox="1"/>
          <p:nvPr/>
        </p:nvSpPr>
        <p:spPr>
          <a:xfrm rot="1399105">
            <a:off x="2807620" y="4153624"/>
            <a:ext cx="812292" cy="169277"/>
          </a:xfrm>
          <a:prstGeom prst="rect">
            <a:avLst/>
          </a:prstGeom>
          <a:noFill/>
          <a:scene3d>
            <a:camera prst="orthographicFront">
              <a:rot lat="60000" lon="0" rev="0"/>
            </a:camera>
            <a:lightRig rig="threePt" dir="t"/>
          </a:scene3d>
        </p:spPr>
        <p:txBody>
          <a:bodyPr wrap="square" rtlCol="0">
            <a:spAutoFit/>
          </a:bodyPr>
          <a:lstStyle/>
          <a:p>
            <a:r>
              <a:rPr lang="en-US" sz="500" dirty="0">
                <a:solidFill>
                  <a:schemeClr val="bg1"/>
                </a:solidFill>
                <a:latin typeface="Arial"/>
                <a:cs typeface="Arial"/>
              </a:rPr>
              <a:t>THINK TANKS</a:t>
            </a:r>
          </a:p>
        </p:txBody>
      </p:sp>
      <p:pic>
        <p:nvPicPr>
          <p:cNvPr id="39" name="Picture 38" descr="25Asset 9 1.png"/>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2047428" y="47807"/>
            <a:ext cx="1775968" cy="841248"/>
          </a:xfrm>
          <a:prstGeom prst="rect">
            <a:avLst/>
          </a:prstGeom>
        </p:spPr>
      </p:pic>
      <p:sp>
        <p:nvSpPr>
          <p:cNvPr id="41" name="TextBox 40"/>
          <p:cNvSpPr txBox="1"/>
          <p:nvPr/>
        </p:nvSpPr>
        <p:spPr>
          <a:xfrm>
            <a:off x="2867485" y="5006091"/>
            <a:ext cx="1207680" cy="169277"/>
          </a:xfrm>
          <a:prstGeom prst="rect">
            <a:avLst/>
          </a:prstGeom>
          <a:noFill/>
        </p:spPr>
        <p:txBody>
          <a:bodyPr wrap="square" rtlCol="0">
            <a:spAutoFit/>
          </a:bodyPr>
          <a:lstStyle/>
          <a:p>
            <a:r>
              <a:rPr lang="en-US" sz="500" b="1" dirty="0">
                <a:solidFill>
                  <a:srgbClr val="595959"/>
                </a:solidFill>
                <a:latin typeface="Calibri"/>
                <a:cs typeface="Calibri"/>
              </a:rPr>
              <a:t>PAUL HORN /</a:t>
            </a:r>
            <a:r>
              <a:rPr lang="en-US" sz="500" b="1" dirty="0" err="1">
                <a:solidFill>
                  <a:srgbClr val="595959"/>
                </a:solidFill>
                <a:latin typeface="Calibri"/>
                <a:cs typeface="Calibri"/>
              </a:rPr>
              <a:t>InsideClimate</a:t>
            </a:r>
            <a:r>
              <a:rPr lang="en-US" sz="500" b="1" dirty="0">
                <a:solidFill>
                  <a:srgbClr val="595959"/>
                </a:solidFill>
                <a:latin typeface="Calibri"/>
                <a:cs typeface="Calibri"/>
              </a:rPr>
              <a:t> News</a:t>
            </a:r>
          </a:p>
        </p:txBody>
      </p:sp>
      <p:sp>
        <p:nvSpPr>
          <p:cNvPr id="27" name="TextBox 26"/>
          <p:cNvSpPr txBox="1"/>
          <p:nvPr/>
        </p:nvSpPr>
        <p:spPr>
          <a:xfrm>
            <a:off x="-3596" y="4933751"/>
            <a:ext cx="2067958" cy="246221"/>
          </a:xfrm>
          <a:prstGeom prst="rect">
            <a:avLst/>
          </a:prstGeom>
          <a:noFill/>
        </p:spPr>
        <p:txBody>
          <a:bodyPr wrap="square" rtlCol="0">
            <a:spAutoFit/>
          </a:bodyPr>
          <a:lstStyle/>
          <a:p>
            <a:r>
              <a:rPr lang="en-US" sz="500" b="1" dirty="0">
                <a:solidFill>
                  <a:schemeClr val="tx1">
                    <a:lumMod val="65000"/>
                    <a:lumOff val="35000"/>
                  </a:schemeClr>
                </a:solidFill>
              </a:rPr>
              <a:t>Adapted from original graphic. </a:t>
            </a:r>
          </a:p>
          <a:p>
            <a:r>
              <a:rPr lang="en-US" sz="500" b="1" dirty="0">
                <a:solidFill>
                  <a:schemeClr val="tx1">
                    <a:lumMod val="65000"/>
                    <a:lumOff val="35000"/>
                  </a:schemeClr>
                </a:solidFill>
              </a:rPr>
              <a:t>Paul Horn/ICN not responsible for any changes.</a:t>
            </a:r>
          </a:p>
        </p:txBody>
      </p:sp>
      <p:graphicFrame>
        <p:nvGraphicFramePr>
          <p:cNvPr id="2" name="Table 1"/>
          <p:cNvGraphicFramePr>
            <a:graphicFrameLocks noGrp="1"/>
          </p:cNvGraphicFramePr>
          <p:nvPr>
            <p:extLst>
              <p:ext uri="{D42A27DB-BD31-4B8C-83A1-F6EECF244321}">
                <p14:modId xmlns:p14="http://schemas.microsoft.com/office/powerpoint/2010/main" val="1253053442"/>
              </p:ext>
            </p:extLst>
          </p:nvPr>
        </p:nvGraphicFramePr>
        <p:xfrm>
          <a:off x="3984557" y="1956968"/>
          <a:ext cx="5159443" cy="8003538"/>
        </p:xfrm>
        <a:graphic>
          <a:graphicData uri="http://schemas.openxmlformats.org/drawingml/2006/table">
            <a:tbl>
              <a:tblPr/>
              <a:tblGrid>
                <a:gridCol w="4180419">
                  <a:extLst>
                    <a:ext uri="{9D8B030D-6E8A-4147-A177-3AD203B41FA5}">
                      <a16:colId xmlns:a16="http://schemas.microsoft.com/office/drawing/2014/main" xmlns="" val="20000"/>
                    </a:ext>
                  </a:extLst>
                </a:gridCol>
                <a:gridCol w="979024">
                  <a:extLst>
                    <a:ext uri="{9D8B030D-6E8A-4147-A177-3AD203B41FA5}">
                      <a16:colId xmlns:a16="http://schemas.microsoft.com/office/drawing/2014/main" xmlns="" val="20001"/>
                    </a:ext>
                  </a:extLst>
                </a:gridCol>
              </a:tblGrid>
              <a:tr h="276528">
                <a:tc>
                  <a:txBody>
                    <a:bodyPr/>
                    <a:lstStyle/>
                    <a:p>
                      <a:pPr algn="l" fontAlgn="b"/>
                      <a:r>
                        <a:rPr lang="en-US" sz="1200" b="0" i="0" u="none" strike="noStrike" dirty="0">
                          <a:solidFill>
                            <a:schemeClr val="bg1"/>
                          </a:solidFill>
                          <a:effectLst/>
                          <a:latin typeface="Century Gothic"/>
                          <a:cs typeface="Century Gothic"/>
                        </a:rPr>
                        <a:t>Acton Institute</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$365,000 </a:t>
                      </a:r>
                    </a:p>
                  </a:txBody>
                  <a:tcPr marL="5870" marR="5870" marT="5870" marB="0" anchor="b">
                    <a:lnL>
                      <a:noFill/>
                    </a:lnL>
                    <a:lnR>
                      <a:noFill/>
                    </a:lnR>
                    <a:lnT>
                      <a:noFill/>
                    </a:lnT>
                    <a:lnB>
                      <a:noFill/>
                    </a:lnB>
                  </a:tcPr>
                </a:tc>
                <a:extLst>
                  <a:ext uri="{0D108BD9-81ED-4DB2-BD59-A6C34878D82A}">
                    <a16:rowId xmlns:a16="http://schemas.microsoft.com/office/drawing/2014/main" xmlns="" val="10000"/>
                  </a:ext>
                </a:extLst>
              </a:tr>
              <a:tr h="0">
                <a:tc>
                  <a:txBody>
                    <a:bodyPr/>
                    <a:lstStyle/>
                    <a:p>
                      <a:pPr algn="l" fontAlgn="b"/>
                      <a:r>
                        <a:rPr lang="en-US" sz="1200" b="0" i="0" u="none" strike="noStrike" dirty="0">
                          <a:solidFill>
                            <a:schemeClr val="bg1"/>
                          </a:solidFill>
                          <a:effectLst/>
                          <a:latin typeface="Century Gothic"/>
                          <a:cs typeface="Century Gothic"/>
                        </a:rPr>
                        <a:t>Advancement of Sound Science Center, Inc.</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$50,000 </a:t>
                      </a:r>
                    </a:p>
                  </a:txBody>
                  <a:tcPr marL="5870" marR="5870" marT="5870" marB="0" anchor="b">
                    <a:lnL>
                      <a:noFill/>
                    </a:lnL>
                    <a:lnR>
                      <a:noFill/>
                    </a:lnR>
                    <a:lnT>
                      <a:noFill/>
                    </a:lnT>
                    <a:lnB>
                      <a:noFill/>
                    </a:lnB>
                  </a:tcPr>
                </a:tc>
                <a:extLst>
                  <a:ext uri="{0D108BD9-81ED-4DB2-BD59-A6C34878D82A}">
                    <a16:rowId xmlns:a16="http://schemas.microsoft.com/office/drawing/2014/main" xmlns="" val="10001"/>
                  </a:ext>
                </a:extLst>
              </a:tr>
              <a:tr h="95992">
                <a:tc>
                  <a:txBody>
                    <a:bodyPr/>
                    <a:lstStyle/>
                    <a:p>
                      <a:pPr algn="l" fontAlgn="b"/>
                      <a:r>
                        <a:rPr lang="en-US" sz="1200" b="0" i="0" u="none" strike="noStrike">
                          <a:solidFill>
                            <a:schemeClr val="bg1"/>
                          </a:solidFill>
                          <a:effectLst/>
                          <a:latin typeface="Century Gothic"/>
                          <a:cs typeface="Century Gothic"/>
                        </a:rPr>
                        <a:t>AEI American Enterprise Institute</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$5,014,000 </a:t>
                      </a:r>
                    </a:p>
                  </a:txBody>
                  <a:tcPr marL="5870" marR="5870" marT="5870" marB="0" anchor="b">
                    <a:lnL>
                      <a:noFill/>
                    </a:lnL>
                    <a:lnR>
                      <a:noFill/>
                    </a:lnR>
                    <a:lnT>
                      <a:noFill/>
                    </a:lnT>
                    <a:lnB>
                      <a:noFill/>
                    </a:lnB>
                  </a:tcPr>
                </a:tc>
                <a:extLst>
                  <a:ext uri="{0D108BD9-81ED-4DB2-BD59-A6C34878D82A}">
                    <a16:rowId xmlns:a16="http://schemas.microsoft.com/office/drawing/2014/main" xmlns="" val="10002"/>
                  </a:ext>
                </a:extLst>
              </a:tr>
              <a:tr h="95992">
                <a:tc>
                  <a:txBody>
                    <a:bodyPr/>
                    <a:lstStyle/>
                    <a:p>
                      <a:pPr algn="l" fontAlgn="b"/>
                      <a:r>
                        <a:rPr lang="en-US" sz="1200" b="0" i="0" u="none" strike="noStrike">
                          <a:solidFill>
                            <a:schemeClr val="bg1"/>
                          </a:solidFill>
                          <a:effectLst/>
                          <a:latin typeface="Century Gothic"/>
                          <a:cs typeface="Century Gothic"/>
                        </a:rPr>
                        <a:t>Africa Fighting Malaria</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$30,000 </a:t>
                      </a:r>
                    </a:p>
                  </a:txBody>
                  <a:tcPr marL="5870" marR="5870" marT="5870" marB="0" anchor="b">
                    <a:lnL>
                      <a:noFill/>
                    </a:lnL>
                    <a:lnR>
                      <a:noFill/>
                    </a:lnR>
                    <a:lnT>
                      <a:noFill/>
                    </a:lnT>
                    <a:lnB>
                      <a:noFill/>
                    </a:lnB>
                  </a:tcPr>
                </a:tc>
                <a:extLst>
                  <a:ext uri="{0D108BD9-81ED-4DB2-BD59-A6C34878D82A}">
                    <a16:rowId xmlns:a16="http://schemas.microsoft.com/office/drawing/2014/main" xmlns="" val="10003"/>
                  </a:ext>
                </a:extLst>
              </a:tr>
              <a:tr h="95992">
                <a:tc>
                  <a:txBody>
                    <a:bodyPr/>
                    <a:lstStyle/>
                    <a:p>
                      <a:pPr algn="l" fontAlgn="b"/>
                      <a:r>
                        <a:rPr lang="en-US" sz="1200" b="0" i="0" u="none" strike="noStrike">
                          <a:solidFill>
                            <a:schemeClr val="bg1"/>
                          </a:solidFill>
                          <a:effectLst/>
                          <a:latin typeface="Century Gothic"/>
                          <a:cs typeface="Century Gothic"/>
                        </a:rPr>
                        <a:t>ALEC American Legislative Exchange Council</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$1,987,900 </a:t>
                      </a:r>
                    </a:p>
                  </a:txBody>
                  <a:tcPr marL="5870" marR="5870" marT="5870" marB="0" anchor="b">
                    <a:lnL>
                      <a:noFill/>
                    </a:lnL>
                    <a:lnR>
                      <a:noFill/>
                    </a:lnR>
                    <a:lnT>
                      <a:noFill/>
                    </a:lnT>
                    <a:lnB>
                      <a:noFill/>
                    </a:lnB>
                  </a:tcPr>
                </a:tc>
                <a:extLst>
                  <a:ext uri="{0D108BD9-81ED-4DB2-BD59-A6C34878D82A}">
                    <a16:rowId xmlns:a16="http://schemas.microsoft.com/office/drawing/2014/main" xmlns="" val="10004"/>
                  </a:ext>
                </a:extLst>
              </a:tr>
              <a:tr h="95992">
                <a:tc>
                  <a:txBody>
                    <a:bodyPr/>
                    <a:lstStyle/>
                    <a:p>
                      <a:pPr algn="l" fontAlgn="b"/>
                      <a:r>
                        <a:rPr lang="en-US" sz="1200" b="0" i="0" u="none" strike="noStrike">
                          <a:solidFill>
                            <a:schemeClr val="bg1"/>
                          </a:solidFill>
                          <a:effectLst/>
                          <a:latin typeface="Century Gothic"/>
                          <a:cs typeface="Century Gothic"/>
                        </a:rPr>
                        <a:t>American Conservative Union Foundation</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$90,000 </a:t>
                      </a:r>
                    </a:p>
                  </a:txBody>
                  <a:tcPr marL="5870" marR="5870" marT="5870" marB="0" anchor="b">
                    <a:lnL>
                      <a:noFill/>
                    </a:lnL>
                    <a:lnR>
                      <a:noFill/>
                    </a:lnR>
                    <a:lnT>
                      <a:noFill/>
                    </a:lnT>
                    <a:lnB>
                      <a:noFill/>
                    </a:lnB>
                  </a:tcPr>
                </a:tc>
                <a:extLst>
                  <a:ext uri="{0D108BD9-81ED-4DB2-BD59-A6C34878D82A}">
                    <a16:rowId xmlns:a16="http://schemas.microsoft.com/office/drawing/2014/main" xmlns="" val="10005"/>
                  </a:ext>
                </a:extLst>
              </a:tr>
              <a:tr h="95992">
                <a:tc>
                  <a:txBody>
                    <a:bodyPr/>
                    <a:lstStyle/>
                    <a:p>
                      <a:pPr algn="l" fontAlgn="b"/>
                      <a:r>
                        <a:rPr lang="en-US" sz="1200" b="0" i="0" u="none" strike="noStrike" dirty="0">
                          <a:solidFill>
                            <a:schemeClr val="bg1"/>
                          </a:solidFill>
                          <a:effectLst/>
                          <a:latin typeface="Century Gothic"/>
                          <a:cs typeface="Century Gothic"/>
                        </a:rPr>
                        <a:t>American Council for Capital Formation - Center for Policy Research</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$1,824,523 </a:t>
                      </a:r>
                    </a:p>
                  </a:txBody>
                  <a:tcPr marL="5870" marR="5870" marT="5870" marB="0" anchor="b">
                    <a:lnL>
                      <a:noFill/>
                    </a:lnL>
                    <a:lnR>
                      <a:noFill/>
                    </a:lnR>
                    <a:lnT>
                      <a:noFill/>
                    </a:lnT>
                    <a:lnB>
                      <a:noFill/>
                    </a:lnB>
                  </a:tcPr>
                </a:tc>
                <a:extLst>
                  <a:ext uri="{0D108BD9-81ED-4DB2-BD59-A6C34878D82A}">
                    <a16:rowId xmlns:a16="http://schemas.microsoft.com/office/drawing/2014/main" xmlns="" val="10006"/>
                  </a:ext>
                </a:extLst>
              </a:tr>
              <a:tr h="95992">
                <a:tc>
                  <a:txBody>
                    <a:bodyPr/>
                    <a:lstStyle/>
                    <a:p>
                      <a:pPr algn="l" fontAlgn="b"/>
                      <a:r>
                        <a:rPr lang="en-US" sz="1200" b="0" i="0" u="none" strike="noStrike">
                          <a:solidFill>
                            <a:schemeClr val="bg1"/>
                          </a:solidFill>
                          <a:effectLst/>
                          <a:latin typeface="Century Gothic"/>
                          <a:cs typeface="Century Gothic"/>
                        </a:rPr>
                        <a:t>American Council on Science and Health</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$165,000 </a:t>
                      </a:r>
                    </a:p>
                  </a:txBody>
                  <a:tcPr marL="5870" marR="5870" marT="5870" marB="0" anchor="b">
                    <a:lnL>
                      <a:noFill/>
                    </a:lnL>
                    <a:lnR>
                      <a:noFill/>
                    </a:lnR>
                    <a:lnT>
                      <a:noFill/>
                    </a:lnT>
                    <a:lnB>
                      <a:noFill/>
                    </a:lnB>
                  </a:tcPr>
                </a:tc>
                <a:extLst>
                  <a:ext uri="{0D108BD9-81ED-4DB2-BD59-A6C34878D82A}">
                    <a16:rowId xmlns:a16="http://schemas.microsoft.com/office/drawing/2014/main" xmlns="" val="10007"/>
                  </a:ext>
                </a:extLst>
              </a:tr>
              <a:tr h="95992">
                <a:tc>
                  <a:txBody>
                    <a:bodyPr/>
                    <a:lstStyle/>
                    <a:p>
                      <a:pPr algn="l" fontAlgn="b"/>
                      <a:r>
                        <a:rPr lang="en-US" sz="1200" b="0" i="0" u="none" strike="noStrike">
                          <a:solidFill>
                            <a:schemeClr val="bg1"/>
                          </a:solidFill>
                          <a:effectLst/>
                          <a:latin typeface="Century Gothic"/>
                          <a:cs typeface="Century Gothic"/>
                        </a:rPr>
                        <a:t>American Friends of the Institute of Economic Affairs</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$50,000 </a:t>
                      </a:r>
                    </a:p>
                  </a:txBody>
                  <a:tcPr marL="5870" marR="5870" marT="5870" marB="0" anchor="b">
                    <a:lnL>
                      <a:noFill/>
                    </a:lnL>
                    <a:lnR>
                      <a:noFill/>
                    </a:lnR>
                    <a:lnT>
                      <a:noFill/>
                    </a:lnT>
                    <a:lnB>
                      <a:noFill/>
                    </a:lnB>
                  </a:tcPr>
                </a:tc>
                <a:extLst>
                  <a:ext uri="{0D108BD9-81ED-4DB2-BD59-A6C34878D82A}">
                    <a16:rowId xmlns:a16="http://schemas.microsoft.com/office/drawing/2014/main" xmlns="" val="10008"/>
                  </a:ext>
                </a:extLst>
              </a:tr>
              <a:tr h="95992">
                <a:tc>
                  <a:txBody>
                    <a:bodyPr/>
                    <a:lstStyle/>
                    <a:p>
                      <a:pPr algn="l" fontAlgn="b"/>
                      <a:r>
                        <a:rPr lang="en-US" sz="1200" b="0" i="0" u="none" strike="noStrike">
                          <a:solidFill>
                            <a:schemeClr val="bg1"/>
                          </a:solidFill>
                          <a:effectLst/>
                          <a:latin typeface="Century Gothic"/>
                          <a:cs typeface="Century Gothic"/>
                        </a:rPr>
                        <a:t>American Spectator Foundation</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$115,000 </a:t>
                      </a:r>
                    </a:p>
                  </a:txBody>
                  <a:tcPr marL="5870" marR="5870" marT="5870" marB="0" anchor="b">
                    <a:lnL>
                      <a:noFill/>
                    </a:lnL>
                    <a:lnR>
                      <a:noFill/>
                    </a:lnR>
                    <a:lnT>
                      <a:noFill/>
                    </a:lnT>
                    <a:lnB>
                      <a:noFill/>
                    </a:lnB>
                  </a:tcPr>
                </a:tc>
                <a:extLst>
                  <a:ext uri="{0D108BD9-81ED-4DB2-BD59-A6C34878D82A}">
                    <a16:rowId xmlns:a16="http://schemas.microsoft.com/office/drawing/2014/main" xmlns="" val="10009"/>
                  </a:ext>
                </a:extLst>
              </a:tr>
              <a:tr h="95992">
                <a:tc>
                  <a:txBody>
                    <a:bodyPr/>
                    <a:lstStyle/>
                    <a:p>
                      <a:pPr algn="l" fontAlgn="b"/>
                      <a:r>
                        <a:rPr lang="en-US" sz="1200" b="0" i="0" u="none" strike="noStrike">
                          <a:solidFill>
                            <a:schemeClr val="bg1"/>
                          </a:solidFill>
                          <a:effectLst/>
                          <a:latin typeface="Century Gothic"/>
                          <a:cs typeface="Century Gothic"/>
                        </a:rPr>
                        <a:t>Annapolis Center</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$1,198,500 </a:t>
                      </a:r>
                    </a:p>
                  </a:txBody>
                  <a:tcPr marL="5870" marR="5870" marT="5870" marB="0" anchor="b">
                    <a:lnL>
                      <a:noFill/>
                    </a:lnL>
                    <a:lnR>
                      <a:noFill/>
                    </a:lnR>
                    <a:lnT>
                      <a:noFill/>
                    </a:lnT>
                    <a:lnB>
                      <a:noFill/>
                    </a:lnB>
                  </a:tcPr>
                </a:tc>
                <a:extLst>
                  <a:ext uri="{0D108BD9-81ED-4DB2-BD59-A6C34878D82A}">
                    <a16:rowId xmlns:a16="http://schemas.microsoft.com/office/drawing/2014/main" xmlns="" val="10010"/>
                  </a:ext>
                </a:extLst>
              </a:tr>
              <a:tr h="95992">
                <a:tc>
                  <a:txBody>
                    <a:bodyPr/>
                    <a:lstStyle/>
                    <a:p>
                      <a:pPr algn="l" fontAlgn="b"/>
                      <a:r>
                        <a:rPr lang="en-US" sz="1200" b="0" i="0" u="none" strike="noStrike">
                          <a:solidFill>
                            <a:schemeClr val="bg1"/>
                          </a:solidFill>
                          <a:effectLst/>
                          <a:latin typeface="Century Gothic"/>
                          <a:cs typeface="Century Gothic"/>
                        </a:rPr>
                        <a:t>Arizona State University</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$49,500 </a:t>
                      </a:r>
                    </a:p>
                  </a:txBody>
                  <a:tcPr marL="5870" marR="5870" marT="5870" marB="0" anchor="b">
                    <a:lnL>
                      <a:noFill/>
                    </a:lnL>
                    <a:lnR>
                      <a:noFill/>
                    </a:lnR>
                    <a:lnT>
                      <a:noFill/>
                    </a:lnT>
                    <a:lnB>
                      <a:noFill/>
                    </a:lnB>
                  </a:tcPr>
                </a:tc>
                <a:extLst>
                  <a:ext uri="{0D108BD9-81ED-4DB2-BD59-A6C34878D82A}">
                    <a16:rowId xmlns:a16="http://schemas.microsoft.com/office/drawing/2014/main" xmlns="" val="10011"/>
                  </a:ext>
                </a:extLst>
              </a:tr>
              <a:tr h="95992">
                <a:tc>
                  <a:txBody>
                    <a:bodyPr/>
                    <a:lstStyle/>
                    <a:p>
                      <a:pPr algn="l" fontAlgn="b"/>
                      <a:r>
                        <a:rPr lang="en-US" sz="1200" b="0" i="0" u="none" strike="noStrike">
                          <a:solidFill>
                            <a:schemeClr val="bg1"/>
                          </a:solidFill>
                          <a:effectLst/>
                          <a:latin typeface="Century Gothic"/>
                          <a:cs typeface="Century Gothic"/>
                        </a:rPr>
                        <a:t>Atlas Economic Research Foundation</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$1,082,500 </a:t>
                      </a:r>
                    </a:p>
                  </a:txBody>
                  <a:tcPr marL="5870" marR="5870" marT="5870" marB="0" anchor="b">
                    <a:lnL>
                      <a:noFill/>
                    </a:lnL>
                    <a:lnR>
                      <a:noFill/>
                    </a:lnR>
                    <a:lnT>
                      <a:noFill/>
                    </a:lnT>
                    <a:lnB>
                      <a:noFill/>
                    </a:lnB>
                  </a:tcPr>
                </a:tc>
                <a:extLst>
                  <a:ext uri="{0D108BD9-81ED-4DB2-BD59-A6C34878D82A}">
                    <a16:rowId xmlns:a16="http://schemas.microsoft.com/office/drawing/2014/main" xmlns="" val="10012"/>
                  </a:ext>
                </a:extLst>
              </a:tr>
              <a:tr h="95992">
                <a:tc>
                  <a:txBody>
                    <a:bodyPr/>
                    <a:lstStyle/>
                    <a:p>
                      <a:pPr algn="l" fontAlgn="b"/>
                      <a:r>
                        <a:rPr lang="en-US" sz="1200" b="0" i="0" u="none" strike="noStrike">
                          <a:solidFill>
                            <a:schemeClr val="bg1"/>
                          </a:solidFill>
                          <a:effectLst/>
                          <a:latin typeface="Century Gothic"/>
                          <a:cs typeface="Century Gothic"/>
                        </a:rPr>
                        <a:t>Capital Research Center (Greenwatch)</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$265,000 </a:t>
                      </a:r>
                    </a:p>
                  </a:txBody>
                  <a:tcPr marL="5870" marR="5870" marT="5870" marB="0" anchor="b">
                    <a:lnL>
                      <a:noFill/>
                    </a:lnL>
                    <a:lnR>
                      <a:noFill/>
                    </a:lnR>
                    <a:lnT>
                      <a:noFill/>
                    </a:lnT>
                    <a:lnB>
                      <a:noFill/>
                    </a:lnB>
                  </a:tcPr>
                </a:tc>
                <a:extLst>
                  <a:ext uri="{0D108BD9-81ED-4DB2-BD59-A6C34878D82A}">
                    <a16:rowId xmlns:a16="http://schemas.microsoft.com/office/drawing/2014/main" xmlns="" val="10013"/>
                  </a:ext>
                </a:extLst>
              </a:tr>
              <a:tr h="95992">
                <a:tc>
                  <a:txBody>
                    <a:bodyPr/>
                    <a:lstStyle/>
                    <a:p>
                      <a:pPr algn="l" fontAlgn="b"/>
                      <a:r>
                        <a:rPr lang="en-US" sz="1200" b="0" i="0" u="none" strike="noStrike">
                          <a:solidFill>
                            <a:schemeClr val="bg1"/>
                          </a:solidFill>
                          <a:effectLst/>
                          <a:latin typeface="Century Gothic"/>
                          <a:cs typeface="Century Gothic"/>
                        </a:rPr>
                        <a:t>Cato Institute</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$155,000 </a:t>
                      </a:r>
                    </a:p>
                  </a:txBody>
                  <a:tcPr marL="5870" marR="5870" marT="5870" marB="0" anchor="b">
                    <a:lnL>
                      <a:noFill/>
                    </a:lnL>
                    <a:lnR>
                      <a:noFill/>
                    </a:lnR>
                    <a:lnT>
                      <a:noFill/>
                    </a:lnT>
                    <a:lnB>
                      <a:noFill/>
                    </a:lnB>
                  </a:tcPr>
                </a:tc>
                <a:extLst>
                  <a:ext uri="{0D108BD9-81ED-4DB2-BD59-A6C34878D82A}">
                    <a16:rowId xmlns:a16="http://schemas.microsoft.com/office/drawing/2014/main" xmlns="" val="10014"/>
                  </a:ext>
                </a:extLst>
              </a:tr>
              <a:tr h="95992">
                <a:tc>
                  <a:txBody>
                    <a:bodyPr/>
                    <a:lstStyle/>
                    <a:p>
                      <a:pPr algn="l" fontAlgn="b"/>
                      <a:r>
                        <a:rPr lang="en-US" sz="1200" b="0" i="0" u="none" strike="noStrike">
                          <a:solidFill>
                            <a:schemeClr val="bg1"/>
                          </a:solidFill>
                          <a:effectLst/>
                          <a:latin typeface="Century Gothic"/>
                          <a:cs typeface="Century Gothic"/>
                        </a:rPr>
                        <a:t>CEI Competitive Enterprise Institute</a:t>
                      </a:r>
                    </a:p>
                  </a:txBody>
                  <a:tcPr marL="5870" marR="5870" marT="5870" marB="0" anchor="b">
                    <a:lnL>
                      <a:noFill/>
                    </a:lnL>
                    <a:lnR>
                      <a:noFill/>
                    </a:lnR>
                    <a:lnT>
                      <a:noFill/>
                    </a:lnT>
                    <a:lnB>
                      <a:noFill/>
                    </a:lnB>
                  </a:tcPr>
                </a:tc>
                <a:tc>
                  <a:txBody>
                    <a:bodyPr/>
                    <a:lstStyle/>
                    <a:p>
                      <a:pPr algn="r" fontAlgn="b"/>
                      <a:r>
                        <a:rPr lang="en-US" sz="1200" b="0" i="0" u="none" strike="noStrike" dirty="0">
                          <a:solidFill>
                            <a:schemeClr val="bg1"/>
                          </a:solidFill>
                          <a:effectLst/>
                          <a:latin typeface="Century Gothic"/>
                          <a:cs typeface="Century Gothic"/>
                        </a:rPr>
                        <a:t>$2,145,000 </a:t>
                      </a:r>
                    </a:p>
                  </a:txBody>
                  <a:tcPr marL="5870" marR="5870" marT="5870" marB="0" anchor="b">
                    <a:lnL>
                      <a:noFill/>
                    </a:lnL>
                    <a:lnR>
                      <a:noFill/>
                    </a:lnR>
                    <a:lnT>
                      <a:noFill/>
                    </a:lnT>
                    <a:lnB>
                      <a:noFill/>
                    </a:lnB>
                  </a:tcPr>
                </a:tc>
                <a:extLst>
                  <a:ext uri="{0D108BD9-81ED-4DB2-BD59-A6C34878D82A}">
                    <a16:rowId xmlns:a16="http://schemas.microsoft.com/office/drawing/2014/main" xmlns="" val="10015"/>
                  </a:ext>
                </a:extLst>
              </a:tr>
              <a:tr h="95992">
                <a:tc>
                  <a:txBody>
                    <a:bodyPr/>
                    <a:lstStyle/>
                    <a:p>
                      <a:pPr algn="l" fontAlgn="b"/>
                      <a:r>
                        <a:rPr lang="en-US" sz="1200" b="0" i="0" u="none" strike="noStrike">
                          <a:solidFill>
                            <a:schemeClr val="bg1"/>
                          </a:solidFill>
                          <a:effectLst/>
                          <a:latin typeface="Century Gothic"/>
                          <a:cs typeface="Century Gothic"/>
                        </a:rPr>
                        <a:t>Center for a New Europe-USA</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$170,000 </a:t>
                      </a:r>
                    </a:p>
                  </a:txBody>
                  <a:tcPr marL="5870" marR="5870" marT="5870" marB="0" anchor="b">
                    <a:lnL>
                      <a:noFill/>
                    </a:lnL>
                    <a:lnR>
                      <a:noFill/>
                    </a:lnR>
                    <a:lnT>
                      <a:noFill/>
                    </a:lnT>
                    <a:lnB>
                      <a:noFill/>
                    </a:lnB>
                  </a:tcPr>
                </a:tc>
                <a:extLst>
                  <a:ext uri="{0D108BD9-81ED-4DB2-BD59-A6C34878D82A}">
                    <a16:rowId xmlns:a16="http://schemas.microsoft.com/office/drawing/2014/main" xmlns="" val="10016"/>
                  </a:ext>
                </a:extLst>
              </a:tr>
              <a:tr h="95992">
                <a:tc>
                  <a:txBody>
                    <a:bodyPr/>
                    <a:lstStyle/>
                    <a:p>
                      <a:pPr algn="l" fontAlgn="b"/>
                      <a:r>
                        <a:rPr lang="en-US" sz="1200" b="0" i="0" u="none" strike="noStrike" dirty="0">
                          <a:solidFill>
                            <a:schemeClr val="bg1"/>
                          </a:solidFill>
                          <a:effectLst/>
                          <a:latin typeface="Century Gothic"/>
                          <a:cs typeface="Century Gothic"/>
                        </a:rPr>
                        <a:t>Center for American and International Law</a:t>
                      </a:r>
                    </a:p>
                  </a:txBody>
                  <a:tcPr marL="5870" marR="5870" marT="5870" marB="0" anchor="b">
                    <a:lnL>
                      <a:noFill/>
                    </a:lnL>
                    <a:lnR>
                      <a:noFill/>
                    </a:lnR>
                    <a:lnT>
                      <a:noFill/>
                    </a:lnT>
                    <a:lnB>
                      <a:noFill/>
                    </a:lnB>
                  </a:tcPr>
                </a:tc>
                <a:tc>
                  <a:txBody>
                    <a:bodyPr/>
                    <a:lstStyle/>
                    <a:p>
                      <a:pPr algn="r" fontAlgn="b"/>
                      <a:r>
                        <a:rPr lang="en-US" sz="1200" b="0" i="0" u="none" strike="noStrike" dirty="0">
                          <a:solidFill>
                            <a:schemeClr val="bg1"/>
                          </a:solidFill>
                          <a:effectLst/>
                          <a:latin typeface="Century Gothic"/>
                          <a:cs typeface="Century Gothic"/>
                        </a:rPr>
                        <a:t>$514,650 </a:t>
                      </a:r>
                    </a:p>
                  </a:txBody>
                  <a:tcPr marL="5870" marR="5870" marT="5870" marB="0" anchor="b">
                    <a:lnL>
                      <a:noFill/>
                    </a:lnL>
                    <a:lnR>
                      <a:noFill/>
                    </a:lnR>
                    <a:lnT>
                      <a:noFill/>
                    </a:lnT>
                    <a:lnB>
                      <a:noFill/>
                    </a:lnB>
                  </a:tcPr>
                </a:tc>
                <a:extLst>
                  <a:ext uri="{0D108BD9-81ED-4DB2-BD59-A6C34878D82A}">
                    <a16:rowId xmlns:a16="http://schemas.microsoft.com/office/drawing/2014/main" xmlns="" val="10017"/>
                  </a:ext>
                </a:extLst>
              </a:tr>
              <a:tr h="95992">
                <a:tc>
                  <a:txBody>
                    <a:bodyPr/>
                    <a:lstStyle/>
                    <a:p>
                      <a:pPr algn="l" fontAlgn="b"/>
                      <a:r>
                        <a:rPr lang="en-US" sz="1200" b="0" i="0" u="none" strike="noStrike">
                          <a:solidFill>
                            <a:schemeClr val="bg1"/>
                          </a:solidFill>
                          <a:effectLst/>
                          <a:latin typeface="Century Gothic"/>
                          <a:cs typeface="Century Gothic"/>
                        </a:rPr>
                        <a:t>Center for Defense of Free Enterprise</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$230,000 </a:t>
                      </a:r>
                    </a:p>
                  </a:txBody>
                  <a:tcPr marL="5870" marR="5870" marT="5870" marB="0" anchor="b">
                    <a:lnL>
                      <a:noFill/>
                    </a:lnL>
                    <a:lnR>
                      <a:noFill/>
                    </a:lnR>
                    <a:lnT>
                      <a:noFill/>
                    </a:lnT>
                    <a:lnB>
                      <a:noFill/>
                    </a:lnB>
                  </a:tcPr>
                </a:tc>
                <a:extLst>
                  <a:ext uri="{0D108BD9-81ED-4DB2-BD59-A6C34878D82A}">
                    <a16:rowId xmlns:a16="http://schemas.microsoft.com/office/drawing/2014/main" xmlns="" val="10018"/>
                  </a:ext>
                </a:extLst>
              </a:tr>
              <a:tr h="95992">
                <a:tc>
                  <a:txBody>
                    <a:bodyPr/>
                    <a:lstStyle/>
                    <a:p>
                      <a:pPr algn="l" fontAlgn="b"/>
                      <a:r>
                        <a:rPr lang="en-US" sz="1200" b="0" i="0" u="none" strike="noStrike">
                          <a:solidFill>
                            <a:schemeClr val="bg1"/>
                          </a:solidFill>
                          <a:effectLst/>
                          <a:latin typeface="Century Gothic"/>
                          <a:cs typeface="Century Gothic"/>
                        </a:rPr>
                        <a:t>Center for the Study of CO2 and Global Change</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$100,000 </a:t>
                      </a:r>
                    </a:p>
                  </a:txBody>
                  <a:tcPr marL="5870" marR="5870" marT="5870" marB="0" anchor="b">
                    <a:lnL>
                      <a:noFill/>
                    </a:lnL>
                    <a:lnR>
                      <a:noFill/>
                    </a:lnR>
                    <a:lnT>
                      <a:noFill/>
                    </a:lnT>
                    <a:lnB>
                      <a:noFill/>
                    </a:lnB>
                  </a:tcPr>
                </a:tc>
                <a:extLst>
                  <a:ext uri="{0D108BD9-81ED-4DB2-BD59-A6C34878D82A}">
                    <a16:rowId xmlns:a16="http://schemas.microsoft.com/office/drawing/2014/main" xmlns="" val="10019"/>
                  </a:ext>
                </a:extLst>
              </a:tr>
              <a:tr h="95992">
                <a:tc>
                  <a:txBody>
                    <a:bodyPr/>
                    <a:lstStyle/>
                    <a:p>
                      <a:pPr algn="l" fontAlgn="b"/>
                      <a:r>
                        <a:rPr lang="en-US" sz="1200" b="0" i="0" u="none" strike="noStrike">
                          <a:solidFill>
                            <a:schemeClr val="bg1"/>
                          </a:solidFill>
                          <a:effectLst/>
                          <a:latin typeface="Century Gothic"/>
                          <a:cs typeface="Century Gothic"/>
                        </a:rPr>
                        <a:t>CFACT Committee for a Constructive Tomorrow</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$587,000 </a:t>
                      </a:r>
                    </a:p>
                  </a:txBody>
                  <a:tcPr marL="5870" marR="5870" marT="5870" marB="0" anchor="b">
                    <a:lnL>
                      <a:noFill/>
                    </a:lnL>
                    <a:lnR>
                      <a:noFill/>
                    </a:lnR>
                    <a:lnT>
                      <a:noFill/>
                    </a:lnT>
                    <a:lnB>
                      <a:noFill/>
                    </a:lnB>
                  </a:tcPr>
                </a:tc>
                <a:extLst>
                  <a:ext uri="{0D108BD9-81ED-4DB2-BD59-A6C34878D82A}">
                    <a16:rowId xmlns:a16="http://schemas.microsoft.com/office/drawing/2014/main" xmlns="" val="10020"/>
                  </a:ext>
                </a:extLst>
              </a:tr>
              <a:tr h="95992">
                <a:tc>
                  <a:txBody>
                    <a:bodyPr/>
                    <a:lstStyle/>
                    <a:p>
                      <a:pPr algn="l" fontAlgn="b"/>
                      <a:r>
                        <a:rPr lang="en-US" sz="1200" b="0" i="0" u="none" strike="noStrike">
                          <a:solidFill>
                            <a:schemeClr val="bg1"/>
                          </a:solidFill>
                          <a:effectLst/>
                          <a:latin typeface="Century Gothic"/>
                          <a:cs typeface="Century Gothic"/>
                        </a:rPr>
                        <a:t>Chemical Education Foundation</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$155,000 </a:t>
                      </a:r>
                    </a:p>
                  </a:txBody>
                  <a:tcPr marL="5870" marR="5870" marT="5870" marB="0" anchor="b">
                    <a:lnL>
                      <a:noFill/>
                    </a:lnL>
                    <a:lnR>
                      <a:noFill/>
                    </a:lnR>
                    <a:lnT>
                      <a:noFill/>
                    </a:lnT>
                    <a:lnB>
                      <a:noFill/>
                    </a:lnB>
                  </a:tcPr>
                </a:tc>
                <a:extLst>
                  <a:ext uri="{0D108BD9-81ED-4DB2-BD59-A6C34878D82A}">
                    <a16:rowId xmlns:a16="http://schemas.microsoft.com/office/drawing/2014/main" xmlns="" val="10021"/>
                  </a:ext>
                </a:extLst>
              </a:tr>
              <a:tr h="95992">
                <a:tc>
                  <a:txBody>
                    <a:bodyPr/>
                    <a:lstStyle/>
                    <a:p>
                      <a:pPr algn="l" fontAlgn="b"/>
                      <a:r>
                        <a:rPr lang="en-US" sz="1200" b="0" i="0" u="none" strike="noStrike">
                          <a:solidFill>
                            <a:schemeClr val="bg1"/>
                          </a:solidFill>
                          <a:effectLst/>
                          <a:latin typeface="Century Gothic"/>
                          <a:cs typeface="Century Gothic"/>
                        </a:rPr>
                        <a:t>Citizens for a Sound Economy (FreedomWorks)</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$425,250 </a:t>
                      </a:r>
                    </a:p>
                  </a:txBody>
                  <a:tcPr marL="5870" marR="5870" marT="5870" marB="0" anchor="b">
                    <a:lnL>
                      <a:noFill/>
                    </a:lnL>
                    <a:lnR>
                      <a:noFill/>
                    </a:lnR>
                    <a:lnT>
                      <a:noFill/>
                    </a:lnT>
                    <a:lnB>
                      <a:noFill/>
                    </a:lnB>
                  </a:tcPr>
                </a:tc>
                <a:extLst>
                  <a:ext uri="{0D108BD9-81ED-4DB2-BD59-A6C34878D82A}">
                    <a16:rowId xmlns:a16="http://schemas.microsoft.com/office/drawing/2014/main" xmlns="" val="10022"/>
                  </a:ext>
                </a:extLst>
              </a:tr>
              <a:tr h="95992">
                <a:tc>
                  <a:txBody>
                    <a:bodyPr/>
                    <a:lstStyle/>
                    <a:p>
                      <a:pPr algn="l" fontAlgn="b"/>
                      <a:r>
                        <a:rPr lang="en-US" sz="1200" b="0" i="0" u="none" strike="noStrike">
                          <a:solidFill>
                            <a:schemeClr val="bg1"/>
                          </a:solidFill>
                          <a:effectLst/>
                          <a:latin typeface="Century Gothic"/>
                          <a:cs typeface="Century Gothic"/>
                        </a:rPr>
                        <a:t>Communications Institute</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$515,000 </a:t>
                      </a:r>
                    </a:p>
                  </a:txBody>
                  <a:tcPr marL="5870" marR="5870" marT="5870" marB="0" anchor="b">
                    <a:lnL>
                      <a:noFill/>
                    </a:lnL>
                    <a:lnR>
                      <a:noFill/>
                    </a:lnR>
                    <a:lnT>
                      <a:noFill/>
                    </a:lnT>
                    <a:lnB>
                      <a:noFill/>
                    </a:lnB>
                  </a:tcPr>
                </a:tc>
                <a:extLst>
                  <a:ext uri="{0D108BD9-81ED-4DB2-BD59-A6C34878D82A}">
                    <a16:rowId xmlns:a16="http://schemas.microsoft.com/office/drawing/2014/main" xmlns="" val="10023"/>
                  </a:ext>
                </a:extLst>
              </a:tr>
              <a:tr h="95992">
                <a:tc>
                  <a:txBody>
                    <a:bodyPr/>
                    <a:lstStyle/>
                    <a:p>
                      <a:pPr algn="l" fontAlgn="b"/>
                      <a:r>
                        <a:rPr lang="en-US" sz="1200" b="0" i="0" u="none" strike="noStrike">
                          <a:solidFill>
                            <a:schemeClr val="bg1"/>
                          </a:solidFill>
                          <a:effectLst/>
                          <a:latin typeface="Century Gothic"/>
                          <a:cs typeface="Century Gothic"/>
                        </a:rPr>
                        <a:t>Congress of Racial Equality</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$325,000 </a:t>
                      </a:r>
                    </a:p>
                  </a:txBody>
                  <a:tcPr marL="5870" marR="5870" marT="5870" marB="0" anchor="b">
                    <a:lnL>
                      <a:noFill/>
                    </a:lnL>
                    <a:lnR>
                      <a:noFill/>
                    </a:lnR>
                    <a:lnT>
                      <a:noFill/>
                    </a:lnT>
                    <a:lnB>
                      <a:noFill/>
                    </a:lnB>
                  </a:tcPr>
                </a:tc>
                <a:extLst>
                  <a:ext uri="{0D108BD9-81ED-4DB2-BD59-A6C34878D82A}">
                    <a16:rowId xmlns:a16="http://schemas.microsoft.com/office/drawing/2014/main" xmlns="" val="10024"/>
                  </a:ext>
                </a:extLst>
              </a:tr>
              <a:tr h="95992">
                <a:tc>
                  <a:txBody>
                    <a:bodyPr/>
                    <a:lstStyle/>
                    <a:p>
                      <a:pPr algn="l" fontAlgn="b"/>
                      <a:r>
                        <a:rPr lang="en-US" sz="1200" b="0" i="0" u="none" strike="noStrike">
                          <a:solidFill>
                            <a:schemeClr val="bg1"/>
                          </a:solidFill>
                          <a:effectLst/>
                          <a:latin typeface="Century Gothic"/>
                          <a:cs typeface="Century Gothic"/>
                        </a:rPr>
                        <a:t>Consumer Alert</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$110,000 </a:t>
                      </a:r>
                    </a:p>
                  </a:txBody>
                  <a:tcPr marL="5870" marR="5870" marT="5870" marB="0" anchor="b">
                    <a:lnL>
                      <a:noFill/>
                    </a:lnL>
                    <a:lnR>
                      <a:noFill/>
                    </a:lnR>
                    <a:lnT>
                      <a:noFill/>
                    </a:lnT>
                    <a:lnB>
                      <a:noFill/>
                    </a:lnB>
                  </a:tcPr>
                </a:tc>
                <a:extLst>
                  <a:ext uri="{0D108BD9-81ED-4DB2-BD59-A6C34878D82A}">
                    <a16:rowId xmlns:a16="http://schemas.microsoft.com/office/drawing/2014/main" xmlns="" val="10025"/>
                  </a:ext>
                </a:extLst>
              </a:tr>
              <a:tr h="95992">
                <a:tc>
                  <a:txBody>
                    <a:bodyPr/>
                    <a:lstStyle/>
                    <a:p>
                      <a:pPr algn="l" fontAlgn="b"/>
                      <a:r>
                        <a:rPr lang="en-US" sz="1200" b="0" i="0" u="none" strike="noStrike">
                          <a:solidFill>
                            <a:schemeClr val="bg1"/>
                          </a:solidFill>
                          <a:effectLst/>
                          <a:latin typeface="Century Gothic"/>
                          <a:cs typeface="Century Gothic"/>
                        </a:rPr>
                        <a:t>Environmental Literacy Council</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$100,000 </a:t>
                      </a:r>
                    </a:p>
                  </a:txBody>
                  <a:tcPr marL="5870" marR="5870" marT="5870" marB="0" anchor="b">
                    <a:lnL>
                      <a:noFill/>
                    </a:lnL>
                    <a:lnR>
                      <a:noFill/>
                    </a:lnR>
                    <a:lnT>
                      <a:noFill/>
                    </a:lnT>
                    <a:lnB>
                      <a:noFill/>
                    </a:lnB>
                  </a:tcPr>
                </a:tc>
                <a:extLst>
                  <a:ext uri="{0D108BD9-81ED-4DB2-BD59-A6C34878D82A}">
                    <a16:rowId xmlns:a16="http://schemas.microsoft.com/office/drawing/2014/main" xmlns="" val="10026"/>
                  </a:ext>
                </a:extLst>
              </a:tr>
              <a:tr h="95992">
                <a:tc>
                  <a:txBody>
                    <a:bodyPr/>
                    <a:lstStyle/>
                    <a:p>
                      <a:pPr algn="l" fontAlgn="b"/>
                      <a:r>
                        <a:rPr lang="en-US" sz="1200" b="0" i="0" u="none" strike="noStrike">
                          <a:solidFill>
                            <a:schemeClr val="bg1"/>
                          </a:solidFill>
                          <a:effectLst/>
                          <a:latin typeface="Century Gothic"/>
                          <a:cs typeface="Century Gothic"/>
                        </a:rPr>
                        <a:t>Federal Focus</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$125,000 </a:t>
                      </a:r>
                    </a:p>
                  </a:txBody>
                  <a:tcPr marL="5870" marR="5870" marT="5870" marB="0" anchor="b">
                    <a:lnL>
                      <a:noFill/>
                    </a:lnL>
                    <a:lnR>
                      <a:noFill/>
                    </a:lnR>
                    <a:lnT>
                      <a:noFill/>
                    </a:lnT>
                    <a:lnB>
                      <a:noFill/>
                    </a:lnB>
                  </a:tcPr>
                </a:tc>
                <a:extLst>
                  <a:ext uri="{0D108BD9-81ED-4DB2-BD59-A6C34878D82A}">
                    <a16:rowId xmlns:a16="http://schemas.microsoft.com/office/drawing/2014/main" xmlns="" val="10027"/>
                  </a:ext>
                </a:extLst>
              </a:tr>
              <a:tr h="95992">
                <a:tc>
                  <a:txBody>
                    <a:bodyPr/>
                    <a:lstStyle/>
                    <a:p>
                      <a:pPr algn="l" fontAlgn="b"/>
                      <a:r>
                        <a:rPr lang="en-US" sz="1200" b="0" i="0" u="none" strike="noStrike">
                          <a:solidFill>
                            <a:schemeClr val="bg1"/>
                          </a:solidFill>
                          <a:effectLst/>
                          <a:latin typeface="Century Gothic"/>
                          <a:cs typeface="Century Gothic"/>
                        </a:rPr>
                        <a:t>Federalist Society</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$260,000 </a:t>
                      </a:r>
                    </a:p>
                  </a:txBody>
                  <a:tcPr marL="5870" marR="5870" marT="5870" marB="0" anchor="b">
                    <a:lnL>
                      <a:noFill/>
                    </a:lnL>
                    <a:lnR>
                      <a:noFill/>
                    </a:lnR>
                    <a:lnT>
                      <a:noFill/>
                    </a:lnT>
                    <a:lnB>
                      <a:noFill/>
                    </a:lnB>
                  </a:tcPr>
                </a:tc>
                <a:extLst>
                  <a:ext uri="{0D108BD9-81ED-4DB2-BD59-A6C34878D82A}">
                    <a16:rowId xmlns:a16="http://schemas.microsoft.com/office/drawing/2014/main" xmlns="" val="10028"/>
                  </a:ext>
                </a:extLst>
              </a:tr>
              <a:tr h="95992">
                <a:tc>
                  <a:txBody>
                    <a:bodyPr/>
                    <a:lstStyle/>
                    <a:p>
                      <a:pPr algn="l" fontAlgn="b"/>
                      <a:r>
                        <a:rPr lang="en-US" sz="1200" b="0" i="0" u="none" strike="noStrike">
                          <a:solidFill>
                            <a:schemeClr val="bg1"/>
                          </a:solidFill>
                          <a:effectLst/>
                          <a:latin typeface="Century Gothic"/>
                          <a:cs typeface="Century Gothic"/>
                        </a:rPr>
                        <a:t>Fraser Institute, Canada</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$120,000 </a:t>
                      </a:r>
                    </a:p>
                  </a:txBody>
                  <a:tcPr marL="5870" marR="5870" marT="5870" marB="0" anchor="b">
                    <a:lnL>
                      <a:noFill/>
                    </a:lnL>
                    <a:lnR>
                      <a:noFill/>
                    </a:lnR>
                    <a:lnT>
                      <a:noFill/>
                    </a:lnT>
                    <a:lnB>
                      <a:noFill/>
                    </a:lnB>
                  </a:tcPr>
                </a:tc>
                <a:extLst>
                  <a:ext uri="{0D108BD9-81ED-4DB2-BD59-A6C34878D82A}">
                    <a16:rowId xmlns:a16="http://schemas.microsoft.com/office/drawing/2014/main" xmlns="" val="10029"/>
                  </a:ext>
                </a:extLst>
              </a:tr>
              <a:tr h="95992">
                <a:tc>
                  <a:txBody>
                    <a:bodyPr/>
                    <a:lstStyle/>
                    <a:p>
                      <a:pPr algn="l" fontAlgn="b"/>
                      <a:r>
                        <a:rPr lang="en-US" sz="1200" b="0" i="0" u="none" strike="noStrike" dirty="0">
                          <a:solidFill>
                            <a:schemeClr val="bg1"/>
                          </a:solidFill>
                          <a:effectLst/>
                          <a:latin typeface="Century Gothic"/>
                          <a:cs typeface="Century Gothic"/>
                        </a:rPr>
                        <a:t>Free Enterprise Action Institute</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$50,000 </a:t>
                      </a:r>
                    </a:p>
                  </a:txBody>
                  <a:tcPr marL="5870" marR="5870" marT="5870" marB="0" anchor="b">
                    <a:lnL>
                      <a:noFill/>
                    </a:lnL>
                    <a:lnR>
                      <a:noFill/>
                    </a:lnR>
                    <a:lnT>
                      <a:noFill/>
                    </a:lnT>
                    <a:lnB>
                      <a:noFill/>
                    </a:lnB>
                  </a:tcPr>
                </a:tc>
                <a:extLst>
                  <a:ext uri="{0D108BD9-81ED-4DB2-BD59-A6C34878D82A}">
                    <a16:rowId xmlns:a16="http://schemas.microsoft.com/office/drawing/2014/main" xmlns="" val="10030"/>
                  </a:ext>
                </a:extLst>
              </a:tr>
              <a:tr h="95992">
                <a:tc>
                  <a:txBody>
                    <a:bodyPr/>
                    <a:lstStyle/>
                    <a:p>
                      <a:pPr algn="l" fontAlgn="b"/>
                      <a:r>
                        <a:rPr lang="en-US" sz="1200" b="0" i="0" u="none" strike="noStrike">
                          <a:solidFill>
                            <a:schemeClr val="bg1"/>
                          </a:solidFill>
                          <a:effectLst/>
                          <a:latin typeface="Century Gothic"/>
                          <a:cs typeface="Century Gothic"/>
                        </a:rPr>
                        <a:t>Free Enterprise Education Institute</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$80,000 </a:t>
                      </a:r>
                    </a:p>
                  </a:txBody>
                  <a:tcPr marL="5870" marR="5870" marT="5870" marB="0" anchor="b">
                    <a:lnL>
                      <a:noFill/>
                    </a:lnL>
                    <a:lnR>
                      <a:noFill/>
                    </a:lnR>
                    <a:lnT>
                      <a:noFill/>
                    </a:lnT>
                    <a:lnB>
                      <a:noFill/>
                    </a:lnB>
                  </a:tcPr>
                </a:tc>
                <a:extLst>
                  <a:ext uri="{0D108BD9-81ED-4DB2-BD59-A6C34878D82A}">
                    <a16:rowId xmlns:a16="http://schemas.microsoft.com/office/drawing/2014/main" xmlns="" val="10031"/>
                  </a:ext>
                </a:extLst>
              </a:tr>
              <a:tr h="95992">
                <a:tc>
                  <a:txBody>
                    <a:bodyPr/>
                    <a:lstStyle/>
                    <a:p>
                      <a:pPr algn="l" fontAlgn="b"/>
                      <a:r>
                        <a:rPr lang="en-US" sz="1200" b="0" i="0" u="none" strike="noStrike">
                          <a:solidFill>
                            <a:schemeClr val="bg1"/>
                          </a:solidFill>
                          <a:effectLst/>
                          <a:latin typeface="Century Gothic"/>
                          <a:cs typeface="Century Gothic"/>
                        </a:rPr>
                        <a:t>FREE Foundation for Research on Economics and the Environment</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$460,000 </a:t>
                      </a:r>
                    </a:p>
                  </a:txBody>
                  <a:tcPr marL="5870" marR="5870" marT="5870" marB="0" anchor="b">
                    <a:lnL>
                      <a:noFill/>
                    </a:lnL>
                    <a:lnR>
                      <a:noFill/>
                    </a:lnR>
                    <a:lnT>
                      <a:noFill/>
                    </a:lnT>
                    <a:lnB>
                      <a:noFill/>
                    </a:lnB>
                  </a:tcPr>
                </a:tc>
                <a:extLst>
                  <a:ext uri="{0D108BD9-81ED-4DB2-BD59-A6C34878D82A}">
                    <a16:rowId xmlns:a16="http://schemas.microsoft.com/office/drawing/2014/main" xmlns="" val="10032"/>
                  </a:ext>
                </a:extLst>
              </a:tr>
              <a:tr h="95992">
                <a:tc>
                  <a:txBody>
                    <a:bodyPr/>
                    <a:lstStyle/>
                    <a:p>
                      <a:pPr algn="l" fontAlgn="b"/>
                      <a:r>
                        <a:rPr lang="en-US" sz="1200" b="0" i="0" u="none" strike="noStrike">
                          <a:solidFill>
                            <a:schemeClr val="bg1"/>
                          </a:solidFill>
                          <a:effectLst/>
                          <a:latin typeface="Century Gothic"/>
                          <a:cs typeface="Century Gothic"/>
                        </a:rPr>
                        <a:t>Frontiers of Freedom</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$1,272,000 </a:t>
                      </a:r>
                    </a:p>
                  </a:txBody>
                  <a:tcPr marL="5870" marR="5870" marT="5870" marB="0" anchor="b">
                    <a:lnL>
                      <a:noFill/>
                    </a:lnL>
                    <a:lnR>
                      <a:noFill/>
                    </a:lnR>
                    <a:lnT>
                      <a:noFill/>
                    </a:lnT>
                    <a:lnB>
                      <a:noFill/>
                    </a:lnB>
                  </a:tcPr>
                </a:tc>
                <a:extLst>
                  <a:ext uri="{0D108BD9-81ED-4DB2-BD59-A6C34878D82A}">
                    <a16:rowId xmlns:a16="http://schemas.microsoft.com/office/drawing/2014/main" xmlns="" val="10033"/>
                  </a:ext>
                </a:extLst>
              </a:tr>
              <a:tr h="95992">
                <a:tc>
                  <a:txBody>
                    <a:bodyPr/>
                    <a:lstStyle/>
                    <a:p>
                      <a:pPr algn="l" fontAlgn="b"/>
                      <a:r>
                        <a:rPr lang="en-US" sz="1200" b="0" i="0" u="none" strike="noStrike">
                          <a:solidFill>
                            <a:schemeClr val="bg1"/>
                          </a:solidFill>
                          <a:effectLst/>
                          <a:latin typeface="Century Gothic"/>
                          <a:cs typeface="Century Gothic"/>
                        </a:rPr>
                        <a:t>George C. Marshall Institute</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$865,000 </a:t>
                      </a:r>
                    </a:p>
                  </a:txBody>
                  <a:tcPr marL="5870" marR="5870" marT="5870" marB="0" anchor="b">
                    <a:lnL>
                      <a:noFill/>
                    </a:lnL>
                    <a:lnR>
                      <a:noFill/>
                    </a:lnR>
                    <a:lnT>
                      <a:noFill/>
                    </a:lnT>
                    <a:lnB>
                      <a:noFill/>
                    </a:lnB>
                  </a:tcPr>
                </a:tc>
                <a:extLst>
                  <a:ext uri="{0D108BD9-81ED-4DB2-BD59-A6C34878D82A}">
                    <a16:rowId xmlns:a16="http://schemas.microsoft.com/office/drawing/2014/main" xmlns="" val="10034"/>
                  </a:ext>
                </a:extLst>
              </a:tr>
              <a:tr h="95992">
                <a:tc>
                  <a:txBody>
                    <a:bodyPr/>
                    <a:lstStyle/>
                    <a:p>
                      <a:pPr algn="l" fontAlgn="b"/>
                      <a:r>
                        <a:rPr lang="en-US" sz="1200" b="0" i="0" u="none" strike="noStrike">
                          <a:solidFill>
                            <a:schemeClr val="bg1"/>
                          </a:solidFill>
                          <a:effectLst/>
                          <a:latin typeface="Century Gothic"/>
                          <a:cs typeface="Century Gothic"/>
                        </a:rPr>
                        <a:t>George Mason Univ. Law and Economics Center</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$475,000 </a:t>
                      </a:r>
                    </a:p>
                  </a:txBody>
                  <a:tcPr marL="5870" marR="5870" marT="5870" marB="0" anchor="b">
                    <a:lnL>
                      <a:noFill/>
                    </a:lnL>
                    <a:lnR>
                      <a:noFill/>
                    </a:lnR>
                    <a:lnT>
                      <a:noFill/>
                    </a:lnT>
                    <a:lnB>
                      <a:noFill/>
                    </a:lnB>
                  </a:tcPr>
                </a:tc>
                <a:extLst>
                  <a:ext uri="{0D108BD9-81ED-4DB2-BD59-A6C34878D82A}">
                    <a16:rowId xmlns:a16="http://schemas.microsoft.com/office/drawing/2014/main" xmlns="" val="10035"/>
                  </a:ext>
                </a:extLst>
              </a:tr>
              <a:tr h="95992">
                <a:tc>
                  <a:txBody>
                    <a:bodyPr/>
                    <a:lstStyle/>
                    <a:p>
                      <a:pPr algn="l" fontAlgn="b"/>
                      <a:r>
                        <a:rPr lang="en-US" sz="1200" b="0" i="0" u="none" strike="noStrike">
                          <a:solidFill>
                            <a:schemeClr val="bg1"/>
                          </a:solidFill>
                          <a:effectLst/>
                          <a:latin typeface="Century Gothic"/>
                          <a:cs typeface="Century Gothic"/>
                        </a:rPr>
                        <a:t>Heartland Institute</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$686,500 </a:t>
                      </a:r>
                    </a:p>
                  </a:txBody>
                  <a:tcPr marL="5870" marR="5870" marT="5870" marB="0" anchor="b">
                    <a:lnL>
                      <a:noFill/>
                    </a:lnL>
                    <a:lnR>
                      <a:noFill/>
                    </a:lnR>
                    <a:lnT>
                      <a:noFill/>
                    </a:lnT>
                    <a:lnB>
                      <a:noFill/>
                    </a:lnB>
                  </a:tcPr>
                </a:tc>
                <a:extLst>
                  <a:ext uri="{0D108BD9-81ED-4DB2-BD59-A6C34878D82A}">
                    <a16:rowId xmlns:a16="http://schemas.microsoft.com/office/drawing/2014/main" xmlns="" val="10036"/>
                  </a:ext>
                </a:extLst>
              </a:tr>
              <a:tr h="95992">
                <a:tc>
                  <a:txBody>
                    <a:bodyPr/>
                    <a:lstStyle/>
                    <a:p>
                      <a:pPr algn="l" fontAlgn="b"/>
                      <a:r>
                        <a:rPr lang="en-US" sz="1200" b="0" i="0" u="none" strike="noStrike">
                          <a:solidFill>
                            <a:schemeClr val="bg1"/>
                          </a:solidFill>
                          <a:effectLst/>
                          <a:latin typeface="Century Gothic"/>
                          <a:cs typeface="Century Gothic"/>
                        </a:rPr>
                        <a:t>Heritage Foundation</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$1,030,000 </a:t>
                      </a:r>
                    </a:p>
                  </a:txBody>
                  <a:tcPr marL="5870" marR="5870" marT="5870" marB="0" anchor="b">
                    <a:lnL>
                      <a:noFill/>
                    </a:lnL>
                    <a:lnR>
                      <a:noFill/>
                    </a:lnR>
                    <a:lnT>
                      <a:noFill/>
                    </a:lnT>
                    <a:lnB>
                      <a:noFill/>
                    </a:lnB>
                  </a:tcPr>
                </a:tc>
                <a:extLst>
                  <a:ext uri="{0D108BD9-81ED-4DB2-BD59-A6C34878D82A}">
                    <a16:rowId xmlns:a16="http://schemas.microsoft.com/office/drawing/2014/main" xmlns="" val="10037"/>
                  </a:ext>
                </a:extLst>
              </a:tr>
              <a:tr h="95992">
                <a:tc>
                  <a:txBody>
                    <a:bodyPr/>
                    <a:lstStyle/>
                    <a:p>
                      <a:pPr algn="l" fontAlgn="b"/>
                      <a:r>
                        <a:rPr lang="en-US" sz="1200" b="0" i="0" u="none" strike="noStrike">
                          <a:solidFill>
                            <a:schemeClr val="bg1"/>
                          </a:solidFill>
                          <a:effectLst/>
                          <a:latin typeface="Century Gothic"/>
                          <a:cs typeface="Century Gothic"/>
                        </a:rPr>
                        <a:t>Hoover Institution</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$630,000 </a:t>
                      </a:r>
                    </a:p>
                  </a:txBody>
                  <a:tcPr marL="5870" marR="5870" marT="5870" marB="0" anchor="b">
                    <a:lnL>
                      <a:noFill/>
                    </a:lnL>
                    <a:lnR>
                      <a:noFill/>
                    </a:lnR>
                    <a:lnT>
                      <a:noFill/>
                    </a:lnT>
                    <a:lnB>
                      <a:noFill/>
                    </a:lnB>
                  </a:tcPr>
                </a:tc>
                <a:extLst>
                  <a:ext uri="{0D108BD9-81ED-4DB2-BD59-A6C34878D82A}">
                    <a16:rowId xmlns:a16="http://schemas.microsoft.com/office/drawing/2014/main" xmlns="" val="10038"/>
                  </a:ext>
                </a:extLst>
              </a:tr>
              <a:tr h="95992">
                <a:tc>
                  <a:txBody>
                    <a:bodyPr/>
                    <a:lstStyle/>
                    <a:p>
                      <a:pPr algn="l" fontAlgn="b"/>
                      <a:r>
                        <a:rPr lang="en-US" sz="1200" b="0" i="0" u="none" strike="noStrike">
                          <a:solidFill>
                            <a:schemeClr val="bg1"/>
                          </a:solidFill>
                          <a:effectLst/>
                          <a:latin typeface="Century Gothic"/>
                          <a:cs typeface="Century Gothic"/>
                        </a:rPr>
                        <a:t>Independence Institute</a:t>
                      </a:r>
                    </a:p>
                  </a:txBody>
                  <a:tcPr marL="5870" marR="5870" marT="5870" marB="0" anchor="b">
                    <a:lnL>
                      <a:noFill/>
                    </a:lnL>
                    <a:lnR>
                      <a:noFill/>
                    </a:lnR>
                    <a:lnT>
                      <a:noFill/>
                    </a:lnT>
                    <a:lnB>
                      <a:noFill/>
                    </a:lnB>
                  </a:tcPr>
                </a:tc>
                <a:tc>
                  <a:txBody>
                    <a:bodyPr/>
                    <a:lstStyle/>
                    <a:p>
                      <a:pPr algn="r" fontAlgn="b"/>
                      <a:r>
                        <a:rPr lang="en-US" sz="1200" b="0" i="0" u="none" strike="noStrike" dirty="0">
                          <a:solidFill>
                            <a:schemeClr val="bg1"/>
                          </a:solidFill>
                          <a:effectLst/>
                          <a:latin typeface="Century Gothic"/>
                          <a:cs typeface="Century Gothic"/>
                        </a:rPr>
                        <a:t>$85,000 </a:t>
                      </a:r>
                    </a:p>
                  </a:txBody>
                  <a:tcPr marL="5870" marR="5870" marT="5870" marB="0" anchor="b">
                    <a:lnL>
                      <a:noFill/>
                    </a:lnL>
                    <a:lnR>
                      <a:noFill/>
                    </a:lnR>
                    <a:lnT>
                      <a:noFill/>
                    </a:lnT>
                    <a:lnB>
                      <a:noFill/>
                    </a:lnB>
                  </a:tcPr>
                </a:tc>
                <a:extLst>
                  <a:ext uri="{0D108BD9-81ED-4DB2-BD59-A6C34878D82A}">
                    <a16:rowId xmlns:a16="http://schemas.microsoft.com/office/drawing/2014/main" xmlns="" val="10039"/>
                  </a:ext>
                </a:extLst>
              </a:tr>
            </a:tbl>
          </a:graphicData>
        </a:graphic>
      </p:graphicFrame>
      <p:graphicFrame>
        <p:nvGraphicFramePr>
          <p:cNvPr id="31" name="Table 30"/>
          <p:cNvGraphicFramePr>
            <a:graphicFrameLocks noGrp="1"/>
          </p:cNvGraphicFramePr>
          <p:nvPr>
            <p:extLst>
              <p:ext uri="{D42A27DB-BD31-4B8C-83A1-F6EECF244321}">
                <p14:modId xmlns:p14="http://schemas.microsoft.com/office/powerpoint/2010/main" val="1490008203"/>
              </p:ext>
            </p:extLst>
          </p:nvPr>
        </p:nvGraphicFramePr>
        <p:xfrm>
          <a:off x="3984557" y="2888295"/>
          <a:ext cx="5159443" cy="7147244"/>
        </p:xfrm>
        <a:graphic>
          <a:graphicData uri="http://schemas.openxmlformats.org/drawingml/2006/table">
            <a:tbl>
              <a:tblPr/>
              <a:tblGrid>
                <a:gridCol w="4180419">
                  <a:extLst>
                    <a:ext uri="{9D8B030D-6E8A-4147-A177-3AD203B41FA5}">
                      <a16:colId xmlns:a16="http://schemas.microsoft.com/office/drawing/2014/main" xmlns="" val="20000"/>
                    </a:ext>
                  </a:extLst>
                </a:gridCol>
                <a:gridCol w="979024">
                  <a:extLst>
                    <a:ext uri="{9D8B030D-6E8A-4147-A177-3AD203B41FA5}">
                      <a16:colId xmlns:a16="http://schemas.microsoft.com/office/drawing/2014/main" xmlns="" val="20001"/>
                    </a:ext>
                  </a:extLst>
                </a:gridCol>
              </a:tblGrid>
              <a:tr h="363984">
                <a:tc>
                  <a:txBody>
                    <a:bodyPr/>
                    <a:lstStyle/>
                    <a:p>
                      <a:pPr algn="l" fontAlgn="b"/>
                      <a:r>
                        <a:rPr lang="en-US" sz="1200" b="0" i="0" u="none" strike="noStrike" dirty="0">
                          <a:solidFill>
                            <a:schemeClr val="bg1"/>
                          </a:solidFill>
                          <a:effectLst/>
                          <a:latin typeface="Century Gothic"/>
                          <a:cs typeface="Century Gothic"/>
                        </a:rPr>
                        <a:t>Independence Institute</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$85,000 </a:t>
                      </a:r>
                    </a:p>
                  </a:txBody>
                  <a:tcPr marL="5870" marR="5870" marT="5870" marB="0" anchor="b">
                    <a:lnL>
                      <a:noFill/>
                    </a:lnL>
                    <a:lnR>
                      <a:noFill/>
                    </a:lnR>
                    <a:lnT>
                      <a:noFill/>
                    </a:lnT>
                    <a:lnB>
                      <a:noFill/>
                    </a:lnB>
                  </a:tcPr>
                </a:tc>
                <a:extLst>
                  <a:ext uri="{0D108BD9-81ED-4DB2-BD59-A6C34878D82A}">
                    <a16:rowId xmlns:a16="http://schemas.microsoft.com/office/drawing/2014/main" xmlns="" val="10000"/>
                  </a:ext>
                </a:extLst>
              </a:tr>
              <a:tr h="0">
                <a:tc>
                  <a:txBody>
                    <a:bodyPr/>
                    <a:lstStyle/>
                    <a:p>
                      <a:pPr algn="l" fontAlgn="b"/>
                      <a:r>
                        <a:rPr lang="en-US" sz="1200" b="0" i="0" u="none" strike="noStrike">
                          <a:solidFill>
                            <a:schemeClr val="bg1"/>
                          </a:solidFill>
                          <a:effectLst/>
                          <a:latin typeface="Century Gothic"/>
                          <a:cs typeface="Century Gothic"/>
                        </a:rPr>
                        <a:t>Independent Women's Forum</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$75,000 </a:t>
                      </a:r>
                    </a:p>
                  </a:txBody>
                  <a:tcPr marL="5870" marR="5870" marT="5870" marB="0" anchor="b">
                    <a:lnL>
                      <a:noFill/>
                    </a:lnL>
                    <a:lnR>
                      <a:noFill/>
                    </a:lnR>
                    <a:lnT>
                      <a:noFill/>
                    </a:lnT>
                    <a:lnB>
                      <a:noFill/>
                    </a:lnB>
                  </a:tcPr>
                </a:tc>
                <a:extLst>
                  <a:ext uri="{0D108BD9-81ED-4DB2-BD59-A6C34878D82A}">
                    <a16:rowId xmlns:a16="http://schemas.microsoft.com/office/drawing/2014/main" xmlns="" val="10001"/>
                  </a:ext>
                </a:extLst>
              </a:tr>
              <a:tr h="95992">
                <a:tc>
                  <a:txBody>
                    <a:bodyPr/>
                    <a:lstStyle/>
                    <a:p>
                      <a:pPr algn="l" fontAlgn="b"/>
                      <a:r>
                        <a:rPr lang="en-US" sz="1200" b="0" i="0" u="none" strike="noStrike">
                          <a:solidFill>
                            <a:schemeClr val="bg1"/>
                          </a:solidFill>
                          <a:effectLst/>
                          <a:latin typeface="Century Gothic"/>
                          <a:cs typeface="Century Gothic"/>
                        </a:rPr>
                        <a:t>Institute for Energy Research</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$337,000 </a:t>
                      </a:r>
                    </a:p>
                  </a:txBody>
                  <a:tcPr marL="5870" marR="5870" marT="5870" marB="0" anchor="b">
                    <a:lnL>
                      <a:noFill/>
                    </a:lnL>
                    <a:lnR>
                      <a:noFill/>
                    </a:lnR>
                    <a:lnT>
                      <a:noFill/>
                    </a:lnT>
                    <a:lnB>
                      <a:noFill/>
                    </a:lnB>
                  </a:tcPr>
                </a:tc>
                <a:extLst>
                  <a:ext uri="{0D108BD9-81ED-4DB2-BD59-A6C34878D82A}">
                    <a16:rowId xmlns:a16="http://schemas.microsoft.com/office/drawing/2014/main" xmlns="" val="10002"/>
                  </a:ext>
                </a:extLst>
              </a:tr>
              <a:tr h="95992">
                <a:tc>
                  <a:txBody>
                    <a:bodyPr/>
                    <a:lstStyle/>
                    <a:p>
                      <a:pPr algn="l" fontAlgn="b"/>
                      <a:r>
                        <a:rPr lang="en-US" sz="1200" b="0" i="0" u="none" strike="noStrike">
                          <a:solidFill>
                            <a:schemeClr val="bg1"/>
                          </a:solidFill>
                          <a:effectLst/>
                          <a:latin typeface="Century Gothic"/>
                          <a:cs typeface="Century Gothic"/>
                        </a:rPr>
                        <a:t>Institute for Policy Innovaton</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$15,000 </a:t>
                      </a:r>
                    </a:p>
                  </a:txBody>
                  <a:tcPr marL="5870" marR="5870" marT="5870" marB="0" anchor="b">
                    <a:lnL>
                      <a:noFill/>
                    </a:lnL>
                    <a:lnR>
                      <a:noFill/>
                    </a:lnR>
                    <a:lnT>
                      <a:noFill/>
                    </a:lnT>
                    <a:lnB>
                      <a:noFill/>
                    </a:lnB>
                  </a:tcPr>
                </a:tc>
                <a:extLst>
                  <a:ext uri="{0D108BD9-81ED-4DB2-BD59-A6C34878D82A}">
                    <a16:rowId xmlns:a16="http://schemas.microsoft.com/office/drawing/2014/main" xmlns="" val="10003"/>
                  </a:ext>
                </a:extLst>
              </a:tr>
              <a:tr h="95992">
                <a:tc>
                  <a:txBody>
                    <a:bodyPr/>
                    <a:lstStyle/>
                    <a:p>
                      <a:pPr algn="l" fontAlgn="b"/>
                      <a:r>
                        <a:rPr lang="en-US" sz="1200" b="0" i="0" u="none" strike="noStrike">
                          <a:solidFill>
                            <a:schemeClr val="bg1"/>
                          </a:solidFill>
                          <a:effectLst/>
                          <a:latin typeface="Century Gothic"/>
                          <a:cs typeface="Century Gothic"/>
                        </a:rPr>
                        <a:t>Institute for Senior Studies</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$30,000 </a:t>
                      </a:r>
                    </a:p>
                  </a:txBody>
                  <a:tcPr marL="5870" marR="5870" marT="5870" marB="0" anchor="b">
                    <a:lnL>
                      <a:noFill/>
                    </a:lnL>
                    <a:lnR>
                      <a:noFill/>
                    </a:lnR>
                    <a:lnT>
                      <a:noFill/>
                    </a:lnT>
                    <a:lnB>
                      <a:noFill/>
                    </a:lnB>
                  </a:tcPr>
                </a:tc>
                <a:extLst>
                  <a:ext uri="{0D108BD9-81ED-4DB2-BD59-A6C34878D82A}">
                    <a16:rowId xmlns:a16="http://schemas.microsoft.com/office/drawing/2014/main" xmlns="" val="10004"/>
                  </a:ext>
                </a:extLst>
              </a:tr>
              <a:tr h="95992">
                <a:tc>
                  <a:txBody>
                    <a:bodyPr/>
                    <a:lstStyle/>
                    <a:p>
                      <a:pPr algn="l" fontAlgn="b"/>
                      <a:r>
                        <a:rPr lang="en-US" sz="1200" b="0" i="0" u="none" strike="noStrike">
                          <a:solidFill>
                            <a:schemeClr val="bg1"/>
                          </a:solidFill>
                          <a:effectLst/>
                          <a:latin typeface="Century Gothic"/>
                          <a:cs typeface="Century Gothic"/>
                        </a:rPr>
                        <a:t>Institute for Study of Earth and Man</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$93,500 </a:t>
                      </a:r>
                    </a:p>
                  </a:txBody>
                  <a:tcPr marL="5870" marR="5870" marT="5870" marB="0" anchor="b">
                    <a:lnL>
                      <a:noFill/>
                    </a:lnL>
                    <a:lnR>
                      <a:noFill/>
                    </a:lnR>
                    <a:lnT>
                      <a:noFill/>
                    </a:lnT>
                    <a:lnB>
                      <a:noFill/>
                    </a:lnB>
                  </a:tcPr>
                </a:tc>
                <a:extLst>
                  <a:ext uri="{0D108BD9-81ED-4DB2-BD59-A6C34878D82A}">
                    <a16:rowId xmlns:a16="http://schemas.microsoft.com/office/drawing/2014/main" xmlns="" val="10005"/>
                  </a:ext>
                </a:extLst>
              </a:tr>
              <a:tr h="95992">
                <a:tc>
                  <a:txBody>
                    <a:bodyPr/>
                    <a:lstStyle/>
                    <a:p>
                      <a:pPr algn="l" fontAlgn="b"/>
                      <a:r>
                        <a:rPr lang="en-US" sz="1200" b="0" i="0" u="none" strike="noStrike">
                          <a:solidFill>
                            <a:schemeClr val="bg1"/>
                          </a:solidFill>
                          <a:effectLst/>
                          <a:latin typeface="Century Gothic"/>
                          <a:cs typeface="Century Gothic"/>
                        </a:rPr>
                        <a:t>International Policy Network - North America</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$390,000 </a:t>
                      </a:r>
                    </a:p>
                  </a:txBody>
                  <a:tcPr marL="5870" marR="5870" marT="5870" marB="0" anchor="b">
                    <a:lnL>
                      <a:noFill/>
                    </a:lnL>
                    <a:lnR>
                      <a:noFill/>
                    </a:lnR>
                    <a:lnT>
                      <a:noFill/>
                    </a:lnT>
                    <a:lnB>
                      <a:noFill/>
                    </a:lnB>
                  </a:tcPr>
                </a:tc>
                <a:extLst>
                  <a:ext uri="{0D108BD9-81ED-4DB2-BD59-A6C34878D82A}">
                    <a16:rowId xmlns:a16="http://schemas.microsoft.com/office/drawing/2014/main" xmlns="" val="10006"/>
                  </a:ext>
                </a:extLst>
              </a:tr>
              <a:tr h="95992">
                <a:tc>
                  <a:txBody>
                    <a:bodyPr/>
                    <a:lstStyle/>
                    <a:p>
                      <a:pPr algn="l" fontAlgn="b"/>
                      <a:r>
                        <a:rPr lang="en-US" sz="1200" b="0" i="0" u="none" strike="noStrike">
                          <a:solidFill>
                            <a:schemeClr val="bg1"/>
                          </a:solidFill>
                          <a:effectLst/>
                          <a:latin typeface="Century Gothic"/>
                          <a:cs typeface="Century Gothic"/>
                        </a:rPr>
                        <a:t>International Republican Institute</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$115,000 </a:t>
                      </a:r>
                    </a:p>
                  </a:txBody>
                  <a:tcPr marL="5870" marR="5870" marT="5870" marB="0" anchor="b">
                    <a:lnL>
                      <a:noFill/>
                    </a:lnL>
                    <a:lnR>
                      <a:noFill/>
                    </a:lnR>
                    <a:lnT>
                      <a:noFill/>
                    </a:lnT>
                    <a:lnB>
                      <a:noFill/>
                    </a:lnB>
                  </a:tcPr>
                </a:tc>
                <a:extLst>
                  <a:ext uri="{0D108BD9-81ED-4DB2-BD59-A6C34878D82A}">
                    <a16:rowId xmlns:a16="http://schemas.microsoft.com/office/drawing/2014/main" xmlns="" val="10007"/>
                  </a:ext>
                </a:extLst>
              </a:tr>
              <a:tr h="95992">
                <a:tc>
                  <a:txBody>
                    <a:bodyPr/>
                    <a:lstStyle/>
                    <a:p>
                      <a:pPr algn="l" fontAlgn="b"/>
                      <a:r>
                        <a:rPr lang="en-US" sz="1200" b="0" i="0" u="none" strike="noStrike">
                          <a:solidFill>
                            <a:schemeClr val="bg1"/>
                          </a:solidFill>
                          <a:effectLst/>
                          <a:latin typeface="Century Gothic"/>
                          <a:cs typeface="Century Gothic"/>
                        </a:rPr>
                        <a:t>Landmark Legal Foundation</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$166,000 </a:t>
                      </a:r>
                    </a:p>
                  </a:txBody>
                  <a:tcPr marL="5870" marR="5870" marT="5870" marB="0" anchor="b">
                    <a:lnL>
                      <a:noFill/>
                    </a:lnL>
                    <a:lnR>
                      <a:noFill/>
                    </a:lnR>
                    <a:lnT>
                      <a:noFill/>
                    </a:lnT>
                    <a:lnB>
                      <a:noFill/>
                    </a:lnB>
                  </a:tcPr>
                </a:tc>
                <a:extLst>
                  <a:ext uri="{0D108BD9-81ED-4DB2-BD59-A6C34878D82A}">
                    <a16:rowId xmlns:a16="http://schemas.microsoft.com/office/drawing/2014/main" xmlns="" val="10008"/>
                  </a:ext>
                </a:extLst>
              </a:tr>
              <a:tr h="95992">
                <a:tc>
                  <a:txBody>
                    <a:bodyPr/>
                    <a:lstStyle/>
                    <a:p>
                      <a:pPr algn="l" fontAlgn="b"/>
                      <a:r>
                        <a:rPr lang="en-US" sz="1200" b="0" i="0" u="none" strike="noStrike">
                          <a:solidFill>
                            <a:schemeClr val="bg1"/>
                          </a:solidFill>
                          <a:effectLst/>
                          <a:latin typeface="Century Gothic"/>
                          <a:cs typeface="Century Gothic"/>
                        </a:rPr>
                        <a:t>Lexington Institute</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$10,000 </a:t>
                      </a:r>
                    </a:p>
                  </a:txBody>
                  <a:tcPr marL="5870" marR="5870" marT="5870" marB="0" anchor="b">
                    <a:lnL>
                      <a:noFill/>
                    </a:lnL>
                    <a:lnR>
                      <a:noFill/>
                    </a:lnR>
                    <a:lnT>
                      <a:noFill/>
                    </a:lnT>
                    <a:lnB>
                      <a:noFill/>
                    </a:lnB>
                  </a:tcPr>
                </a:tc>
                <a:extLst>
                  <a:ext uri="{0D108BD9-81ED-4DB2-BD59-A6C34878D82A}">
                    <a16:rowId xmlns:a16="http://schemas.microsoft.com/office/drawing/2014/main" xmlns="" val="10009"/>
                  </a:ext>
                </a:extLst>
              </a:tr>
              <a:tr h="95992">
                <a:tc>
                  <a:txBody>
                    <a:bodyPr/>
                    <a:lstStyle/>
                    <a:p>
                      <a:pPr algn="l" fontAlgn="b"/>
                      <a:r>
                        <a:rPr lang="en-US" sz="1200" b="0" i="0" u="none" strike="noStrike">
                          <a:solidFill>
                            <a:schemeClr val="bg1"/>
                          </a:solidFill>
                          <a:effectLst/>
                          <a:latin typeface="Century Gothic"/>
                          <a:cs typeface="Century Gothic"/>
                        </a:rPr>
                        <a:t>Lindenwood University, St. Charles, Missouri</a:t>
                      </a:r>
                    </a:p>
                  </a:txBody>
                  <a:tcPr marL="5870" marR="5870" marT="5870" marB="0" anchor="b">
                    <a:lnL>
                      <a:noFill/>
                    </a:lnL>
                    <a:lnR>
                      <a:noFill/>
                    </a:lnR>
                    <a:lnT>
                      <a:noFill/>
                    </a:lnT>
                    <a:lnB>
                      <a:noFill/>
                    </a:lnB>
                  </a:tcPr>
                </a:tc>
                <a:tc>
                  <a:txBody>
                    <a:bodyPr/>
                    <a:lstStyle/>
                    <a:p>
                      <a:pPr algn="r" fontAlgn="b"/>
                      <a:r>
                        <a:rPr lang="en-US" sz="1200" b="0" i="0" u="none" strike="noStrike" dirty="0">
                          <a:solidFill>
                            <a:schemeClr val="bg1"/>
                          </a:solidFill>
                          <a:effectLst/>
                          <a:latin typeface="Century Gothic"/>
                          <a:cs typeface="Century Gothic"/>
                        </a:rPr>
                        <a:t>$40,000 </a:t>
                      </a:r>
                    </a:p>
                  </a:txBody>
                  <a:tcPr marL="5870" marR="5870" marT="5870" marB="0" anchor="b">
                    <a:lnL>
                      <a:noFill/>
                    </a:lnL>
                    <a:lnR>
                      <a:noFill/>
                    </a:lnR>
                    <a:lnT>
                      <a:noFill/>
                    </a:lnT>
                    <a:lnB>
                      <a:noFill/>
                    </a:lnB>
                  </a:tcPr>
                </a:tc>
                <a:extLst>
                  <a:ext uri="{0D108BD9-81ED-4DB2-BD59-A6C34878D82A}">
                    <a16:rowId xmlns:a16="http://schemas.microsoft.com/office/drawing/2014/main" xmlns="" val="10010"/>
                  </a:ext>
                </a:extLst>
              </a:tr>
              <a:tr h="95992">
                <a:tc>
                  <a:txBody>
                    <a:bodyPr/>
                    <a:lstStyle/>
                    <a:p>
                      <a:pPr algn="l" fontAlgn="b"/>
                      <a:r>
                        <a:rPr lang="en-US" sz="1200" b="0" i="0" u="none" strike="noStrike">
                          <a:solidFill>
                            <a:schemeClr val="bg1"/>
                          </a:solidFill>
                          <a:effectLst/>
                          <a:latin typeface="Century Gothic"/>
                          <a:cs typeface="Century Gothic"/>
                        </a:rPr>
                        <a:t>Manhattan Institute</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$1,375,200 </a:t>
                      </a:r>
                    </a:p>
                  </a:txBody>
                  <a:tcPr marL="5870" marR="5870" marT="5870" marB="0" anchor="b">
                    <a:lnL>
                      <a:noFill/>
                    </a:lnL>
                    <a:lnR>
                      <a:noFill/>
                    </a:lnR>
                    <a:lnT>
                      <a:noFill/>
                    </a:lnT>
                    <a:lnB>
                      <a:noFill/>
                    </a:lnB>
                  </a:tcPr>
                </a:tc>
                <a:extLst>
                  <a:ext uri="{0D108BD9-81ED-4DB2-BD59-A6C34878D82A}">
                    <a16:rowId xmlns:a16="http://schemas.microsoft.com/office/drawing/2014/main" xmlns="" val="10011"/>
                  </a:ext>
                </a:extLst>
              </a:tr>
              <a:tr h="95992">
                <a:tc>
                  <a:txBody>
                    <a:bodyPr/>
                    <a:lstStyle/>
                    <a:p>
                      <a:pPr algn="l" fontAlgn="b"/>
                      <a:r>
                        <a:rPr lang="en-US" sz="1200" b="0" i="0" u="none" strike="noStrike">
                          <a:solidFill>
                            <a:schemeClr val="bg1"/>
                          </a:solidFill>
                          <a:effectLst/>
                          <a:latin typeface="Century Gothic"/>
                          <a:cs typeface="Century Gothic"/>
                        </a:rPr>
                        <a:t>Media Institute</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$224,720 </a:t>
                      </a:r>
                    </a:p>
                  </a:txBody>
                  <a:tcPr marL="5870" marR="5870" marT="5870" marB="0" anchor="b">
                    <a:lnL>
                      <a:noFill/>
                    </a:lnL>
                    <a:lnR>
                      <a:noFill/>
                    </a:lnR>
                    <a:lnT>
                      <a:noFill/>
                    </a:lnT>
                    <a:lnB>
                      <a:noFill/>
                    </a:lnB>
                  </a:tcPr>
                </a:tc>
                <a:extLst>
                  <a:ext uri="{0D108BD9-81ED-4DB2-BD59-A6C34878D82A}">
                    <a16:rowId xmlns:a16="http://schemas.microsoft.com/office/drawing/2014/main" xmlns="" val="10012"/>
                  </a:ext>
                </a:extLst>
              </a:tr>
              <a:tr h="95992">
                <a:tc>
                  <a:txBody>
                    <a:bodyPr/>
                    <a:lstStyle/>
                    <a:p>
                      <a:pPr algn="l" fontAlgn="b"/>
                      <a:r>
                        <a:rPr lang="en-US" sz="1200" b="0" i="0" u="none" strike="noStrike">
                          <a:solidFill>
                            <a:schemeClr val="bg1"/>
                          </a:solidFill>
                          <a:effectLst/>
                          <a:latin typeface="Century Gothic"/>
                          <a:cs typeface="Century Gothic"/>
                        </a:rPr>
                        <a:t>Media Research Center (Cybercast News Service formerly Conservative News)</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$362,500 </a:t>
                      </a:r>
                    </a:p>
                  </a:txBody>
                  <a:tcPr marL="5870" marR="5870" marT="5870" marB="0" anchor="b">
                    <a:lnL>
                      <a:noFill/>
                    </a:lnL>
                    <a:lnR>
                      <a:noFill/>
                    </a:lnR>
                    <a:lnT>
                      <a:noFill/>
                    </a:lnT>
                    <a:lnB>
                      <a:noFill/>
                    </a:lnB>
                  </a:tcPr>
                </a:tc>
                <a:extLst>
                  <a:ext uri="{0D108BD9-81ED-4DB2-BD59-A6C34878D82A}">
                    <a16:rowId xmlns:a16="http://schemas.microsoft.com/office/drawing/2014/main" xmlns="" val="10013"/>
                  </a:ext>
                </a:extLst>
              </a:tr>
              <a:tr h="95992">
                <a:tc>
                  <a:txBody>
                    <a:bodyPr/>
                    <a:lstStyle/>
                    <a:p>
                      <a:pPr algn="l" fontAlgn="b"/>
                      <a:r>
                        <a:rPr lang="en-US" sz="1200" b="0" i="0" u="none" strike="noStrike">
                          <a:solidFill>
                            <a:schemeClr val="bg1"/>
                          </a:solidFill>
                          <a:effectLst/>
                          <a:latin typeface="Century Gothic"/>
                          <a:cs typeface="Century Gothic"/>
                        </a:rPr>
                        <a:t>Mercatus Center, George Mason University</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$415,000 </a:t>
                      </a:r>
                    </a:p>
                  </a:txBody>
                  <a:tcPr marL="5870" marR="5870" marT="5870" marB="0" anchor="b">
                    <a:lnL>
                      <a:noFill/>
                    </a:lnL>
                    <a:lnR>
                      <a:noFill/>
                    </a:lnR>
                    <a:lnT>
                      <a:noFill/>
                    </a:lnT>
                    <a:lnB>
                      <a:noFill/>
                    </a:lnB>
                  </a:tcPr>
                </a:tc>
                <a:extLst>
                  <a:ext uri="{0D108BD9-81ED-4DB2-BD59-A6C34878D82A}">
                    <a16:rowId xmlns:a16="http://schemas.microsoft.com/office/drawing/2014/main" xmlns="" val="10014"/>
                  </a:ext>
                </a:extLst>
              </a:tr>
              <a:tr h="95992">
                <a:tc>
                  <a:txBody>
                    <a:bodyPr/>
                    <a:lstStyle/>
                    <a:p>
                      <a:pPr algn="l" fontAlgn="b"/>
                      <a:r>
                        <a:rPr lang="en-US" sz="1200" b="0" i="0" u="none" strike="noStrike">
                          <a:solidFill>
                            <a:schemeClr val="bg1"/>
                          </a:solidFill>
                          <a:effectLst/>
                          <a:latin typeface="Century Gothic"/>
                          <a:cs typeface="Century Gothic"/>
                        </a:rPr>
                        <a:t>Mountain States Legal Foundation</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$105,000 </a:t>
                      </a:r>
                    </a:p>
                  </a:txBody>
                  <a:tcPr marL="5870" marR="5870" marT="5870" marB="0" anchor="b">
                    <a:lnL>
                      <a:noFill/>
                    </a:lnL>
                    <a:lnR>
                      <a:noFill/>
                    </a:lnR>
                    <a:lnT>
                      <a:noFill/>
                    </a:lnT>
                    <a:lnB>
                      <a:noFill/>
                    </a:lnB>
                  </a:tcPr>
                </a:tc>
                <a:extLst>
                  <a:ext uri="{0D108BD9-81ED-4DB2-BD59-A6C34878D82A}">
                    <a16:rowId xmlns:a16="http://schemas.microsoft.com/office/drawing/2014/main" xmlns="" val="10015"/>
                  </a:ext>
                </a:extLst>
              </a:tr>
              <a:tr h="95992">
                <a:tc>
                  <a:txBody>
                    <a:bodyPr/>
                    <a:lstStyle/>
                    <a:p>
                      <a:pPr algn="l" fontAlgn="b"/>
                      <a:r>
                        <a:rPr lang="en-US" sz="1200" b="0" i="0" u="none" strike="noStrike">
                          <a:solidFill>
                            <a:schemeClr val="bg1"/>
                          </a:solidFill>
                          <a:effectLst/>
                          <a:latin typeface="Century Gothic"/>
                          <a:cs typeface="Century Gothic"/>
                        </a:rPr>
                        <a:t>National Association of Neighborhoods</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$225,000 </a:t>
                      </a:r>
                    </a:p>
                  </a:txBody>
                  <a:tcPr marL="5870" marR="5870" marT="5870" marB="0" anchor="b">
                    <a:lnL>
                      <a:noFill/>
                    </a:lnL>
                    <a:lnR>
                      <a:noFill/>
                    </a:lnR>
                    <a:lnT>
                      <a:noFill/>
                    </a:lnT>
                    <a:lnB>
                      <a:noFill/>
                    </a:lnB>
                  </a:tcPr>
                </a:tc>
                <a:extLst>
                  <a:ext uri="{0D108BD9-81ED-4DB2-BD59-A6C34878D82A}">
                    <a16:rowId xmlns:a16="http://schemas.microsoft.com/office/drawing/2014/main" xmlns="" val="10016"/>
                  </a:ext>
                </a:extLst>
              </a:tr>
              <a:tr h="95992">
                <a:tc>
                  <a:txBody>
                    <a:bodyPr/>
                    <a:lstStyle/>
                    <a:p>
                      <a:pPr algn="l" fontAlgn="b"/>
                      <a:r>
                        <a:rPr lang="en-US" sz="1200" b="0" i="0" u="none" strike="noStrike">
                          <a:solidFill>
                            <a:schemeClr val="bg1"/>
                          </a:solidFill>
                          <a:effectLst/>
                          <a:latin typeface="Century Gothic"/>
                          <a:cs typeface="Century Gothic"/>
                        </a:rPr>
                        <a:t>National Black Chamber of Commerce</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$1,165,000 </a:t>
                      </a:r>
                    </a:p>
                  </a:txBody>
                  <a:tcPr marL="5870" marR="5870" marT="5870" marB="0" anchor="b">
                    <a:lnL>
                      <a:noFill/>
                    </a:lnL>
                    <a:lnR>
                      <a:noFill/>
                    </a:lnR>
                    <a:lnT>
                      <a:noFill/>
                    </a:lnT>
                    <a:lnB>
                      <a:noFill/>
                    </a:lnB>
                  </a:tcPr>
                </a:tc>
                <a:extLst>
                  <a:ext uri="{0D108BD9-81ED-4DB2-BD59-A6C34878D82A}">
                    <a16:rowId xmlns:a16="http://schemas.microsoft.com/office/drawing/2014/main" xmlns="" val="10017"/>
                  </a:ext>
                </a:extLst>
              </a:tr>
              <a:tr h="95992">
                <a:tc>
                  <a:txBody>
                    <a:bodyPr/>
                    <a:lstStyle/>
                    <a:p>
                      <a:pPr algn="l" fontAlgn="b"/>
                      <a:r>
                        <a:rPr lang="en-US" sz="1200" b="0" i="0" u="none" strike="noStrike">
                          <a:solidFill>
                            <a:schemeClr val="bg1"/>
                          </a:solidFill>
                          <a:effectLst/>
                          <a:latin typeface="Century Gothic"/>
                          <a:cs typeface="Century Gothic"/>
                        </a:rPr>
                        <a:t>National Center for Policy Analysis</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$681,711 </a:t>
                      </a:r>
                    </a:p>
                  </a:txBody>
                  <a:tcPr marL="5870" marR="5870" marT="5870" marB="0" anchor="b">
                    <a:lnL>
                      <a:noFill/>
                    </a:lnL>
                    <a:lnR>
                      <a:noFill/>
                    </a:lnR>
                    <a:lnT>
                      <a:noFill/>
                    </a:lnT>
                    <a:lnB>
                      <a:noFill/>
                    </a:lnB>
                  </a:tcPr>
                </a:tc>
                <a:extLst>
                  <a:ext uri="{0D108BD9-81ED-4DB2-BD59-A6C34878D82A}">
                    <a16:rowId xmlns:a16="http://schemas.microsoft.com/office/drawing/2014/main" xmlns="" val="10018"/>
                  </a:ext>
                </a:extLst>
              </a:tr>
              <a:tr h="0">
                <a:tc>
                  <a:txBody>
                    <a:bodyPr/>
                    <a:lstStyle/>
                    <a:p>
                      <a:pPr algn="l" fontAlgn="b"/>
                      <a:r>
                        <a:rPr lang="en-US" sz="1200" b="0" i="0" u="none" strike="noStrike">
                          <a:solidFill>
                            <a:schemeClr val="bg1"/>
                          </a:solidFill>
                          <a:effectLst/>
                          <a:latin typeface="Century Gothic"/>
                          <a:cs typeface="Century Gothic"/>
                        </a:rPr>
                        <a:t>National Center for Public Policy Research</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$445,000 </a:t>
                      </a:r>
                    </a:p>
                  </a:txBody>
                  <a:tcPr marL="5870" marR="5870" marT="5870" marB="0" anchor="b">
                    <a:lnL>
                      <a:noFill/>
                    </a:lnL>
                    <a:lnR>
                      <a:noFill/>
                    </a:lnR>
                    <a:lnT>
                      <a:noFill/>
                    </a:lnT>
                    <a:lnB>
                      <a:noFill/>
                    </a:lnB>
                  </a:tcPr>
                </a:tc>
                <a:extLst>
                  <a:ext uri="{0D108BD9-81ED-4DB2-BD59-A6C34878D82A}">
                    <a16:rowId xmlns:a16="http://schemas.microsoft.com/office/drawing/2014/main" xmlns="" val="10019"/>
                  </a:ext>
                </a:extLst>
              </a:tr>
              <a:tr h="95992">
                <a:tc>
                  <a:txBody>
                    <a:bodyPr/>
                    <a:lstStyle/>
                    <a:p>
                      <a:pPr algn="l" fontAlgn="b"/>
                      <a:r>
                        <a:rPr lang="en-US" sz="1200" b="0" i="0" u="none" strike="noStrike">
                          <a:solidFill>
                            <a:schemeClr val="bg1"/>
                          </a:solidFill>
                          <a:effectLst/>
                          <a:latin typeface="Century Gothic"/>
                          <a:cs typeface="Century Gothic"/>
                        </a:rPr>
                        <a:t>National Legal Center for the Public Interest</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$216,500 </a:t>
                      </a:r>
                    </a:p>
                  </a:txBody>
                  <a:tcPr marL="5870" marR="5870" marT="5870" marB="0" anchor="b">
                    <a:lnL>
                      <a:noFill/>
                    </a:lnL>
                    <a:lnR>
                      <a:noFill/>
                    </a:lnR>
                    <a:lnT>
                      <a:noFill/>
                    </a:lnT>
                    <a:lnB>
                      <a:noFill/>
                    </a:lnB>
                  </a:tcPr>
                </a:tc>
                <a:extLst>
                  <a:ext uri="{0D108BD9-81ED-4DB2-BD59-A6C34878D82A}">
                    <a16:rowId xmlns:a16="http://schemas.microsoft.com/office/drawing/2014/main" xmlns="" val="10020"/>
                  </a:ext>
                </a:extLst>
              </a:tr>
              <a:tr h="95992">
                <a:tc>
                  <a:txBody>
                    <a:bodyPr/>
                    <a:lstStyle/>
                    <a:p>
                      <a:pPr algn="l" fontAlgn="b"/>
                      <a:r>
                        <a:rPr lang="en-US" sz="1200" b="0" i="0" u="none" strike="noStrike">
                          <a:solidFill>
                            <a:schemeClr val="bg1"/>
                          </a:solidFill>
                          <a:effectLst/>
                          <a:latin typeface="Century Gothic"/>
                          <a:cs typeface="Century Gothic"/>
                        </a:rPr>
                        <a:t>National Taxpayers Union Foundation</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$865,000 </a:t>
                      </a:r>
                    </a:p>
                  </a:txBody>
                  <a:tcPr marL="5870" marR="5870" marT="5870" marB="0" anchor="b">
                    <a:lnL>
                      <a:noFill/>
                    </a:lnL>
                    <a:lnR>
                      <a:noFill/>
                    </a:lnR>
                    <a:lnT>
                      <a:noFill/>
                    </a:lnT>
                    <a:lnB>
                      <a:noFill/>
                    </a:lnB>
                  </a:tcPr>
                </a:tc>
                <a:extLst>
                  <a:ext uri="{0D108BD9-81ED-4DB2-BD59-A6C34878D82A}">
                    <a16:rowId xmlns:a16="http://schemas.microsoft.com/office/drawing/2014/main" xmlns="" val="10021"/>
                  </a:ext>
                </a:extLst>
              </a:tr>
              <a:tr h="95992">
                <a:tc>
                  <a:txBody>
                    <a:bodyPr/>
                    <a:lstStyle/>
                    <a:p>
                      <a:pPr algn="l" fontAlgn="b"/>
                      <a:r>
                        <a:rPr lang="en-US" sz="1200" b="0" i="0" u="none" strike="noStrike">
                          <a:solidFill>
                            <a:schemeClr val="bg1"/>
                          </a:solidFill>
                          <a:effectLst/>
                          <a:latin typeface="Century Gothic"/>
                          <a:cs typeface="Century Gothic"/>
                        </a:rPr>
                        <a:t>Pacific Legal Foundation</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$360,000 </a:t>
                      </a:r>
                    </a:p>
                  </a:txBody>
                  <a:tcPr marL="5870" marR="5870" marT="5870" marB="0" anchor="b">
                    <a:lnL>
                      <a:noFill/>
                    </a:lnL>
                    <a:lnR>
                      <a:noFill/>
                    </a:lnR>
                    <a:lnT>
                      <a:noFill/>
                    </a:lnT>
                    <a:lnB>
                      <a:noFill/>
                    </a:lnB>
                  </a:tcPr>
                </a:tc>
                <a:extLst>
                  <a:ext uri="{0D108BD9-81ED-4DB2-BD59-A6C34878D82A}">
                    <a16:rowId xmlns:a16="http://schemas.microsoft.com/office/drawing/2014/main" xmlns="" val="10022"/>
                  </a:ext>
                </a:extLst>
              </a:tr>
              <a:tr h="95992">
                <a:tc>
                  <a:txBody>
                    <a:bodyPr/>
                    <a:lstStyle/>
                    <a:p>
                      <a:pPr algn="l" fontAlgn="b"/>
                      <a:r>
                        <a:rPr lang="en-US" sz="1200" b="0" i="0" u="none" strike="noStrike">
                          <a:solidFill>
                            <a:schemeClr val="bg1"/>
                          </a:solidFill>
                          <a:effectLst/>
                          <a:latin typeface="Century Gothic"/>
                          <a:cs typeface="Century Gothic"/>
                        </a:rPr>
                        <a:t>Pacific Research Institute for Public Policy</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$680,000 </a:t>
                      </a:r>
                    </a:p>
                  </a:txBody>
                  <a:tcPr marL="5870" marR="5870" marT="5870" marB="0" anchor="b">
                    <a:lnL>
                      <a:noFill/>
                    </a:lnL>
                    <a:lnR>
                      <a:noFill/>
                    </a:lnR>
                    <a:lnT>
                      <a:noFill/>
                    </a:lnT>
                    <a:lnB>
                      <a:noFill/>
                    </a:lnB>
                  </a:tcPr>
                </a:tc>
                <a:extLst>
                  <a:ext uri="{0D108BD9-81ED-4DB2-BD59-A6C34878D82A}">
                    <a16:rowId xmlns:a16="http://schemas.microsoft.com/office/drawing/2014/main" xmlns="" val="10023"/>
                  </a:ext>
                </a:extLst>
              </a:tr>
              <a:tr h="95992">
                <a:tc>
                  <a:txBody>
                    <a:bodyPr/>
                    <a:lstStyle/>
                    <a:p>
                      <a:pPr algn="l" fontAlgn="b"/>
                      <a:r>
                        <a:rPr lang="en-US" sz="1200" b="0" i="0" u="none" strike="noStrike">
                          <a:solidFill>
                            <a:schemeClr val="bg1"/>
                          </a:solidFill>
                          <a:effectLst/>
                          <a:latin typeface="Century Gothic"/>
                          <a:cs typeface="Century Gothic"/>
                        </a:rPr>
                        <a:t>PERC Property and Environment Research Center (formerly Political Economy Research Center)</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$177,500 </a:t>
                      </a:r>
                    </a:p>
                  </a:txBody>
                  <a:tcPr marL="5870" marR="5870" marT="5870" marB="0" anchor="b">
                    <a:lnL>
                      <a:noFill/>
                    </a:lnL>
                    <a:lnR>
                      <a:noFill/>
                    </a:lnR>
                    <a:lnT>
                      <a:noFill/>
                    </a:lnT>
                    <a:lnB>
                      <a:noFill/>
                    </a:lnB>
                  </a:tcPr>
                </a:tc>
                <a:extLst>
                  <a:ext uri="{0D108BD9-81ED-4DB2-BD59-A6C34878D82A}">
                    <a16:rowId xmlns:a16="http://schemas.microsoft.com/office/drawing/2014/main" xmlns="" val="10024"/>
                  </a:ext>
                </a:extLst>
              </a:tr>
              <a:tr h="95992">
                <a:tc>
                  <a:txBody>
                    <a:bodyPr/>
                    <a:lstStyle/>
                    <a:p>
                      <a:pPr algn="l" fontAlgn="b"/>
                      <a:r>
                        <a:rPr lang="en-US" sz="1200" b="0" i="0" u="none" strike="noStrike">
                          <a:solidFill>
                            <a:schemeClr val="bg1"/>
                          </a:solidFill>
                          <a:effectLst/>
                          <a:latin typeface="Century Gothic"/>
                          <a:cs typeface="Century Gothic"/>
                        </a:rPr>
                        <a:t>Reason Foundation / Reason Public Policy Institute</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$493,500 </a:t>
                      </a:r>
                    </a:p>
                  </a:txBody>
                  <a:tcPr marL="5870" marR="5870" marT="5870" marB="0" anchor="b">
                    <a:lnL>
                      <a:noFill/>
                    </a:lnL>
                    <a:lnR>
                      <a:noFill/>
                    </a:lnR>
                    <a:lnT>
                      <a:noFill/>
                    </a:lnT>
                    <a:lnB>
                      <a:noFill/>
                    </a:lnB>
                  </a:tcPr>
                </a:tc>
                <a:extLst>
                  <a:ext uri="{0D108BD9-81ED-4DB2-BD59-A6C34878D82A}">
                    <a16:rowId xmlns:a16="http://schemas.microsoft.com/office/drawing/2014/main" xmlns="" val="10025"/>
                  </a:ext>
                </a:extLst>
              </a:tr>
              <a:tr h="95992">
                <a:tc>
                  <a:txBody>
                    <a:bodyPr/>
                    <a:lstStyle/>
                    <a:p>
                      <a:pPr algn="l" fontAlgn="b"/>
                      <a:r>
                        <a:rPr lang="en-US" sz="1200" b="0" i="0" u="none" strike="noStrike">
                          <a:solidFill>
                            <a:schemeClr val="bg1"/>
                          </a:solidFill>
                          <a:effectLst/>
                          <a:latin typeface="Century Gothic"/>
                          <a:cs typeface="Century Gothic"/>
                        </a:rPr>
                        <a:t>Regulatory Checkbook</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$50,000 </a:t>
                      </a:r>
                    </a:p>
                  </a:txBody>
                  <a:tcPr marL="5870" marR="5870" marT="5870" marB="0" anchor="b">
                    <a:lnL>
                      <a:noFill/>
                    </a:lnL>
                    <a:lnR>
                      <a:noFill/>
                    </a:lnR>
                    <a:lnT>
                      <a:noFill/>
                    </a:lnT>
                    <a:lnB>
                      <a:noFill/>
                    </a:lnB>
                  </a:tcPr>
                </a:tc>
                <a:extLst>
                  <a:ext uri="{0D108BD9-81ED-4DB2-BD59-A6C34878D82A}">
                    <a16:rowId xmlns:a16="http://schemas.microsoft.com/office/drawing/2014/main" xmlns="" val="10026"/>
                  </a:ext>
                </a:extLst>
              </a:tr>
              <a:tr h="95992">
                <a:tc>
                  <a:txBody>
                    <a:bodyPr/>
                    <a:lstStyle/>
                    <a:p>
                      <a:pPr algn="l" fontAlgn="b"/>
                      <a:r>
                        <a:rPr lang="en-US" sz="1200" b="0" i="0" u="none" strike="noStrike">
                          <a:solidFill>
                            <a:schemeClr val="bg1"/>
                          </a:solidFill>
                          <a:effectLst/>
                          <a:latin typeface="Century Gothic"/>
                          <a:cs typeface="Century Gothic"/>
                        </a:rPr>
                        <a:t>Science and Environmental Policy Project</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$35,000 </a:t>
                      </a:r>
                    </a:p>
                  </a:txBody>
                  <a:tcPr marL="5870" marR="5870" marT="5870" marB="0" anchor="b">
                    <a:lnL>
                      <a:noFill/>
                    </a:lnL>
                    <a:lnR>
                      <a:noFill/>
                    </a:lnR>
                    <a:lnT>
                      <a:noFill/>
                    </a:lnT>
                    <a:lnB>
                      <a:noFill/>
                    </a:lnB>
                  </a:tcPr>
                </a:tc>
                <a:extLst>
                  <a:ext uri="{0D108BD9-81ED-4DB2-BD59-A6C34878D82A}">
                    <a16:rowId xmlns:a16="http://schemas.microsoft.com/office/drawing/2014/main" xmlns="" val="10027"/>
                  </a:ext>
                </a:extLst>
              </a:tr>
              <a:tr h="95992">
                <a:tc>
                  <a:txBody>
                    <a:bodyPr/>
                    <a:lstStyle/>
                    <a:p>
                      <a:pPr algn="l" fontAlgn="b"/>
                      <a:r>
                        <a:rPr lang="en-US" sz="1200" b="0" i="0" u="none" strike="noStrike">
                          <a:solidFill>
                            <a:schemeClr val="bg1"/>
                          </a:solidFill>
                          <a:effectLst/>
                          <a:latin typeface="Century Gothic"/>
                          <a:cs typeface="Century Gothic"/>
                        </a:rPr>
                        <a:t>Smithsonian Astrophysical Observatory</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$417,212 </a:t>
                      </a:r>
                    </a:p>
                  </a:txBody>
                  <a:tcPr marL="5870" marR="5870" marT="5870" marB="0" anchor="b">
                    <a:lnL>
                      <a:noFill/>
                    </a:lnL>
                    <a:lnR>
                      <a:noFill/>
                    </a:lnR>
                    <a:lnT>
                      <a:noFill/>
                    </a:lnT>
                    <a:lnB>
                      <a:noFill/>
                    </a:lnB>
                  </a:tcPr>
                </a:tc>
                <a:extLst>
                  <a:ext uri="{0D108BD9-81ED-4DB2-BD59-A6C34878D82A}">
                    <a16:rowId xmlns:a16="http://schemas.microsoft.com/office/drawing/2014/main" xmlns="" val="10028"/>
                  </a:ext>
                </a:extLst>
              </a:tr>
              <a:tr h="95992">
                <a:tc>
                  <a:txBody>
                    <a:bodyPr/>
                    <a:lstStyle/>
                    <a:p>
                      <a:pPr algn="l" fontAlgn="b"/>
                      <a:r>
                        <a:rPr lang="en-US" sz="1200" b="0" i="0" u="none" strike="noStrike">
                          <a:solidFill>
                            <a:schemeClr val="bg1"/>
                          </a:solidFill>
                          <a:effectLst/>
                          <a:latin typeface="Century Gothic"/>
                          <a:cs typeface="Century Gothic"/>
                        </a:rPr>
                        <a:t>Tech Central Science Foundation</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$95,000 </a:t>
                      </a:r>
                    </a:p>
                  </a:txBody>
                  <a:tcPr marL="5870" marR="5870" marT="5870" marB="0" anchor="b">
                    <a:lnL>
                      <a:noFill/>
                    </a:lnL>
                    <a:lnR>
                      <a:noFill/>
                    </a:lnR>
                    <a:lnT>
                      <a:noFill/>
                    </a:lnT>
                    <a:lnB>
                      <a:noFill/>
                    </a:lnB>
                  </a:tcPr>
                </a:tc>
                <a:extLst>
                  <a:ext uri="{0D108BD9-81ED-4DB2-BD59-A6C34878D82A}">
                    <a16:rowId xmlns:a16="http://schemas.microsoft.com/office/drawing/2014/main" xmlns="" val="10029"/>
                  </a:ext>
                </a:extLst>
              </a:tr>
              <a:tr h="95992">
                <a:tc>
                  <a:txBody>
                    <a:bodyPr/>
                    <a:lstStyle/>
                    <a:p>
                      <a:pPr algn="l" fontAlgn="b"/>
                      <a:r>
                        <a:rPr lang="en-US" sz="1200" b="0" i="0" u="none" strike="noStrike">
                          <a:solidFill>
                            <a:schemeClr val="bg1"/>
                          </a:solidFill>
                          <a:effectLst/>
                          <a:latin typeface="Century Gothic"/>
                          <a:cs typeface="Century Gothic"/>
                        </a:rPr>
                        <a:t>Texas Public Policy Foundation</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$80,000 </a:t>
                      </a:r>
                    </a:p>
                  </a:txBody>
                  <a:tcPr marL="5870" marR="5870" marT="5870" marB="0" anchor="b">
                    <a:lnL>
                      <a:noFill/>
                    </a:lnL>
                    <a:lnR>
                      <a:noFill/>
                    </a:lnR>
                    <a:lnT>
                      <a:noFill/>
                    </a:lnT>
                    <a:lnB>
                      <a:noFill/>
                    </a:lnB>
                  </a:tcPr>
                </a:tc>
                <a:extLst>
                  <a:ext uri="{0D108BD9-81ED-4DB2-BD59-A6C34878D82A}">
                    <a16:rowId xmlns:a16="http://schemas.microsoft.com/office/drawing/2014/main" xmlns="" val="10030"/>
                  </a:ext>
                </a:extLst>
              </a:tr>
              <a:tr h="95992">
                <a:tc>
                  <a:txBody>
                    <a:bodyPr/>
                    <a:lstStyle/>
                    <a:p>
                      <a:pPr algn="l" fontAlgn="b"/>
                      <a:r>
                        <a:rPr lang="en-US" sz="1200" b="0" i="0" u="none" strike="noStrike">
                          <a:solidFill>
                            <a:schemeClr val="bg1"/>
                          </a:solidFill>
                          <a:effectLst/>
                          <a:latin typeface="Century Gothic"/>
                          <a:cs typeface="Century Gothic"/>
                        </a:rPr>
                        <a:t>US Chamber of Commerce Foundation</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$4,015,000 </a:t>
                      </a:r>
                    </a:p>
                  </a:txBody>
                  <a:tcPr marL="5870" marR="5870" marT="5870" marB="0" anchor="b">
                    <a:lnL>
                      <a:noFill/>
                    </a:lnL>
                    <a:lnR>
                      <a:noFill/>
                    </a:lnR>
                    <a:lnT>
                      <a:noFill/>
                    </a:lnT>
                    <a:lnB>
                      <a:noFill/>
                    </a:lnB>
                  </a:tcPr>
                </a:tc>
                <a:extLst>
                  <a:ext uri="{0D108BD9-81ED-4DB2-BD59-A6C34878D82A}">
                    <a16:rowId xmlns:a16="http://schemas.microsoft.com/office/drawing/2014/main" xmlns="" val="10031"/>
                  </a:ext>
                </a:extLst>
              </a:tr>
              <a:tr h="95992">
                <a:tc>
                  <a:txBody>
                    <a:bodyPr/>
                    <a:lstStyle/>
                    <a:p>
                      <a:pPr algn="l" fontAlgn="b"/>
                      <a:r>
                        <a:rPr lang="en-US" sz="1200" b="0" i="0" u="none" strike="noStrike">
                          <a:solidFill>
                            <a:schemeClr val="bg1"/>
                          </a:solidFill>
                          <a:effectLst/>
                          <a:latin typeface="Century Gothic"/>
                          <a:cs typeface="Century Gothic"/>
                        </a:rPr>
                        <a:t>Washington Legal Foundation</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$555,000 </a:t>
                      </a:r>
                    </a:p>
                  </a:txBody>
                  <a:tcPr marL="5870" marR="5870" marT="5870" marB="0" anchor="b">
                    <a:lnL>
                      <a:noFill/>
                    </a:lnL>
                    <a:lnR>
                      <a:noFill/>
                    </a:lnR>
                    <a:lnT>
                      <a:noFill/>
                    </a:lnT>
                    <a:lnB>
                      <a:noFill/>
                    </a:lnB>
                  </a:tcPr>
                </a:tc>
                <a:extLst>
                  <a:ext uri="{0D108BD9-81ED-4DB2-BD59-A6C34878D82A}">
                    <a16:rowId xmlns:a16="http://schemas.microsoft.com/office/drawing/2014/main" xmlns="" val="10032"/>
                  </a:ext>
                </a:extLst>
              </a:tr>
              <a:tr h="95992">
                <a:tc>
                  <a:txBody>
                    <a:bodyPr/>
                    <a:lstStyle/>
                    <a:p>
                      <a:pPr algn="l" fontAlgn="b"/>
                      <a:r>
                        <a:rPr lang="en-US" sz="1200" b="0" i="0" u="none" strike="noStrike" dirty="0" err="1">
                          <a:solidFill>
                            <a:schemeClr val="bg1"/>
                          </a:solidFill>
                          <a:effectLst/>
                          <a:latin typeface="Century Gothic"/>
                          <a:cs typeface="Century Gothic"/>
                        </a:rPr>
                        <a:t>Weidenbaum</a:t>
                      </a:r>
                      <a:r>
                        <a:rPr lang="en-US" sz="1200" b="0" i="0" u="none" strike="noStrike" dirty="0">
                          <a:solidFill>
                            <a:schemeClr val="bg1"/>
                          </a:solidFill>
                          <a:effectLst/>
                          <a:latin typeface="Century Gothic"/>
                          <a:cs typeface="Century Gothic"/>
                        </a:rPr>
                        <a:t> Center</a:t>
                      </a:r>
                    </a:p>
                  </a:txBody>
                  <a:tcPr marL="5870" marR="5870" marT="5870" marB="0" anchor="b">
                    <a:lnL>
                      <a:noFill/>
                    </a:lnL>
                    <a:lnR>
                      <a:noFill/>
                    </a:lnR>
                    <a:lnT>
                      <a:noFill/>
                    </a:lnT>
                    <a:lnB>
                      <a:noFill/>
                    </a:lnB>
                  </a:tcPr>
                </a:tc>
                <a:tc>
                  <a:txBody>
                    <a:bodyPr/>
                    <a:lstStyle/>
                    <a:p>
                      <a:pPr algn="r" fontAlgn="b"/>
                      <a:r>
                        <a:rPr lang="en-US" sz="1200" b="0" i="0" u="none" strike="noStrike">
                          <a:solidFill>
                            <a:schemeClr val="bg1"/>
                          </a:solidFill>
                          <a:effectLst/>
                          <a:latin typeface="Century Gothic"/>
                          <a:cs typeface="Century Gothic"/>
                        </a:rPr>
                        <a:t>$412,500 </a:t>
                      </a:r>
                    </a:p>
                  </a:txBody>
                  <a:tcPr marL="5870" marR="5870" marT="5870" marB="0" anchor="b">
                    <a:lnL>
                      <a:noFill/>
                    </a:lnL>
                    <a:lnR>
                      <a:noFill/>
                    </a:lnR>
                    <a:lnT>
                      <a:noFill/>
                    </a:lnT>
                    <a:lnB>
                      <a:noFill/>
                    </a:lnB>
                  </a:tcPr>
                </a:tc>
                <a:extLst>
                  <a:ext uri="{0D108BD9-81ED-4DB2-BD59-A6C34878D82A}">
                    <a16:rowId xmlns:a16="http://schemas.microsoft.com/office/drawing/2014/main" xmlns="" val="10033"/>
                  </a:ext>
                </a:extLst>
              </a:tr>
              <a:tr h="95992">
                <a:tc>
                  <a:txBody>
                    <a:bodyPr/>
                    <a:lstStyle/>
                    <a:p>
                      <a:pPr algn="l" fontAlgn="b"/>
                      <a:r>
                        <a:rPr lang="en-US" sz="1200" b="1" i="0" u="none" strike="noStrike" dirty="0">
                          <a:solidFill>
                            <a:schemeClr val="bg1"/>
                          </a:solidFill>
                          <a:effectLst/>
                          <a:latin typeface="Century Gothic"/>
                          <a:cs typeface="Century Gothic"/>
                        </a:rPr>
                        <a:t>TOTAL FUNDING OF CLIMATE-DENYING ORGANIZATIONS</a:t>
                      </a:r>
                    </a:p>
                  </a:txBody>
                  <a:tcPr marL="5870" marR="5870" marT="5870" marB="0" anchor="b">
                    <a:lnL>
                      <a:noFill/>
                    </a:lnL>
                    <a:lnR>
                      <a:noFill/>
                    </a:lnR>
                    <a:lnT>
                      <a:noFill/>
                    </a:lnT>
                    <a:lnB>
                      <a:noFill/>
                    </a:lnB>
                  </a:tcPr>
                </a:tc>
                <a:tc>
                  <a:txBody>
                    <a:bodyPr/>
                    <a:lstStyle/>
                    <a:p>
                      <a:pPr algn="r" fontAlgn="b"/>
                      <a:r>
                        <a:rPr lang="en-US" sz="1200" b="1" i="0" u="none" strike="noStrike" dirty="0">
                          <a:solidFill>
                            <a:schemeClr val="bg1"/>
                          </a:solidFill>
                          <a:effectLst/>
                          <a:latin typeface="Century Gothic"/>
                          <a:cs typeface="Century Gothic"/>
                        </a:rPr>
                        <a:t>$38,680,166 </a:t>
                      </a:r>
                    </a:p>
                  </a:txBody>
                  <a:tcPr marL="5870" marR="5870" marT="5870" marB="0" anchor="b">
                    <a:lnL>
                      <a:noFill/>
                    </a:lnL>
                    <a:lnR>
                      <a:noFill/>
                    </a:lnR>
                    <a:lnT>
                      <a:noFill/>
                    </a:lnT>
                    <a:lnB>
                      <a:noFill/>
                    </a:lnB>
                  </a:tcPr>
                </a:tc>
                <a:extLst>
                  <a:ext uri="{0D108BD9-81ED-4DB2-BD59-A6C34878D82A}">
                    <a16:rowId xmlns:a16="http://schemas.microsoft.com/office/drawing/2014/main" xmlns="" val="10034"/>
                  </a:ext>
                </a:extLst>
              </a:tr>
            </a:tbl>
          </a:graphicData>
        </a:graphic>
      </p:graphicFrame>
      <p:sp>
        <p:nvSpPr>
          <p:cNvPr id="42" name="Rectangle 41"/>
          <p:cNvSpPr/>
          <p:nvPr/>
        </p:nvSpPr>
        <p:spPr>
          <a:xfrm>
            <a:off x="3896584" y="-362275"/>
            <a:ext cx="5286078" cy="235650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3984557" y="86604"/>
            <a:ext cx="5524500" cy="1646605"/>
          </a:xfrm>
          <a:prstGeom prst="rect">
            <a:avLst/>
          </a:prstGeom>
        </p:spPr>
        <p:txBody>
          <a:bodyPr wrap="square">
            <a:spAutoFit/>
          </a:bodyPr>
          <a:lstStyle/>
          <a:p>
            <a:pPr defTabSz="457200" hangingPunct="0"/>
            <a:r>
              <a:rPr lang="en-US" sz="2200" dirty="0">
                <a:solidFill>
                  <a:srgbClr val="FFFFFF"/>
                </a:solidFill>
                <a:latin typeface="Century Gothic"/>
                <a:ea typeface="Arial"/>
                <a:cs typeface="Century Gothic"/>
                <a:sym typeface="Arial"/>
              </a:rPr>
              <a:t>$38.7 million+ to 73 climate-denying </a:t>
            </a:r>
          </a:p>
          <a:p>
            <a:pPr defTabSz="457200" hangingPunct="0"/>
            <a:r>
              <a:rPr lang="en-US" sz="2200" dirty="0">
                <a:solidFill>
                  <a:srgbClr val="FFFFFF"/>
                </a:solidFill>
                <a:latin typeface="Century Gothic"/>
                <a:ea typeface="Arial"/>
                <a:cs typeface="Century Gothic"/>
                <a:sym typeface="Arial"/>
              </a:rPr>
              <a:t>organizations (1992-2017)</a:t>
            </a:r>
            <a:r>
              <a:rPr lang="en-US" sz="2200" i="1" dirty="0">
                <a:solidFill>
                  <a:srgbClr val="FFFFFF"/>
                </a:solidFill>
                <a:latin typeface="Century Gothic"/>
                <a:ea typeface="Arial"/>
                <a:cs typeface="Century Gothic"/>
                <a:sym typeface="Arial"/>
              </a:rPr>
              <a:t>*</a:t>
            </a:r>
          </a:p>
          <a:p>
            <a:pPr defTabSz="457200" hangingPunct="0"/>
            <a:r>
              <a:rPr lang="en-US" sz="2200" dirty="0">
                <a:solidFill>
                  <a:srgbClr val="FFFFFF"/>
                </a:solidFill>
                <a:latin typeface="Century Gothic"/>
                <a:ea typeface="Arial"/>
                <a:cs typeface="Century Gothic"/>
                <a:sym typeface="Arial"/>
              </a:rPr>
              <a:t> </a:t>
            </a:r>
            <a:endParaRPr lang="en-US" sz="2200" i="1" dirty="0">
              <a:solidFill>
                <a:srgbClr val="FFFFFF"/>
              </a:solidFill>
              <a:latin typeface="Century Gothic"/>
              <a:ea typeface="Arial"/>
              <a:cs typeface="Century Gothic"/>
              <a:sym typeface="Arial"/>
            </a:endParaRPr>
          </a:p>
          <a:p>
            <a:pPr defTabSz="457200" hangingPunct="0"/>
            <a:r>
              <a:rPr lang="en-US" sz="2200" i="1" dirty="0">
                <a:solidFill>
                  <a:srgbClr val="FFFFFF"/>
                </a:solidFill>
                <a:latin typeface="Century Gothic"/>
                <a:ea typeface="Arial"/>
                <a:cs typeface="Century Gothic"/>
                <a:sym typeface="Arial"/>
              </a:rPr>
              <a:t>*</a:t>
            </a:r>
            <a:r>
              <a:rPr lang="en-US" sz="1300" i="1" dirty="0">
                <a:solidFill>
                  <a:srgbClr val="FFFFFF"/>
                </a:solidFill>
                <a:latin typeface="Century Gothic"/>
                <a:ea typeface="Arial"/>
                <a:cs typeface="Century Gothic"/>
                <a:sym typeface="Arial"/>
              </a:rPr>
              <a:t>Does not include ~$1 billion to PR and Advertising firms </a:t>
            </a:r>
          </a:p>
          <a:p>
            <a:pPr defTabSz="457200" hangingPunct="0"/>
            <a:r>
              <a:rPr lang="en-US" sz="1300" i="1" dirty="0">
                <a:solidFill>
                  <a:srgbClr val="FFFFFF"/>
                </a:solidFill>
                <a:latin typeface="Century Gothic"/>
                <a:ea typeface="Arial"/>
                <a:cs typeface="Century Gothic"/>
                <a:sym typeface="Arial"/>
              </a:rPr>
              <a:t>from fossil fuel industry over the last decade alone.</a:t>
            </a:r>
          </a:p>
        </p:txBody>
      </p:sp>
      <p:pic>
        <p:nvPicPr>
          <p:cNvPr id="32" name="Picture 31" descr="22Asset 15.png"/>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485987" y="804885"/>
            <a:ext cx="1292192" cy="906016"/>
          </a:xfrm>
          <a:prstGeom prst="rect">
            <a:avLst/>
          </a:prstGeom>
        </p:spPr>
      </p:pic>
      <p:pic>
        <p:nvPicPr>
          <p:cNvPr id="38" name="Picture 37" descr="quote1.png"/>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277343" y="278507"/>
            <a:ext cx="1386678" cy="666578"/>
          </a:xfrm>
          <a:prstGeom prst="rect">
            <a:avLst/>
          </a:prstGeom>
        </p:spPr>
      </p:pic>
      <p:sp>
        <p:nvSpPr>
          <p:cNvPr id="40" name="Rectangle 39"/>
          <p:cNvSpPr/>
          <p:nvPr/>
        </p:nvSpPr>
        <p:spPr>
          <a:xfrm>
            <a:off x="5739649" y="1788364"/>
            <a:ext cx="3459947" cy="246221"/>
          </a:xfrm>
          <a:prstGeom prst="rect">
            <a:avLst/>
          </a:prstGeom>
        </p:spPr>
        <p:txBody>
          <a:bodyPr wrap="square">
            <a:spAutoFit/>
          </a:bodyPr>
          <a:lstStyle/>
          <a:p>
            <a:pPr algn="r"/>
            <a:r>
              <a:rPr lang="en-US" sz="500" dirty="0" err="1">
                <a:solidFill>
                  <a:srgbClr val="A6A6A6"/>
                </a:solidFill>
              </a:rPr>
              <a:t>ExxonSecrets.org</a:t>
            </a:r>
            <a:endParaRPr lang="en-US" sz="500" dirty="0">
              <a:solidFill>
                <a:srgbClr val="A6A6A6"/>
              </a:solidFill>
            </a:endParaRPr>
          </a:p>
          <a:p>
            <a:pPr algn="r"/>
            <a:r>
              <a:rPr lang="en-US" sz="500" dirty="0">
                <a:solidFill>
                  <a:srgbClr val="A6A6A6"/>
                </a:solidFill>
              </a:rPr>
              <a:t>Climate Investigations Center (2019) </a:t>
            </a:r>
            <a:r>
              <a:rPr lang="en-US" sz="500" i="1" dirty="0">
                <a:solidFill>
                  <a:srgbClr val="A6A6A6"/>
                </a:solidFill>
              </a:rPr>
              <a:t>Trade Associations and the Public Relations Industry</a:t>
            </a:r>
          </a:p>
        </p:txBody>
      </p:sp>
    </p:spTree>
    <p:extLst>
      <p:ext uri="{BB962C8B-B14F-4D97-AF65-F5344CB8AC3E}">
        <p14:creationId xmlns:p14="http://schemas.microsoft.com/office/powerpoint/2010/main" val="348621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2000"/>
                                        <p:tgtEl>
                                          <p:spTgt spid="25"/>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childTnLst>
                                </p:cTn>
                              </p:par>
                              <p:par>
                                <p:cTn id="11" presetID="28"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0" fill="hold"/>
                                        <p:tgtEl>
                                          <p:spTgt spid="2"/>
                                        </p:tgtEl>
                                        <p:attrNameLst>
                                          <p:attrName>ppt_x</p:attrName>
                                        </p:attrNameLst>
                                      </p:cBhvr>
                                      <p:tavLst>
                                        <p:tav tm="0">
                                          <p:val>
                                            <p:strVal val="#ppt_x"/>
                                          </p:val>
                                        </p:tav>
                                        <p:tav tm="100000">
                                          <p:val>
                                            <p:strVal val="#ppt_x"/>
                                          </p:val>
                                        </p:tav>
                                      </p:tavLst>
                                    </p:anim>
                                    <p:anim calcmode="lin" valueType="num">
                                      <p:cBhvr>
                                        <p:cTn id="14" dur="5000" fill="hold"/>
                                        <p:tgtEl>
                                          <p:spTgt spid="2"/>
                                        </p:tgtEl>
                                        <p:attrNameLst>
                                          <p:attrName>ppt_y</p:attrName>
                                        </p:attrNameLst>
                                      </p:cBhvr>
                                      <p:tavLst>
                                        <p:tav tm="0">
                                          <p:val>
                                            <p:strVal val="#ppt_y+1"/>
                                          </p:val>
                                        </p:tav>
                                        <p:tav tm="100000">
                                          <p:val>
                                            <p:strVal val="#ppt_y-1"/>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1000"/>
                                        <p:tgtEl>
                                          <p:spTgt spid="40"/>
                                        </p:tgtEl>
                                      </p:cBhvr>
                                    </p:animEffect>
                                  </p:childTnLst>
                                </p:cTn>
                              </p:par>
                              <p:par>
                                <p:cTn id="18" presetID="22" presetClass="exit" presetSubtype="4" fill="hold" nodeType="withEffect">
                                  <p:stCondLst>
                                    <p:cond delay="3000"/>
                                  </p:stCondLst>
                                  <p:childTnLst>
                                    <p:animEffect transition="out" filter="wipe(down)">
                                      <p:cBhvr>
                                        <p:cTn id="19" dur="3000"/>
                                        <p:tgtEl>
                                          <p:spTgt spid="2"/>
                                        </p:tgtEl>
                                      </p:cBhvr>
                                    </p:animEffect>
                                    <p:set>
                                      <p:cBhvr>
                                        <p:cTn id="20" dur="1" fill="hold">
                                          <p:stCondLst>
                                            <p:cond delay="2999"/>
                                          </p:stCondLst>
                                        </p:cTn>
                                        <p:tgtEl>
                                          <p:spTgt spid="2"/>
                                        </p:tgtEl>
                                        <p:attrNameLst>
                                          <p:attrName>style.visibility</p:attrName>
                                        </p:attrNameLst>
                                      </p:cBhvr>
                                      <p:to>
                                        <p:strVal val="hidden"/>
                                      </p:to>
                                    </p:set>
                                  </p:childTnLst>
                                </p:cTn>
                              </p:par>
                              <p:par>
                                <p:cTn id="21" presetID="28" presetClass="entr" presetSubtype="0" fill="hold" nodeType="withEffect">
                                  <p:stCondLst>
                                    <p:cond delay="2000"/>
                                  </p:stCondLst>
                                  <p:childTnLst>
                                    <p:set>
                                      <p:cBhvr>
                                        <p:cTn id="22" dur="1" fill="hold">
                                          <p:stCondLst>
                                            <p:cond delay="0"/>
                                          </p:stCondLst>
                                        </p:cTn>
                                        <p:tgtEl>
                                          <p:spTgt spid="31"/>
                                        </p:tgtEl>
                                        <p:attrNameLst>
                                          <p:attrName>style.visibility</p:attrName>
                                        </p:attrNameLst>
                                      </p:cBhvr>
                                      <p:to>
                                        <p:strVal val="visible"/>
                                      </p:to>
                                    </p:set>
                                    <p:anim calcmode="lin" valueType="num">
                                      <p:cBhvr>
                                        <p:cTn id="23" dur="5000" fill="hold"/>
                                        <p:tgtEl>
                                          <p:spTgt spid="31"/>
                                        </p:tgtEl>
                                        <p:attrNameLst>
                                          <p:attrName>ppt_x</p:attrName>
                                        </p:attrNameLst>
                                      </p:cBhvr>
                                      <p:tavLst>
                                        <p:tav tm="0">
                                          <p:val>
                                            <p:strVal val="#ppt_x"/>
                                          </p:val>
                                        </p:tav>
                                        <p:tav tm="100000">
                                          <p:val>
                                            <p:strVal val="#ppt_x"/>
                                          </p:val>
                                        </p:tav>
                                      </p:tavLst>
                                    </p:anim>
                                    <p:anim calcmode="lin" valueType="num">
                                      <p:cBhvr>
                                        <p:cTn id="24" dur="5000" fill="hold"/>
                                        <p:tgtEl>
                                          <p:spTgt spid="31"/>
                                        </p:tgtEl>
                                        <p:attrNameLst>
                                          <p:attrName>ppt_y</p:attrName>
                                        </p:attrNameLst>
                                      </p:cBhvr>
                                      <p:tavLst>
                                        <p:tav tm="0">
                                          <p:val>
                                            <p:strVal val="#ppt_y+1"/>
                                          </p:val>
                                        </p:tav>
                                        <p:tav tm="100000">
                                          <p:val>
                                            <p:strVal val="#ppt_y-1"/>
                                          </p:val>
                                        </p:tav>
                                      </p:tavLst>
                                    </p:anim>
                                  </p:childTnLst>
                                </p:cTn>
                              </p:par>
                              <p:par>
                                <p:cTn id="25" presetID="22" presetClass="entr" presetSubtype="1" fill="hold" nodeType="withEffect">
                                  <p:stCondLst>
                                    <p:cond delay="1000"/>
                                  </p:stCondLst>
                                  <p:childTnLst>
                                    <p:set>
                                      <p:cBhvr>
                                        <p:cTn id="26" dur="1" fill="hold">
                                          <p:stCondLst>
                                            <p:cond delay="0"/>
                                          </p:stCondLst>
                                        </p:cTn>
                                        <p:tgtEl>
                                          <p:spTgt spid="5"/>
                                        </p:tgtEl>
                                        <p:attrNameLst>
                                          <p:attrName>style.visibility</p:attrName>
                                        </p:attrNameLst>
                                      </p:cBhvr>
                                      <p:to>
                                        <p:strVal val="visible"/>
                                      </p:to>
                                    </p:set>
                                    <p:animEffect transition="in" filter="wipe(up)">
                                      <p:cBhvr>
                                        <p:cTn id="2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3896584" y="-163635"/>
            <a:ext cx="5247416" cy="540238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Asset 6.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6300" y="-34925"/>
            <a:ext cx="2965417" cy="5143500"/>
          </a:xfrm>
          <a:prstGeom prst="rect">
            <a:avLst/>
          </a:prstGeom>
        </p:spPr>
      </p:pic>
      <p:pic>
        <p:nvPicPr>
          <p:cNvPr id="10" name="Picture 9" descr="Asset 7.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0444" y="231774"/>
            <a:ext cx="2403956" cy="4871661"/>
          </a:xfrm>
          <a:prstGeom prst="rect">
            <a:avLst/>
          </a:prstGeom>
        </p:spPr>
      </p:pic>
      <p:pic>
        <p:nvPicPr>
          <p:cNvPr id="14" name="Picture 13" descr="Asset 12.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94117" y="679959"/>
            <a:ext cx="127856" cy="389254"/>
          </a:xfrm>
          <a:prstGeom prst="rect">
            <a:avLst/>
          </a:prstGeom>
        </p:spPr>
      </p:pic>
      <p:pic>
        <p:nvPicPr>
          <p:cNvPr id="15" name="Picture 14" descr="23Asset 16.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96118" y="1128133"/>
            <a:ext cx="1267210" cy="1117981"/>
          </a:xfrm>
          <a:prstGeom prst="rect">
            <a:avLst/>
          </a:prstGeom>
        </p:spPr>
      </p:pic>
      <p:pic>
        <p:nvPicPr>
          <p:cNvPr id="16" name="Picture 15" descr="37dAsset 22.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07878" y="648213"/>
            <a:ext cx="2905211" cy="4443977"/>
          </a:xfrm>
          <a:prstGeom prst="rect">
            <a:avLst/>
          </a:prstGeom>
        </p:spPr>
      </p:pic>
      <p:pic>
        <p:nvPicPr>
          <p:cNvPr id="17" name="Picture 16" descr="37eAsset 23.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66235" y="2439988"/>
            <a:ext cx="1206220" cy="2070161"/>
          </a:xfrm>
          <a:prstGeom prst="rect">
            <a:avLst/>
          </a:prstGeom>
        </p:spPr>
      </p:pic>
      <p:pic>
        <p:nvPicPr>
          <p:cNvPr id="18" name="Picture 17" descr="37cAsset 22.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159200" y="575257"/>
            <a:ext cx="1545019" cy="1151816"/>
          </a:xfrm>
          <a:prstGeom prst="rect">
            <a:avLst/>
          </a:prstGeom>
        </p:spPr>
      </p:pic>
      <p:pic>
        <p:nvPicPr>
          <p:cNvPr id="19" name="Picture 18" descr="38Asset 19.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4430" y="2013945"/>
            <a:ext cx="784761" cy="1080148"/>
          </a:xfrm>
          <a:prstGeom prst="rect">
            <a:avLst/>
          </a:prstGeom>
        </p:spPr>
      </p:pic>
      <p:pic>
        <p:nvPicPr>
          <p:cNvPr id="20" name="Picture 19" descr="40Asset 1.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30906" y="3191520"/>
            <a:ext cx="255098" cy="465179"/>
          </a:xfrm>
          <a:prstGeom prst="rect">
            <a:avLst/>
          </a:prstGeom>
        </p:spPr>
      </p:pic>
      <p:pic>
        <p:nvPicPr>
          <p:cNvPr id="21" name="Picture 20" descr="42Asset 29.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60" y="4222510"/>
            <a:ext cx="2153860" cy="826388"/>
          </a:xfrm>
          <a:prstGeom prst="rect">
            <a:avLst/>
          </a:prstGeom>
        </p:spPr>
      </p:pic>
      <p:pic>
        <p:nvPicPr>
          <p:cNvPr id="22" name="Picture 21" descr="37fAsset 24.pn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409373" y="3004629"/>
            <a:ext cx="1222639" cy="1321499"/>
          </a:xfrm>
          <a:prstGeom prst="rect">
            <a:avLst/>
          </a:prstGeom>
        </p:spPr>
      </p:pic>
      <p:pic>
        <p:nvPicPr>
          <p:cNvPr id="30" name="Picture 29" descr="44Asset 31.pn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54535" y="3566146"/>
            <a:ext cx="1786328" cy="602082"/>
          </a:xfrm>
          <a:prstGeom prst="rect">
            <a:avLst/>
          </a:prstGeom>
        </p:spPr>
      </p:pic>
      <p:pic>
        <p:nvPicPr>
          <p:cNvPr id="25" name="Picture 24" descr="37gAsset 25.pn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497257" y="2895600"/>
            <a:ext cx="1370228" cy="1234440"/>
          </a:xfrm>
          <a:prstGeom prst="rect">
            <a:avLst/>
          </a:prstGeom>
        </p:spPr>
      </p:pic>
      <p:pic>
        <p:nvPicPr>
          <p:cNvPr id="5" name="Picture 4" descr="45Asset 34.png"/>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1362" y="2197882"/>
            <a:ext cx="3248530" cy="2926080"/>
          </a:xfrm>
          <a:prstGeom prst="rect">
            <a:avLst/>
          </a:prstGeom>
        </p:spPr>
      </p:pic>
      <p:pic>
        <p:nvPicPr>
          <p:cNvPr id="6" name="Picture 5" descr="48Asset 37.png"/>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2352272" y="2246114"/>
            <a:ext cx="240365" cy="423252"/>
          </a:xfrm>
          <a:prstGeom prst="rect">
            <a:avLst/>
          </a:prstGeom>
        </p:spPr>
      </p:pic>
      <p:sp>
        <p:nvSpPr>
          <p:cNvPr id="24" name="Rectangle 23"/>
          <p:cNvSpPr/>
          <p:nvPr/>
        </p:nvSpPr>
        <p:spPr>
          <a:xfrm>
            <a:off x="3985211" y="2965946"/>
            <a:ext cx="5524500" cy="1699439"/>
          </a:xfrm>
          <a:prstGeom prst="rect">
            <a:avLst/>
          </a:prstGeom>
        </p:spPr>
        <p:txBody>
          <a:bodyPr wrap="square">
            <a:spAutoFit/>
          </a:bodyPr>
          <a:lstStyle/>
          <a:p>
            <a:pPr defTabSz="457200" hangingPunct="0">
              <a:lnSpc>
                <a:spcPct val="80000"/>
              </a:lnSpc>
            </a:pPr>
            <a:endParaRPr lang="en-US" sz="1300" dirty="0">
              <a:solidFill>
                <a:srgbClr val="FFFFFF"/>
              </a:solidFill>
              <a:latin typeface="Century Gothic"/>
              <a:ea typeface="Arial"/>
              <a:cs typeface="Century Gothic"/>
              <a:sym typeface="Arial"/>
            </a:endParaRPr>
          </a:p>
          <a:p>
            <a:pPr marL="285750" indent="-285750" defTabSz="457200" hangingPunct="0">
              <a:lnSpc>
                <a:spcPct val="80000"/>
              </a:lnSpc>
              <a:buFont typeface="Arial"/>
              <a:buChar char="•"/>
            </a:pPr>
            <a:r>
              <a:rPr lang="en-US" sz="1300" dirty="0">
                <a:solidFill>
                  <a:srgbClr val="FF0000"/>
                </a:solidFill>
                <a:latin typeface="Century Gothic"/>
                <a:ea typeface="Arial"/>
                <a:cs typeface="Century Gothic"/>
                <a:sym typeface="Arial"/>
              </a:rPr>
              <a:t>“Role of greenhouse gases in climate change is </a:t>
            </a:r>
          </a:p>
          <a:p>
            <a:pPr defTabSz="457200" hangingPunct="0">
              <a:lnSpc>
                <a:spcPct val="80000"/>
              </a:lnSpc>
            </a:pPr>
            <a:r>
              <a:rPr lang="en-US" sz="1300" dirty="0">
                <a:solidFill>
                  <a:srgbClr val="FF0000"/>
                </a:solidFill>
                <a:latin typeface="Century Gothic"/>
                <a:ea typeface="Arial"/>
                <a:cs typeface="Century Gothic"/>
                <a:sym typeface="Arial"/>
              </a:rPr>
              <a:t>      not well understood”</a:t>
            </a:r>
          </a:p>
          <a:p>
            <a:pPr marL="285750" indent="-285750" defTabSz="457200" hangingPunct="0">
              <a:lnSpc>
                <a:spcPct val="80000"/>
              </a:lnSpc>
              <a:buFont typeface="Arial"/>
              <a:buChar char="•"/>
            </a:pPr>
            <a:endParaRPr lang="en-US" sz="1300" dirty="0">
              <a:solidFill>
                <a:srgbClr val="FF0000"/>
              </a:solidFill>
              <a:latin typeface="Century Gothic"/>
              <a:ea typeface="Arial"/>
              <a:cs typeface="Century Gothic"/>
              <a:sym typeface="Arial"/>
            </a:endParaRPr>
          </a:p>
          <a:p>
            <a:pPr marL="285750" indent="-285750" defTabSz="457200" hangingPunct="0">
              <a:lnSpc>
                <a:spcPct val="80000"/>
              </a:lnSpc>
              <a:buFont typeface="Arial"/>
              <a:buChar char="•"/>
            </a:pPr>
            <a:r>
              <a:rPr lang="en-US" sz="1300" dirty="0">
                <a:solidFill>
                  <a:srgbClr val="FF0000"/>
                </a:solidFill>
                <a:latin typeface="Century Gothic"/>
                <a:ea typeface="Arial"/>
                <a:cs typeface="Century Gothic"/>
                <a:sym typeface="Arial"/>
              </a:rPr>
              <a:t>$13M in 1997 anti-Kyoto ad campaign</a:t>
            </a:r>
          </a:p>
          <a:p>
            <a:pPr defTabSz="457200" hangingPunct="0">
              <a:lnSpc>
                <a:spcPct val="80000"/>
              </a:lnSpc>
            </a:pPr>
            <a:endParaRPr lang="en-US" sz="1300" dirty="0">
              <a:solidFill>
                <a:srgbClr val="FFFFFF"/>
              </a:solidFill>
              <a:latin typeface="Century Gothic"/>
              <a:ea typeface="Arial"/>
              <a:cs typeface="Century Gothic"/>
              <a:sym typeface="Arial"/>
            </a:endParaRPr>
          </a:p>
          <a:p>
            <a:pPr marL="285750" indent="-285750" defTabSz="457200" hangingPunct="0">
              <a:lnSpc>
                <a:spcPct val="80000"/>
              </a:lnSpc>
              <a:buFont typeface="Arial"/>
              <a:buChar char="•"/>
            </a:pPr>
            <a:r>
              <a:rPr lang="en-US" sz="1300" dirty="0">
                <a:solidFill>
                  <a:srgbClr val="FFFFFF"/>
                </a:solidFill>
                <a:latin typeface="Century Gothic"/>
                <a:ea typeface="Arial"/>
                <a:cs typeface="Century Gothic"/>
                <a:sym typeface="Arial"/>
              </a:rPr>
              <a:t>$63M in political contributions (1989-99) </a:t>
            </a:r>
          </a:p>
          <a:p>
            <a:pPr marL="285750" indent="-285750" defTabSz="457200" hangingPunct="0">
              <a:lnSpc>
                <a:spcPct val="80000"/>
              </a:lnSpc>
              <a:buFont typeface="Arial"/>
              <a:buChar char="•"/>
            </a:pPr>
            <a:endParaRPr lang="en-US" sz="1300" dirty="0">
              <a:solidFill>
                <a:srgbClr val="FFFFFF"/>
              </a:solidFill>
              <a:latin typeface="Century Gothic"/>
              <a:ea typeface="Arial"/>
              <a:cs typeface="Century Gothic"/>
              <a:sym typeface="Arial"/>
            </a:endParaRPr>
          </a:p>
          <a:p>
            <a:pPr marL="285750" indent="-285750" defTabSz="457200" hangingPunct="0">
              <a:lnSpc>
                <a:spcPct val="80000"/>
              </a:lnSpc>
              <a:buFont typeface="Arial"/>
              <a:buChar char="•"/>
            </a:pPr>
            <a:r>
              <a:rPr lang="en-US" sz="1300" dirty="0">
                <a:solidFill>
                  <a:srgbClr val="FFFFFF"/>
                </a:solidFill>
                <a:latin typeface="Century Gothic"/>
                <a:ea typeface="Arial"/>
                <a:cs typeface="Century Gothic"/>
                <a:sym typeface="Arial"/>
              </a:rPr>
              <a:t>1996: </a:t>
            </a:r>
            <a:r>
              <a:rPr lang="en-US" sz="1300" i="1" dirty="0">
                <a:solidFill>
                  <a:srgbClr val="FFFFFF"/>
                </a:solidFill>
                <a:latin typeface="Century Gothic"/>
                <a:ea typeface="Arial"/>
                <a:cs typeface="Century Gothic"/>
                <a:sym typeface="Arial"/>
              </a:rPr>
              <a:t>‘The IPCC: Institutionalized Scientific Cleansing?’</a:t>
            </a:r>
          </a:p>
          <a:p>
            <a:pPr marL="285750" indent="-285750" defTabSz="457200" hangingPunct="0">
              <a:lnSpc>
                <a:spcPct val="80000"/>
              </a:lnSpc>
              <a:buFont typeface="Arial"/>
              <a:buChar char="•"/>
            </a:pPr>
            <a:endParaRPr lang="en-US" sz="1300" dirty="0">
              <a:solidFill>
                <a:srgbClr val="FFFFFF"/>
              </a:solidFill>
              <a:latin typeface="Century Gothic"/>
              <a:cs typeface="Century Gothic"/>
              <a:sym typeface="Arial"/>
            </a:endParaRPr>
          </a:p>
        </p:txBody>
      </p:sp>
      <p:pic>
        <p:nvPicPr>
          <p:cNvPr id="26" name="Picture 25"/>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4069875" y="1202310"/>
            <a:ext cx="1595955" cy="1513263"/>
          </a:xfrm>
          <a:prstGeom prst="rect">
            <a:avLst/>
          </a:prstGeom>
        </p:spPr>
      </p:pic>
      <p:sp>
        <p:nvSpPr>
          <p:cNvPr id="29" name="Rectangle 28"/>
          <p:cNvSpPr/>
          <p:nvPr/>
        </p:nvSpPr>
        <p:spPr>
          <a:xfrm>
            <a:off x="3984557" y="86604"/>
            <a:ext cx="5524500" cy="1107996"/>
          </a:xfrm>
          <a:prstGeom prst="rect">
            <a:avLst/>
          </a:prstGeom>
        </p:spPr>
        <p:txBody>
          <a:bodyPr wrap="square">
            <a:spAutoFit/>
          </a:bodyPr>
          <a:lstStyle/>
          <a:p>
            <a:pPr defTabSz="457200" hangingPunct="0"/>
            <a:r>
              <a:rPr lang="en-US" sz="2200" dirty="0">
                <a:solidFill>
                  <a:srgbClr val="FFFFFF"/>
                </a:solidFill>
                <a:latin typeface="Century Gothic"/>
                <a:ea typeface="Arial"/>
                <a:cs typeface="Century Gothic"/>
                <a:sym typeface="Arial"/>
              </a:rPr>
              <a:t>$38.7 million+ to 73 climate-denying </a:t>
            </a:r>
          </a:p>
          <a:p>
            <a:pPr defTabSz="457200" hangingPunct="0"/>
            <a:r>
              <a:rPr lang="en-US" sz="2200" dirty="0">
                <a:solidFill>
                  <a:srgbClr val="FFFFFF"/>
                </a:solidFill>
                <a:latin typeface="Century Gothic"/>
                <a:ea typeface="Arial"/>
                <a:cs typeface="Century Gothic"/>
                <a:sym typeface="Arial"/>
              </a:rPr>
              <a:t>organizations (1992-2017)</a:t>
            </a:r>
            <a:endParaRPr lang="en-US" sz="2200" i="1" dirty="0">
              <a:solidFill>
                <a:srgbClr val="FFFFFF"/>
              </a:solidFill>
              <a:latin typeface="Century Gothic"/>
              <a:ea typeface="Arial"/>
              <a:cs typeface="Century Gothic"/>
              <a:sym typeface="Arial"/>
            </a:endParaRPr>
          </a:p>
          <a:p>
            <a:pPr marL="285750" indent="-285750" defTabSz="457200" hangingPunct="0">
              <a:buFont typeface="Arial"/>
              <a:buChar char="•"/>
            </a:pPr>
            <a:endParaRPr lang="en-US" sz="2200" dirty="0">
              <a:solidFill>
                <a:srgbClr val="FFFFFF"/>
              </a:solidFill>
              <a:latin typeface="Century Gothic"/>
              <a:cs typeface="Century Gothic"/>
              <a:sym typeface="Arial"/>
            </a:endParaRPr>
          </a:p>
        </p:txBody>
      </p:sp>
      <p:sp>
        <p:nvSpPr>
          <p:cNvPr id="33" name="TextBox 32"/>
          <p:cNvSpPr txBox="1"/>
          <p:nvPr/>
        </p:nvSpPr>
        <p:spPr>
          <a:xfrm rot="1399105">
            <a:off x="2384212" y="4525956"/>
            <a:ext cx="812292" cy="169277"/>
          </a:xfrm>
          <a:prstGeom prst="rect">
            <a:avLst/>
          </a:prstGeom>
          <a:noFill/>
          <a:scene3d>
            <a:camera prst="orthographicFront">
              <a:rot lat="60000" lon="0" rev="0"/>
            </a:camera>
            <a:lightRig rig="threePt" dir="t"/>
          </a:scene3d>
        </p:spPr>
        <p:txBody>
          <a:bodyPr wrap="square" rtlCol="0">
            <a:spAutoFit/>
          </a:bodyPr>
          <a:lstStyle/>
          <a:p>
            <a:r>
              <a:rPr lang="en-US" sz="500" dirty="0">
                <a:solidFill>
                  <a:schemeClr val="bg1"/>
                </a:solidFill>
                <a:latin typeface="Arial"/>
                <a:cs typeface="Arial"/>
              </a:rPr>
              <a:t>EM</a:t>
            </a:r>
          </a:p>
        </p:txBody>
      </p:sp>
      <p:sp>
        <p:nvSpPr>
          <p:cNvPr id="34" name="TextBox 33"/>
          <p:cNvSpPr txBox="1"/>
          <p:nvPr/>
        </p:nvSpPr>
        <p:spPr>
          <a:xfrm rot="1399105">
            <a:off x="2626549" y="4299892"/>
            <a:ext cx="812292" cy="246221"/>
          </a:xfrm>
          <a:prstGeom prst="rect">
            <a:avLst/>
          </a:prstGeom>
          <a:noFill/>
          <a:scene3d>
            <a:camera prst="orthographicFront">
              <a:rot lat="60000" lon="0" rev="0"/>
            </a:camera>
            <a:lightRig rig="threePt" dir="t"/>
          </a:scene3d>
        </p:spPr>
        <p:txBody>
          <a:bodyPr wrap="square" rtlCol="0">
            <a:spAutoFit/>
          </a:bodyPr>
          <a:lstStyle/>
          <a:p>
            <a:r>
              <a:rPr lang="en-US" sz="500" dirty="0">
                <a:solidFill>
                  <a:schemeClr val="bg1"/>
                </a:solidFill>
                <a:latin typeface="Arial"/>
                <a:cs typeface="Arial"/>
              </a:rPr>
              <a:t>CONTRARIAN</a:t>
            </a:r>
          </a:p>
          <a:p>
            <a:r>
              <a:rPr lang="en-US" sz="500" dirty="0">
                <a:solidFill>
                  <a:schemeClr val="bg1"/>
                </a:solidFill>
                <a:latin typeface="Arial"/>
                <a:cs typeface="Arial"/>
              </a:rPr>
              <a:t>SCIENTISTS</a:t>
            </a:r>
          </a:p>
        </p:txBody>
      </p:sp>
      <p:sp>
        <p:nvSpPr>
          <p:cNvPr id="35" name="TextBox 34"/>
          <p:cNvSpPr txBox="1"/>
          <p:nvPr/>
        </p:nvSpPr>
        <p:spPr>
          <a:xfrm rot="1399105">
            <a:off x="2807620" y="4153624"/>
            <a:ext cx="812292" cy="169277"/>
          </a:xfrm>
          <a:prstGeom prst="rect">
            <a:avLst/>
          </a:prstGeom>
          <a:noFill/>
          <a:scene3d>
            <a:camera prst="orthographicFront">
              <a:rot lat="60000" lon="0" rev="0"/>
            </a:camera>
            <a:lightRig rig="threePt" dir="t"/>
          </a:scene3d>
        </p:spPr>
        <p:txBody>
          <a:bodyPr wrap="square" rtlCol="0">
            <a:spAutoFit/>
          </a:bodyPr>
          <a:lstStyle/>
          <a:p>
            <a:r>
              <a:rPr lang="en-US" sz="500" dirty="0">
                <a:solidFill>
                  <a:schemeClr val="bg1"/>
                </a:solidFill>
                <a:latin typeface="Arial"/>
                <a:cs typeface="Arial"/>
              </a:rPr>
              <a:t>THINK TANKS</a:t>
            </a:r>
          </a:p>
        </p:txBody>
      </p:sp>
      <p:pic>
        <p:nvPicPr>
          <p:cNvPr id="37" name="Picture 36" descr="25Asset 9 1.png"/>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2047428" y="47807"/>
            <a:ext cx="1775968" cy="841248"/>
          </a:xfrm>
          <a:prstGeom prst="rect">
            <a:avLst/>
          </a:prstGeom>
        </p:spPr>
      </p:pic>
      <p:sp>
        <p:nvSpPr>
          <p:cNvPr id="39" name="TextBox 38"/>
          <p:cNvSpPr txBox="1"/>
          <p:nvPr/>
        </p:nvSpPr>
        <p:spPr>
          <a:xfrm>
            <a:off x="2867485" y="5006091"/>
            <a:ext cx="1207680" cy="169277"/>
          </a:xfrm>
          <a:prstGeom prst="rect">
            <a:avLst/>
          </a:prstGeom>
          <a:noFill/>
        </p:spPr>
        <p:txBody>
          <a:bodyPr wrap="square" rtlCol="0">
            <a:spAutoFit/>
          </a:bodyPr>
          <a:lstStyle/>
          <a:p>
            <a:r>
              <a:rPr lang="en-US" sz="500" b="1" dirty="0">
                <a:solidFill>
                  <a:srgbClr val="595959"/>
                </a:solidFill>
                <a:latin typeface="Calibri"/>
                <a:cs typeface="Calibri"/>
              </a:rPr>
              <a:t>PAUL HORN /</a:t>
            </a:r>
            <a:r>
              <a:rPr lang="en-US" sz="500" b="1" dirty="0" err="1">
                <a:solidFill>
                  <a:srgbClr val="595959"/>
                </a:solidFill>
                <a:latin typeface="Calibri"/>
                <a:cs typeface="Calibri"/>
              </a:rPr>
              <a:t>InsideClimate</a:t>
            </a:r>
            <a:r>
              <a:rPr lang="en-US" sz="500" b="1" dirty="0">
                <a:solidFill>
                  <a:srgbClr val="595959"/>
                </a:solidFill>
                <a:latin typeface="Calibri"/>
                <a:cs typeface="Calibri"/>
              </a:rPr>
              <a:t> News</a:t>
            </a:r>
          </a:p>
        </p:txBody>
      </p:sp>
      <p:sp>
        <p:nvSpPr>
          <p:cNvPr id="40" name="Rectangle 39"/>
          <p:cNvSpPr/>
          <p:nvPr/>
        </p:nvSpPr>
        <p:spPr>
          <a:xfrm>
            <a:off x="5283198" y="4777469"/>
            <a:ext cx="3459947" cy="400110"/>
          </a:xfrm>
          <a:prstGeom prst="rect">
            <a:avLst/>
          </a:prstGeom>
        </p:spPr>
        <p:txBody>
          <a:bodyPr wrap="square">
            <a:spAutoFit/>
          </a:bodyPr>
          <a:lstStyle/>
          <a:p>
            <a:pPr algn="r"/>
            <a:r>
              <a:rPr lang="en-US" sz="500" dirty="0">
                <a:solidFill>
                  <a:srgbClr val="A6A6A6"/>
                </a:solidFill>
              </a:rPr>
              <a:t> Supran G et al. Fossil Free MIT (2015, </a:t>
            </a:r>
            <a:r>
              <a:rPr lang="en-US" sz="500" dirty="0" err="1">
                <a:solidFill>
                  <a:srgbClr val="A6A6A6"/>
                </a:solidFill>
              </a:rPr>
              <a:t>bit.ly</a:t>
            </a:r>
            <a:r>
              <a:rPr lang="en-US" sz="500" dirty="0">
                <a:solidFill>
                  <a:srgbClr val="A6A6A6"/>
                </a:solidFill>
              </a:rPr>
              <a:t>/PCHR2)</a:t>
            </a:r>
          </a:p>
          <a:p>
            <a:pPr algn="r"/>
            <a:r>
              <a:rPr lang="en-US" sz="500" dirty="0" err="1">
                <a:solidFill>
                  <a:srgbClr val="A6A6A6"/>
                </a:solidFill>
              </a:rPr>
              <a:t>Achakulwisut</a:t>
            </a:r>
            <a:r>
              <a:rPr lang="en-US" sz="500" dirty="0">
                <a:solidFill>
                  <a:srgbClr val="A6A6A6"/>
                </a:solidFill>
              </a:rPr>
              <a:t> P et al. Ending ExxonMobil Sponsorship of the American Geophysical Union (2016), </a:t>
            </a:r>
            <a:r>
              <a:rPr lang="en-US" sz="500" dirty="0" err="1">
                <a:solidFill>
                  <a:srgbClr val="A6A6A6"/>
                </a:solidFill>
              </a:rPr>
              <a:t>bit.ly</a:t>
            </a:r>
            <a:r>
              <a:rPr lang="en-US" sz="500" dirty="0">
                <a:solidFill>
                  <a:srgbClr val="A6A6A6"/>
                </a:solidFill>
              </a:rPr>
              <a:t>/</a:t>
            </a:r>
            <a:r>
              <a:rPr lang="en-US" sz="500" dirty="0" err="1">
                <a:solidFill>
                  <a:srgbClr val="A6A6A6"/>
                </a:solidFill>
              </a:rPr>
              <a:t>ExxonReport</a:t>
            </a:r>
            <a:r>
              <a:rPr lang="en-US" sz="500" dirty="0">
                <a:solidFill>
                  <a:srgbClr val="A6A6A6"/>
                </a:solidFill>
              </a:rPr>
              <a:t>)</a:t>
            </a:r>
          </a:p>
          <a:p>
            <a:pPr algn="r"/>
            <a:r>
              <a:rPr lang="en-US" sz="500" dirty="0" err="1">
                <a:solidFill>
                  <a:srgbClr val="A6A6A6"/>
                </a:solidFill>
              </a:rPr>
              <a:t>Frumhoff</a:t>
            </a:r>
            <a:r>
              <a:rPr lang="en-US" sz="500" dirty="0">
                <a:solidFill>
                  <a:srgbClr val="A6A6A6"/>
                </a:solidFill>
              </a:rPr>
              <a:t> P, </a:t>
            </a:r>
            <a:r>
              <a:rPr lang="en-US" sz="500" dirty="0" err="1">
                <a:solidFill>
                  <a:srgbClr val="A6A6A6"/>
                </a:solidFill>
              </a:rPr>
              <a:t>Heede</a:t>
            </a:r>
            <a:r>
              <a:rPr lang="en-US" sz="500" dirty="0">
                <a:solidFill>
                  <a:srgbClr val="A6A6A6"/>
                </a:solidFill>
              </a:rPr>
              <a:t> R, </a:t>
            </a:r>
            <a:r>
              <a:rPr lang="en-US" sz="500" dirty="0" err="1">
                <a:solidFill>
                  <a:srgbClr val="A6A6A6"/>
                </a:solidFill>
              </a:rPr>
              <a:t>Oreskes</a:t>
            </a:r>
            <a:r>
              <a:rPr lang="en-US" sz="500" dirty="0">
                <a:solidFill>
                  <a:srgbClr val="A6A6A6"/>
                </a:solidFill>
              </a:rPr>
              <a:t> N. Climatic Change 132, 157 (2015)</a:t>
            </a:r>
          </a:p>
          <a:p>
            <a:pPr algn="r"/>
            <a:r>
              <a:rPr lang="en-US" sz="500" dirty="0" err="1">
                <a:solidFill>
                  <a:srgbClr val="A6A6A6"/>
                </a:solidFill>
              </a:rPr>
              <a:t>ExxonSecrets.org</a:t>
            </a:r>
            <a:endParaRPr lang="en-US" sz="500" dirty="0">
              <a:solidFill>
                <a:srgbClr val="A6A6A6"/>
              </a:solidFill>
            </a:endParaRPr>
          </a:p>
        </p:txBody>
      </p:sp>
      <p:sp>
        <p:nvSpPr>
          <p:cNvPr id="31" name="TextBox 30"/>
          <p:cNvSpPr txBox="1"/>
          <p:nvPr/>
        </p:nvSpPr>
        <p:spPr>
          <a:xfrm>
            <a:off x="-3596" y="4933751"/>
            <a:ext cx="2067958" cy="246221"/>
          </a:xfrm>
          <a:prstGeom prst="rect">
            <a:avLst/>
          </a:prstGeom>
          <a:noFill/>
        </p:spPr>
        <p:txBody>
          <a:bodyPr wrap="square" rtlCol="0">
            <a:spAutoFit/>
          </a:bodyPr>
          <a:lstStyle/>
          <a:p>
            <a:r>
              <a:rPr lang="en-US" sz="500" b="1" dirty="0">
                <a:solidFill>
                  <a:schemeClr val="tx1">
                    <a:lumMod val="65000"/>
                    <a:lumOff val="35000"/>
                  </a:schemeClr>
                </a:solidFill>
              </a:rPr>
              <a:t>Adapted from original graphic. </a:t>
            </a:r>
          </a:p>
          <a:p>
            <a:r>
              <a:rPr lang="en-US" sz="500" b="1" dirty="0">
                <a:solidFill>
                  <a:schemeClr val="tx1">
                    <a:lumMod val="65000"/>
                    <a:lumOff val="35000"/>
                  </a:schemeClr>
                </a:solidFill>
              </a:rPr>
              <a:t>Paul Horn/ICN not responsible for any changes.</a:t>
            </a:r>
          </a:p>
        </p:txBody>
      </p:sp>
      <p:pic>
        <p:nvPicPr>
          <p:cNvPr id="32" name="Picture 31" descr="22Asset 15.png"/>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485987" y="804885"/>
            <a:ext cx="1292192" cy="906016"/>
          </a:xfrm>
          <a:prstGeom prst="rect">
            <a:avLst/>
          </a:prstGeom>
        </p:spPr>
      </p:pic>
      <p:pic>
        <p:nvPicPr>
          <p:cNvPr id="36" name="Picture 35" descr="quote1.png"/>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277343" y="278507"/>
            <a:ext cx="1386678" cy="666578"/>
          </a:xfrm>
          <a:prstGeom prst="rect">
            <a:avLst/>
          </a:prstGeom>
        </p:spPr>
      </p:pic>
    </p:spTree>
    <p:extLst>
      <p:ext uri="{BB962C8B-B14F-4D97-AF65-F5344CB8AC3E}">
        <p14:creationId xmlns:p14="http://schemas.microsoft.com/office/powerpoint/2010/main" val="365576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32" presetClass="emph" presetSubtype="0" fill="hold"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Screenshot 2017-12-07 23.56.17.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67000" y="72571"/>
            <a:ext cx="3927928" cy="5034726"/>
          </a:xfrm>
          <a:prstGeom prst="rect">
            <a:avLst/>
          </a:prstGeom>
        </p:spPr>
      </p:pic>
      <p:pic>
        <p:nvPicPr>
          <p:cNvPr id="4" name="Picture 3" descr="Screenshot 2017-12-07 23.56.17.png"/>
          <p:cNvPicPr>
            <a:picLocks noChangeAspect="1"/>
          </p:cNvPicPr>
          <p:nvPr/>
        </p:nvPicPr>
        <p:blipFill>
          <a:blip r:embed="rId4" cstate="email">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tretch>
            <a:fillRect/>
          </a:stretch>
        </p:blipFill>
        <p:spPr>
          <a:xfrm>
            <a:off x="2667000" y="72571"/>
            <a:ext cx="3927928" cy="5034726"/>
          </a:xfrm>
          <a:prstGeom prst="rect">
            <a:avLst/>
          </a:prstGeom>
        </p:spPr>
      </p:pic>
      <p:pic>
        <p:nvPicPr>
          <p:cNvPr id="7" name="Picture 6" descr="Screenshot 2017-12-07 23.56.35.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09468" y="1274360"/>
            <a:ext cx="8586642" cy="3182186"/>
          </a:xfrm>
          <a:prstGeom prst="rect">
            <a:avLst/>
          </a:prstGeom>
          <a:ln>
            <a:noFill/>
          </a:ln>
          <a:effectLst>
            <a:softEdge rad="112500"/>
          </a:effectLst>
        </p:spPr>
      </p:pic>
      <p:sp>
        <p:nvSpPr>
          <p:cNvPr id="5" name="Rectangle 4"/>
          <p:cNvSpPr/>
          <p:nvPr/>
        </p:nvSpPr>
        <p:spPr>
          <a:xfrm>
            <a:off x="1595354" y="2568447"/>
            <a:ext cx="5412737" cy="261389"/>
          </a:xfrm>
          <a:prstGeom prst="rect">
            <a:avLst/>
          </a:prstGeom>
          <a:solidFill>
            <a:srgbClr val="FF0000">
              <a:alpha val="4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8" name="Rectangle 7"/>
          <p:cNvSpPr/>
          <p:nvPr/>
        </p:nvSpPr>
        <p:spPr>
          <a:xfrm>
            <a:off x="309468" y="4891775"/>
            <a:ext cx="2108200" cy="215444"/>
          </a:xfrm>
          <a:prstGeom prst="rect">
            <a:avLst/>
          </a:prstGeom>
        </p:spPr>
        <p:txBody>
          <a:bodyPr wrap="square">
            <a:spAutoFit/>
          </a:bodyPr>
          <a:lstStyle/>
          <a:p>
            <a:r>
              <a:rPr lang="en-US" sz="800" dirty="0">
                <a:solidFill>
                  <a:srgbClr val="A6A6A6"/>
                </a:solidFill>
              </a:rPr>
              <a:t>Brill K (2001) Letter to </a:t>
            </a:r>
            <a:r>
              <a:rPr lang="en-US" sz="800" dirty="0" err="1">
                <a:solidFill>
                  <a:srgbClr val="A6A6A6"/>
                </a:solidFill>
              </a:rPr>
              <a:t>Dobriansky</a:t>
            </a:r>
            <a:r>
              <a:rPr lang="en-US" sz="800" dirty="0">
                <a:solidFill>
                  <a:srgbClr val="A6A6A6"/>
                </a:solidFill>
              </a:rPr>
              <a:t> P</a:t>
            </a:r>
          </a:p>
        </p:txBody>
      </p:sp>
    </p:spTree>
    <p:extLst>
      <p:ext uri="{BB962C8B-B14F-4D97-AF65-F5344CB8AC3E}">
        <p14:creationId xmlns:p14="http://schemas.microsoft.com/office/powerpoint/2010/main" val="187573246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1000" fill="hold"/>
                                        <p:tgtEl>
                                          <p:spTgt spid="7"/>
                                        </p:tgtEl>
                                        <p:attrNameLst>
                                          <p:attrName>ppt_w</p:attrName>
                                        </p:attrNameLst>
                                      </p:cBhvr>
                                      <p:tavLst>
                                        <p:tav tm="0">
                                          <p:val>
                                            <p:fltVal val="0"/>
                                          </p:val>
                                        </p:tav>
                                        <p:tav tm="100000">
                                          <p:val>
                                            <p:strVal val="#ppt_w"/>
                                          </p:val>
                                        </p:tav>
                                      </p:tavLst>
                                    </p:anim>
                                    <p:anim calcmode="lin" valueType="num">
                                      <p:cBhvr>
                                        <p:cTn id="11" dur="1000" fill="hold"/>
                                        <p:tgtEl>
                                          <p:spTgt spid="7"/>
                                        </p:tgtEl>
                                        <p:attrNameLst>
                                          <p:attrName>ppt_h</p:attrName>
                                        </p:attrNameLst>
                                      </p:cBhvr>
                                      <p:tavLst>
                                        <p:tav tm="0">
                                          <p:val>
                                            <p:fltVal val="0"/>
                                          </p:val>
                                        </p:tav>
                                        <p:tav tm="100000">
                                          <p:val>
                                            <p:strVal val="#ppt_h"/>
                                          </p:val>
                                        </p:tav>
                                      </p:tavLst>
                                    </p:anim>
                                    <p:animEffect transition="in" filter="fade">
                                      <p:cBhvr>
                                        <p:cTn id="12" dur="1000"/>
                                        <p:tgtEl>
                                          <p:spTgt spid="7"/>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shot 2017-12-08 20.52.00.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236" y="63500"/>
            <a:ext cx="3872841" cy="4991100"/>
          </a:xfrm>
          <a:prstGeom prst="rect">
            <a:avLst/>
          </a:prstGeom>
        </p:spPr>
      </p:pic>
      <p:sp>
        <p:nvSpPr>
          <p:cNvPr id="5" name="Title 1"/>
          <p:cNvSpPr txBox="1">
            <a:spLocks/>
          </p:cNvSpPr>
          <p:nvPr/>
        </p:nvSpPr>
        <p:spPr>
          <a:xfrm>
            <a:off x="4357952" y="4523580"/>
            <a:ext cx="2578100" cy="1140619"/>
          </a:xfrm>
          <a:prstGeom prst="rect">
            <a:avLst/>
          </a:prstGeom>
          <a:ln w="12700">
            <a:miter lim="400000"/>
          </a:ln>
          <a:extLst>
            <a:ext uri="{C572A759-6A51-4108-AA02-DFA0A04FC94B}">
              <ma14:wrappingTextBoxFlag xmlns:ma14="http://schemas.microsoft.com/office/mac/drawingml/2011/main" xmlns="" val="1"/>
            </a:ext>
          </a:extLst>
        </p:spPr>
        <p:txBody>
          <a:bodyPr lIns="24003" tIns="24003" rIns="24003" bIns="24003"/>
          <a:lstStyle>
            <a:lvl1pPr marL="0" marR="0" indent="0" algn="ctr" defTabSz="288036" rtl="0" latinLnBrk="0">
              <a:lnSpc>
                <a:spcPts val="3402"/>
              </a:lnSpc>
              <a:spcBef>
                <a:spcPts val="189"/>
              </a:spcBef>
              <a:spcAft>
                <a:spcPts val="0"/>
              </a:spcAft>
              <a:buClrTx/>
              <a:buSzTx/>
              <a:buFontTx/>
              <a:buNone/>
              <a:tabLst/>
              <a:defRPr sz="2800" b="1" i="0" u="none" strike="noStrike" cap="none" spc="0" baseline="0">
                <a:ln>
                  <a:noFill/>
                </a:ln>
                <a:solidFill>
                  <a:srgbClr val="FFFFFF"/>
                </a:solidFill>
                <a:uFillTx/>
                <a:latin typeface="+mn-lt"/>
                <a:ea typeface="+mn-ea"/>
                <a:cs typeface="+mn-cs"/>
                <a:sym typeface="Arial"/>
              </a:defRPr>
            </a:lvl1pPr>
            <a:lvl2pPr marL="0" marR="0" indent="144018" algn="l" defTabSz="288036" rtl="0" latinLnBrk="0">
              <a:lnSpc>
                <a:spcPts val="3213"/>
              </a:lnSpc>
              <a:spcBef>
                <a:spcPts val="0"/>
              </a:spcBef>
              <a:spcAft>
                <a:spcPts val="0"/>
              </a:spcAft>
              <a:buClrTx/>
              <a:buSzTx/>
              <a:buFontTx/>
              <a:buNone/>
              <a:tabLst/>
              <a:defRPr sz="2800" b="1" i="0" u="none" strike="noStrike" cap="none" spc="0" baseline="0">
                <a:ln>
                  <a:noFill/>
                </a:ln>
                <a:solidFill>
                  <a:srgbClr val="FFFFFF"/>
                </a:solidFill>
                <a:uFillTx/>
                <a:latin typeface="+mn-lt"/>
                <a:ea typeface="+mn-ea"/>
                <a:cs typeface="+mn-cs"/>
                <a:sym typeface="Arial"/>
              </a:defRPr>
            </a:lvl2pPr>
            <a:lvl3pPr marL="0" marR="0" indent="288036" algn="l" defTabSz="288036" rtl="0" latinLnBrk="0">
              <a:lnSpc>
                <a:spcPts val="3213"/>
              </a:lnSpc>
              <a:spcBef>
                <a:spcPts val="0"/>
              </a:spcBef>
              <a:spcAft>
                <a:spcPts val="0"/>
              </a:spcAft>
              <a:buClrTx/>
              <a:buSzTx/>
              <a:buFontTx/>
              <a:buNone/>
              <a:tabLst/>
              <a:defRPr sz="2800" b="1" i="0" u="none" strike="noStrike" cap="none" spc="0" baseline="0">
                <a:ln>
                  <a:noFill/>
                </a:ln>
                <a:solidFill>
                  <a:srgbClr val="FFFFFF"/>
                </a:solidFill>
                <a:uFillTx/>
                <a:latin typeface="+mn-lt"/>
                <a:ea typeface="+mn-ea"/>
                <a:cs typeface="+mn-cs"/>
                <a:sym typeface="Arial"/>
              </a:defRPr>
            </a:lvl3pPr>
            <a:lvl4pPr marL="0" marR="0" indent="432054" algn="l" defTabSz="288036" rtl="0" latinLnBrk="0">
              <a:lnSpc>
                <a:spcPts val="3213"/>
              </a:lnSpc>
              <a:spcBef>
                <a:spcPts val="0"/>
              </a:spcBef>
              <a:spcAft>
                <a:spcPts val="0"/>
              </a:spcAft>
              <a:buClrTx/>
              <a:buSzTx/>
              <a:buFontTx/>
              <a:buNone/>
              <a:tabLst/>
              <a:defRPr sz="2800" b="1" i="0" u="none" strike="noStrike" cap="none" spc="0" baseline="0">
                <a:ln>
                  <a:noFill/>
                </a:ln>
                <a:solidFill>
                  <a:srgbClr val="FFFFFF"/>
                </a:solidFill>
                <a:uFillTx/>
                <a:latin typeface="+mn-lt"/>
                <a:ea typeface="+mn-ea"/>
                <a:cs typeface="+mn-cs"/>
                <a:sym typeface="Arial"/>
              </a:defRPr>
            </a:lvl4pPr>
            <a:lvl5pPr marL="0" marR="0" indent="576072" algn="l" defTabSz="288036" rtl="0" latinLnBrk="0">
              <a:lnSpc>
                <a:spcPts val="3213"/>
              </a:lnSpc>
              <a:spcBef>
                <a:spcPts val="0"/>
              </a:spcBef>
              <a:spcAft>
                <a:spcPts val="0"/>
              </a:spcAft>
              <a:buClrTx/>
              <a:buSzTx/>
              <a:buFontTx/>
              <a:buNone/>
              <a:tabLst/>
              <a:defRPr sz="2800" b="1" i="0" u="none" strike="noStrike" cap="none" spc="0" baseline="0">
                <a:ln>
                  <a:noFill/>
                </a:ln>
                <a:solidFill>
                  <a:srgbClr val="FFFFFF"/>
                </a:solidFill>
                <a:uFillTx/>
                <a:latin typeface="+mn-lt"/>
                <a:ea typeface="+mn-ea"/>
                <a:cs typeface="+mn-cs"/>
                <a:sym typeface="Arial"/>
              </a:defRPr>
            </a:lvl5pPr>
            <a:lvl6pPr marL="0" marR="0" indent="720090" algn="l" defTabSz="288036" rtl="0" latinLnBrk="0">
              <a:lnSpc>
                <a:spcPts val="3213"/>
              </a:lnSpc>
              <a:spcBef>
                <a:spcPts val="0"/>
              </a:spcBef>
              <a:spcAft>
                <a:spcPts val="0"/>
              </a:spcAft>
              <a:buClrTx/>
              <a:buSzTx/>
              <a:buFontTx/>
              <a:buNone/>
              <a:tabLst/>
              <a:defRPr sz="2800" b="1" i="0" u="none" strike="noStrike" cap="none" spc="0" baseline="0">
                <a:ln>
                  <a:noFill/>
                </a:ln>
                <a:solidFill>
                  <a:srgbClr val="FFFFFF"/>
                </a:solidFill>
                <a:uFillTx/>
                <a:latin typeface="+mn-lt"/>
                <a:ea typeface="+mn-ea"/>
                <a:cs typeface="+mn-cs"/>
                <a:sym typeface="Arial"/>
              </a:defRPr>
            </a:lvl6pPr>
            <a:lvl7pPr marL="0" marR="0" indent="864108" algn="l" defTabSz="288036" rtl="0" latinLnBrk="0">
              <a:lnSpc>
                <a:spcPts val="3213"/>
              </a:lnSpc>
              <a:spcBef>
                <a:spcPts val="0"/>
              </a:spcBef>
              <a:spcAft>
                <a:spcPts val="0"/>
              </a:spcAft>
              <a:buClrTx/>
              <a:buSzTx/>
              <a:buFontTx/>
              <a:buNone/>
              <a:tabLst/>
              <a:defRPr sz="2800" b="1" i="0" u="none" strike="noStrike" cap="none" spc="0" baseline="0">
                <a:ln>
                  <a:noFill/>
                </a:ln>
                <a:solidFill>
                  <a:srgbClr val="FFFFFF"/>
                </a:solidFill>
                <a:uFillTx/>
                <a:latin typeface="+mn-lt"/>
                <a:ea typeface="+mn-ea"/>
                <a:cs typeface="+mn-cs"/>
                <a:sym typeface="Arial"/>
              </a:defRPr>
            </a:lvl7pPr>
            <a:lvl8pPr marL="0" marR="0" indent="1008126" algn="l" defTabSz="288036" rtl="0" latinLnBrk="0">
              <a:lnSpc>
                <a:spcPts val="3213"/>
              </a:lnSpc>
              <a:spcBef>
                <a:spcPts val="0"/>
              </a:spcBef>
              <a:spcAft>
                <a:spcPts val="0"/>
              </a:spcAft>
              <a:buClrTx/>
              <a:buSzTx/>
              <a:buFontTx/>
              <a:buNone/>
              <a:tabLst/>
              <a:defRPr sz="2800" b="1" i="0" u="none" strike="noStrike" cap="none" spc="0" baseline="0">
                <a:ln>
                  <a:noFill/>
                </a:ln>
                <a:solidFill>
                  <a:srgbClr val="FFFFFF"/>
                </a:solidFill>
                <a:uFillTx/>
                <a:latin typeface="+mn-lt"/>
                <a:ea typeface="+mn-ea"/>
                <a:cs typeface="+mn-cs"/>
                <a:sym typeface="Arial"/>
              </a:defRPr>
            </a:lvl8pPr>
            <a:lvl9pPr marL="0" marR="0" indent="1152144" algn="l" defTabSz="288036" rtl="0" latinLnBrk="0">
              <a:lnSpc>
                <a:spcPts val="3213"/>
              </a:lnSpc>
              <a:spcBef>
                <a:spcPts val="0"/>
              </a:spcBef>
              <a:spcAft>
                <a:spcPts val="0"/>
              </a:spcAft>
              <a:buClrTx/>
              <a:buSzTx/>
              <a:buFontTx/>
              <a:buNone/>
              <a:tabLst/>
              <a:defRPr sz="2800" b="1" i="0" u="none" strike="noStrike" cap="none" spc="0" baseline="0">
                <a:ln>
                  <a:noFill/>
                </a:ln>
                <a:solidFill>
                  <a:srgbClr val="FFFFFF"/>
                </a:solidFill>
                <a:uFillTx/>
                <a:latin typeface="+mn-lt"/>
                <a:ea typeface="+mn-ea"/>
                <a:cs typeface="+mn-cs"/>
                <a:sym typeface="Arial"/>
              </a:defRPr>
            </a:lvl9pPr>
          </a:lstStyle>
          <a:p>
            <a:pPr algn="l">
              <a:lnSpc>
                <a:spcPct val="100000"/>
              </a:lnSpc>
            </a:pPr>
            <a:r>
              <a:rPr lang="en-US" sz="1500" b="0" dirty="0">
                <a:latin typeface="Century Gothic"/>
                <a:ea typeface="Arial"/>
                <a:cs typeface="Century Gothic"/>
              </a:rPr>
              <a:t>Online at</a:t>
            </a:r>
            <a:br>
              <a:rPr lang="en-US" sz="1500" b="0" dirty="0">
                <a:latin typeface="Century Gothic"/>
                <a:ea typeface="Arial"/>
                <a:cs typeface="Century Gothic"/>
              </a:rPr>
            </a:br>
            <a:r>
              <a:rPr lang="en-US" sz="1500" b="0" dirty="0" err="1">
                <a:latin typeface="Century Gothic"/>
                <a:ea typeface="Arial"/>
                <a:cs typeface="Century Gothic"/>
              </a:rPr>
              <a:t>bit.ly</a:t>
            </a:r>
            <a:r>
              <a:rPr lang="en-US" sz="1500" b="0" dirty="0">
                <a:latin typeface="Century Gothic"/>
                <a:ea typeface="Arial"/>
                <a:cs typeface="Century Gothic"/>
              </a:rPr>
              <a:t>/</a:t>
            </a:r>
            <a:r>
              <a:rPr lang="en-US" sz="1500" b="0" dirty="0" err="1">
                <a:latin typeface="Century Gothic"/>
                <a:ea typeface="Arial"/>
                <a:cs typeface="Century Gothic"/>
              </a:rPr>
              <a:t>ExxonReport</a:t>
            </a:r>
            <a:endParaRPr lang="en-US" sz="1500" b="0" dirty="0">
              <a:latin typeface="Century Gothic"/>
              <a:ea typeface="Arial"/>
              <a:cs typeface="Century Gothic"/>
            </a:endParaRPr>
          </a:p>
        </p:txBody>
      </p:sp>
      <p:sp>
        <p:nvSpPr>
          <p:cNvPr id="4" name="TextBox 3"/>
          <p:cNvSpPr txBox="1"/>
          <p:nvPr/>
        </p:nvSpPr>
        <p:spPr>
          <a:xfrm>
            <a:off x="4342077" y="-15875"/>
            <a:ext cx="6139530" cy="44114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defTabSz="457200" hangingPunct="0"/>
            <a:r>
              <a:rPr lang="en-US" sz="2200" dirty="0">
                <a:solidFill>
                  <a:srgbClr val="FFFFFF"/>
                </a:solidFill>
                <a:latin typeface="Century Gothic"/>
                <a:ea typeface="Arial"/>
                <a:cs typeface="Century Gothic"/>
              </a:rPr>
              <a:t>Exxon/ExxonMobil’s</a:t>
            </a:r>
          </a:p>
          <a:p>
            <a:pPr defTabSz="457200" hangingPunct="0"/>
            <a:r>
              <a:rPr lang="en-US" sz="2200" dirty="0">
                <a:solidFill>
                  <a:srgbClr val="FFFFFF"/>
                </a:solidFill>
                <a:latin typeface="Century Gothic"/>
                <a:ea typeface="Arial"/>
                <a:cs typeface="Century Gothic"/>
              </a:rPr>
              <a:t>past &amp; present climate denial:</a:t>
            </a:r>
          </a:p>
          <a:p>
            <a:pPr defTabSz="457200" hangingPunct="0"/>
            <a:endParaRPr lang="en-US" sz="2200" dirty="0">
              <a:solidFill>
                <a:srgbClr val="FFFFFF"/>
              </a:solidFill>
              <a:latin typeface="Century Gothic"/>
              <a:ea typeface="Arial"/>
              <a:cs typeface="Century Gothic"/>
            </a:endParaRPr>
          </a:p>
          <a:p>
            <a:pPr defTabSz="457200" hangingPunct="0"/>
            <a:r>
              <a:rPr lang="en-US" dirty="0">
                <a:solidFill>
                  <a:srgbClr val="FFFFFF"/>
                </a:solidFill>
                <a:latin typeface="Century Gothic"/>
                <a:ea typeface="Arial"/>
                <a:cs typeface="Century Gothic"/>
              </a:rPr>
              <a:t>The Company</a:t>
            </a:r>
          </a:p>
          <a:p>
            <a:pPr defTabSz="457200" hangingPunct="0"/>
            <a:endParaRPr lang="en-US" dirty="0">
              <a:solidFill>
                <a:srgbClr val="FFFFFF"/>
              </a:solidFill>
              <a:latin typeface="Century Gothic"/>
              <a:ea typeface="Arial"/>
              <a:cs typeface="Century Gothic"/>
            </a:endParaRPr>
          </a:p>
          <a:p>
            <a:pPr defTabSz="457200" hangingPunct="0"/>
            <a:r>
              <a:rPr lang="en-US" dirty="0">
                <a:solidFill>
                  <a:srgbClr val="FFFFFF"/>
                </a:solidFill>
                <a:latin typeface="Century Gothic"/>
                <a:ea typeface="Arial"/>
                <a:cs typeface="Century Gothic"/>
              </a:rPr>
              <a:t>Contrarian scientists</a:t>
            </a:r>
          </a:p>
          <a:p>
            <a:pPr defTabSz="457200" hangingPunct="0"/>
            <a:endParaRPr lang="en-US" dirty="0">
              <a:solidFill>
                <a:srgbClr val="FFFFFF"/>
              </a:solidFill>
              <a:latin typeface="Century Gothic"/>
              <a:ea typeface="Arial"/>
              <a:cs typeface="Century Gothic"/>
            </a:endParaRPr>
          </a:p>
          <a:p>
            <a:pPr defTabSz="457200" hangingPunct="0"/>
            <a:r>
              <a:rPr lang="en-US" dirty="0">
                <a:solidFill>
                  <a:srgbClr val="FFFFFF"/>
                </a:solidFill>
                <a:latin typeface="Century Gothic"/>
                <a:ea typeface="Arial"/>
                <a:cs typeface="Century Gothic"/>
              </a:rPr>
              <a:t>Third-party organizations</a:t>
            </a:r>
          </a:p>
          <a:p>
            <a:pPr defTabSz="457200" hangingPunct="0"/>
            <a:endParaRPr lang="en-US" dirty="0">
              <a:solidFill>
                <a:srgbClr val="FFFFFF"/>
              </a:solidFill>
              <a:latin typeface="Century Gothic"/>
              <a:ea typeface="Arial"/>
              <a:cs typeface="Century Gothic"/>
            </a:endParaRPr>
          </a:p>
          <a:p>
            <a:pPr defTabSz="457200" hangingPunct="0"/>
            <a:r>
              <a:rPr lang="en-US" dirty="0">
                <a:solidFill>
                  <a:srgbClr val="FFFFFF"/>
                </a:solidFill>
                <a:latin typeface="Century Gothic"/>
                <a:ea typeface="Arial"/>
                <a:cs typeface="Century Gothic"/>
              </a:rPr>
              <a:t>Climate-denying politicians</a:t>
            </a:r>
          </a:p>
          <a:p>
            <a:pPr defTabSz="457200" hangingPunct="0"/>
            <a:endParaRPr lang="en-US" sz="2200" i="1" dirty="0">
              <a:solidFill>
                <a:srgbClr val="FFFFFF"/>
              </a:solidFill>
              <a:latin typeface="Century Gothic"/>
              <a:ea typeface="Arial"/>
              <a:cs typeface="Century Gothic"/>
            </a:endParaRPr>
          </a:p>
          <a:p>
            <a:pPr defTabSz="457200" hangingPunct="0"/>
            <a:endParaRPr lang="en-US" sz="2200" dirty="0">
              <a:solidFill>
                <a:srgbClr val="FFFFFF"/>
              </a:solidFill>
              <a:latin typeface="Century Gothic"/>
              <a:ea typeface="Arial"/>
              <a:cs typeface="Century Gothic"/>
            </a:endParaRPr>
          </a:p>
          <a:p>
            <a:pPr defTabSz="457200" hangingPunct="0"/>
            <a:endParaRPr lang="en-US" sz="2200" dirty="0">
              <a:solidFill>
                <a:srgbClr val="FFFFFF"/>
              </a:solidFill>
              <a:latin typeface="Century Gothic"/>
              <a:ea typeface="Arial"/>
              <a:cs typeface="Century Gothic"/>
            </a:endParaRPr>
          </a:p>
          <a:p>
            <a:pPr defTabSz="457200" hangingPunct="0"/>
            <a:endParaRPr lang="en-US" sz="2200" b="1" dirty="0">
              <a:solidFill>
                <a:srgbClr val="FFFFFF"/>
              </a:solidFill>
              <a:latin typeface="Century Gothic"/>
              <a:ea typeface="Arial"/>
              <a:cs typeface="Century Gothic"/>
              <a:sym typeface="Arial"/>
            </a:endParaRPr>
          </a:p>
        </p:txBody>
      </p:sp>
    </p:spTree>
    <p:extLst>
      <p:ext uri="{BB962C8B-B14F-4D97-AF65-F5344CB8AC3E}">
        <p14:creationId xmlns:p14="http://schemas.microsoft.com/office/powerpoint/2010/main" val="689572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withEffect">
                                  <p:stCondLst>
                                    <p:cond delay="0"/>
                                  </p:stCondLst>
                                  <p:childTnLst>
                                    <p:animClr clrSpc="rgb" dir="cw">
                                      <p:cBhvr override="childStyle">
                                        <p:cTn id="6" dur="1000" fill="hold"/>
                                        <p:tgtEl>
                                          <p:spTgt spid="4">
                                            <p:txEl>
                                              <p:pRg st="9" end="9"/>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269999"/>
            <a:ext cx="9143094" cy="4783667"/>
          </a:xfrm>
          <a:prstGeom prst="rect">
            <a:avLst/>
          </a:prstGeom>
        </p:spPr>
      </p:pic>
      <p:sp>
        <p:nvSpPr>
          <p:cNvPr id="7" name="TextBox 6"/>
          <p:cNvSpPr txBox="1"/>
          <p:nvPr/>
        </p:nvSpPr>
        <p:spPr>
          <a:xfrm>
            <a:off x="0" y="29640"/>
            <a:ext cx="9186334" cy="1246495"/>
          </a:xfrm>
          <a:prstGeom prst="rect">
            <a:avLst/>
          </a:prstGeom>
          <a:noFill/>
        </p:spPr>
        <p:txBody>
          <a:bodyPr wrap="square" lIns="91440" tIns="45720" rIns="91440" bIns="45720" rtlCol="0">
            <a:spAutoFit/>
          </a:bodyPr>
          <a:lstStyle/>
          <a:p>
            <a:pPr algn="ctr" defTabSz="450093"/>
            <a:r>
              <a:rPr lang="en-US" sz="2000" dirty="0">
                <a:solidFill>
                  <a:srgbClr val="FF0000"/>
                </a:solidFill>
                <a:latin typeface="Century Gothic"/>
                <a:cs typeface="Century Gothic"/>
              </a:rPr>
              <a:t>“The idea that manmade gases, CO</a:t>
            </a:r>
            <a:r>
              <a:rPr lang="en-US" sz="2000" baseline="-25000" dirty="0">
                <a:solidFill>
                  <a:srgbClr val="FF0000"/>
                </a:solidFill>
                <a:latin typeface="Century Gothic"/>
                <a:cs typeface="Century Gothic"/>
              </a:rPr>
              <a:t>2</a:t>
            </a:r>
            <a:r>
              <a:rPr lang="en-US" sz="2000" dirty="0">
                <a:solidFill>
                  <a:srgbClr val="FF0000"/>
                </a:solidFill>
                <a:latin typeface="Century Gothic"/>
                <a:cs typeface="Century Gothic"/>
              </a:rPr>
              <a:t>, are causing </a:t>
            </a:r>
          </a:p>
          <a:p>
            <a:pPr algn="ctr" defTabSz="450093"/>
            <a:r>
              <a:rPr lang="en-US" sz="2000" dirty="0">
                <a:solidFill>
                  <a:srgbClr val="FF0000"/>
                </a:solidFill>
                <a:latin typeface="Century Gothic"/>
                <a:cs typeface="Century Gothic"/>
              </a:rPr>
              <a:t>catastrophic global warming is the greatest hoax </a:t>
            </a:r>
          </a:p>
          <a:p>
            <a:pPr algn="ctr" defTabSz="450093"/>
            <a:r>
              <a:rPr lang="en-US" sz="2000" dirty="0">
                <a:solidFill>
                  <a:srgbClr val="FF0000"/>
                </a:solidFill>
                <a:latin typeface="Century Gothic"/>
                <a:cs typeface="Century Gothic"/>
              </a:rPr>
              <a:t>ever perpetrated on the American people”</a:t>
            </a:r>
            <a:r>
              <a:rPr lang="en-US" sz="2000" dirty="0">
                <a:solidFill>
                  <a:srgbClr val="FFFFFF"/>
                </a:solidFill>
                <a:latin typeface="Century Gothic"/>
                <a:cs typeface="Century Gothic"/>
              </a:rPr>
              <a:t> </a:t>
            </a:r>
          </a:p>
          <a:p>
            <a:pPr algn="ctr" defTabSz="450093">
              <a:spcBef>
                <a:spcPts val="600"/>
              </a:spcBef>
            </a:pPr>
            <a:r>
              <a:rPr lang="en-US" sz="1000" dirty="0">
                <a:solidFill>
                  <a:srgbClr val="FFFFFF"/>
                </a:solidFill>
                <a:latin typeface="Century Gothic"/>
                <a:cs typeface="Century Gothic"/>
              </a:rPr>
              <a:t>SENATOR JAMES INHOFE</a:t>
            </a:r>
          </a:p>
        </p:txBody>
      </p:sp>
    </p:spTree>
    <p:extLst>
      <p:ext uri="{BB962C8B-B14F-4D97-AF65-F5344CB8AC3E}">
        <p14:creationId xmlns:p14="http://schemas.microsoft.com/office/powerpoint/2010/main" val="4293757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Rectangle 13"/>
          <p:cNvSpPr/>
          <p:nvPr/>
        </p:nvSpPr>
        <p:spPr>
          <a:xfrm>
            <a:off x="121057" y="70742"/>
            <a:ext cx="8864192" cy="415498"/>
          </a:xfrm>
          <a:prstGeom prst="rect">
            <a:avLst/>
          </a:prstGeom>
        </p:spPr>
        <p:txBody>
          <a:bodyPr wrap="square">
            <a:spAutoFit/>
          </a:bodyPr>
          <a:lstStyle/>
          <a:p>
            <a:r>
              <a:rPr lang="en-US" sz="2100" dirty="0">
                <a:solidFill>
                  <a:srgbClr val="000000"/>
                </a:solidFill>
                <a:latin typeface="Century Gothic"/>
                <a:cs typeface="Century Gothic"/>
              </a:rPr>
              <a:t>ExxonMobil also misled about climate change as </a:t>
            </a:r>
            <a:r>
              <a:rPr lang="en-US" sz="2100" i="1" dirty="0">
                <a:solidFill>
                  <a:srgbClr val="000000"/>
                </a:solidFill>
                <a:latin typeface="Century Gothic"/>
                <a:cs typeface="Century Gothic"/>
              </a:rPr>
              <a:t>serious</a:t>
            </a:r>
            <a:r>
              <a:rPr lang="en-US" sz="2100" dirty="0">
                <a:solidFill>
                  <a:srgbClr val="000000"/>
                </a:solidFill>
                <a:latin typeface="Century Gothic"/>
                <a:cs typeface="Century Gothic"/>
              </a:rPr>
              <a:t> &amp; </a:t>
            </a:r>
            <a:r>
              <a:rPr lang="en-US" sz="2100" i="1" dirty="0">
                <a:solidFill>
                  <a:srgbClr val="000000"/>
                </a:solidFill>
                <a:latin typeface="Century Gothic"/>
                <a:cs typeface="Century Gothic"/>
              </a:rPr>
              <a:t>solvable </a:t>
            </a:r>
          </a:p>
        </p:txBody>
      </p:sp>
      <p:grpSp>
        <p:nvGrpSpPr>
          <p:cNvPr id="20" name="Group 19"/>
          <p:cNvGrpSpPr/>
          <p:nvPr/>
        </p:nvGrpSpPr>
        <p:grpSpPr>
          <a:xfrm>
            <a:off x="-449794" y="846082"/>
            <a:ext cx="4725460" cy="4142055"/>
            <a:chOff x="-449794" y="1036576"/>
            <a:chExt cx="4725460" cy="4142055"/>
          </a:xfrm>
        </p:grpSpPr>
        <p:grpSp>
          <p:nvGrpSpPr>
            <p:cNvPr id="13" name="Group 12"/>
            <p:cNvGrpSpPr/>
            <p:nvPr/>
          </p:nvGrpSpPr>
          <p:grpSpPr>
            <a:xfrm>
              <a:off x="-449794" y="1167548"/>
              <a:ext cx="4725460" cy="4011083"/>
              <a:chOff x="-354544" y="709083"/>
              <a:chExt cx="4725460" cy="4011083"/>
            </a:xfrm>
          </p:grpSpPr>
          <p:pic>
            <p:nvPicPr>
              <p:cNvPr id="6" name="Picture 5" descr="Screenshot 2018-07-31 13.08.51.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5141" y="4260850"/>
                <a:ext cx="4175775" cy="459316"/>
              </a:xfrm>
              <a:prstGeom prst="rect">
                <a:avLst/>
              </a:prstGeom>
            </p:spPr>
          </p:pic>
          <p:grpSp>
            <p:nvGrpSpPr>
              <p:cNvPr id="11" name="Group 10"/>
              <p:cNvGrpSpPr/>
              <p:nvPr/>
            </p:nvGrpSpPr>
            <p:grpSpPr>
              <a:xfrm>
                <a:off x="-354544" y="709083"/>
                <a:ext cx="4725460" cy="3494192"/>
                <a:chOff x="-354544" y="709083"/>
                <a:chExt cx="4725460" cy="3494192"/>
              </a:xfrm>
            </p:grpSpPr>
            <p:pic>
              <p:nvPicPr>
                <p:cNvPr id="5" name="Picture 4" descr="Screenshot 2018-07-31 13.08.40.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2220" y="911859"/>
                  <a:ext cx="4208696" cy="3291416"/>
                </a:xfrm>
                <a:prstGeom prst="rect">
                  <a:avLst/>
                </a:prstGeom>
              </p:spPr>
            </p:pic>
            <p:sp>
              <p:nvSpPr>
                <p:cNvPr id="8" name="Rectangle 7"/>
                <p:cNvSpPr/>
                <p:nvPr/>
              </p:nvSpPr>
              <p:spPr>
                <a:xfrm>
                  <a:off x="-354544" y="709083"/>
                  <a:ext cx="836083" cy="603250"/>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grpSp>
        </p:grpSp>
        <p:sp>
          <p:nvSpPr>
            <p:cNvPr id="15" name="Rectangle 14"/>
            <p:cNvSpPr/>
            <p:nvPr/>
          </p:nvSpPr>
          <p:spPr>
            <a:xfrm>
              <a:off x="1963206" y="1036576"/>
              <a:ext cx="1137711" cy="323165"/>
            </a:xfrm>
            <a:prstGeom prst="rect">
              <a:avLst/>
            </a:prstGeom>
          </p:spPr>
          <p:txBody>
            <a:bodyPr wrap="square">
              <a:spAutoFit/>
            </a:bodyPr>
            <a:lstStyle/>
            <a:p>
              <a:r>
                <a:rPr lang="en-US" sz="1500" b="1" dirty="0">
                  <a:solidFill>
                    <a:srgbClr val="000000"/>
                  </a:solidFill>
                  <a:latin typeface="Century Gothic"/>
                  <a:cs typeface="Century Gothic"/>
                </a:rPr>
                <a:t>Serious</a:t>
              </a:r>
              <a:endParaRPr lang="en-US" sz="1500" b="1" i="1" dirty="0">
                <a:solidFill>
                  <a:srgbClr val="000000"/>
                </a:solidFill>
                <a:latin typeface="Century Gothic"/>
                <a:cs typeface="Century Gothic"/>
              </a:endParaRPr>
            </a:p>
          </p:txBody>
        </p:sp>
        <p:sp>
          <p:nvSpPr>
            <p:cNvPr id="17" name="Rectangle 16"/>
            <p:cNvSpPr/>
            <p:nvPr/>
          </p:nvSpPr>
          <p:spPr>
            <a:xfrm>
              <a:off x="3258605" y="1568658"/>
              <a:ext cx="836083" cy="603250"/>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grpSp>
      <p:grpSp>
        <p:nvGrpSpPr>
          <p:cNvPr id="19" name="Group 18"/>
          <p:cNvGrpSpPr/>
          <p:nvPr/>
        </p:nvGrpSpPr>
        <p:grpSpPr>
          <a:xfrm>
            <a:off x="4529667" y="870630"/>
            <a:ext cx="4360333" cy="4117507"/>
            <a:chOff x="4529667" y="1061124"/>
            <a:chExt cx="4360333" cy="4117507"/>
          </a:xfrm>
        </p:grpSpPr>
        <p:grpSp>
          <p:nvGrpSpPr>
            <p:cNvPr id="12" name="Group 11"/>
            <p:cNvGrpSpPr/>
            <p:nvPr/>
          </p:nvGrpSpPr>
          <p:grpSpPr>
            <a:xfrm>
              <a:off x="4529667" y="1167548"/>
              <a:ext cx="4360333" cy="4011083"/>
              <a:chOff x="4624917" y="709083"/>
              <a:chExt cx="4360333" cy="4011083"/>
            </a:xfrm>
          </p:grpSpPr>
          <p:pic>
            <p:nvPicPr>
              <p:cNvPr id="4" name="Picture 3" descr="Screenshot 2018-07-31 13.08.51.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09475" y="911859"/>
                <a:ext cx="4175775" cy="3808307"/>
              </a:xfrm>
              <a:prstGeom prst="rect">
                <a:avLst/>
              </a:prstGeom>
            </p:spPr>
          </p:pic>
          <p:sp>
            <p:nvSpPr>
              <p:cNvPr id="9" name="Rectangle 8"/>
              <p:cNvSpPr/>
              <p:nvPr/>
            </p:nvSpPr>
            <p:spPr>
              <a:xfrm>
                <a:off x="4624917" y="709083"/>
                <a:ext cx="454022" cy="603250"/>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grpSp>
        <p:sp>
          <p:nvSpPr>
            <p:cNvPr id="16" name="Rectangle 15"/>
            <p:cNvSpPr/>
            <p:nvPr/>
          </p:nvSpPr>
          <p:spPr>
            <a:xfrm>
              <a:off x="6550023" y="1061124"/>
              <a:ext cx="1137711" cy="323165"/>
            </a:xfrm>
            <a:prstGeom prst="rect">
              <a:avLst/>
            </a:prstGeom>
          </p:spPr>
          <p:txBody>
            <a:bodyPr wrap="square">
              <a:spAutoFit/>
            </a:bodyPr>
            <a:lstStyle/>
            <a:p>
              <a:r>
                <a:rPr lang="en-US" sz="1500" b="1" dirty="0">
                  <a:solidFill>
                    <a:srgbClr val="000000"/>
                  </a:solidFill>
                  <a:latin typeface="Century Gothic"/>
                  <a:cs typeface="Century Gothic"/>
                </a:rPr>
                <a:t>Solvable</a:t>
              </a:r>
              <a:endParaRPr lang="en-US" sz="1500" b="1" i="1" dirty="0">
                <a:solidFill>
                  <a:srgbClr val="000000"/>
                </a:solidFill>
                <a:latin typeface="Century Gothic"/>
                <a:cs typeface="Century Gothic"/>
              </a:endParaRPr>
            </a:p>
          </p:txBody>
        </p:sp>
        <p:sp>
          <p:nvSpPr>
            <p:cNvPr id="18" name="Rectangle 17"/>
            <p:cNvSpPr/>
            <p:nvPr/>
          </p:nvSpPr>
          <p:spPr>
            <a:xfrm>
              <a:off x="8138582" y="1568658"/>
              <a:ext cx="560918" cy="603250"/>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grpSp>
    </p:spTree>
    <p:extLst>
      <p:ext uri="{BB962C8B-B14F-4D97-AF65-F5344CB8AC3E}">
        <p14:creationId xmlns:p14="http://schemas.microsoft.com/office/powerpoint/2010/main" val="4292046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4832506"/>
            <a:ext cx="2108200" cy="338554"/>
          </a:xfrm>
          <a:prstGeom prst="rect">
            <a:avLst/>
          </a:prstGeom>
        </p:spPr>
        <p:txBody>
          <a:bodyPr wrap="square">
            <a:spAutoFit/>
          </a:bodyPr>
          <a:lstStyle/>
          <a:p>
            <a:r>
              <a:rPr lang="en-US" sz="800" dirty="0" err="1">
                <a:solidFill>
                  <a:srgbClr val="A6A6A6"/>
                </a:solidFill>
              </a:rPr>
              <a:t>Mastracchio</a:t>
            </a:r>
            <a:r>
              <a:rPr lang="en-US" sz="800" dirty="0">
                <a:solidFill>
                  <a:srgbClr val="A6A6A6"/>
                </a:solidFill>
              </a:rPr>
              <a:t> R L 1979 </a:t>
            </a:r>
          </a:p>
          <a:p>
            <a:r>
              <a:rPr lang="en-US" sz="800" i="1" dirty="0">
                <a:solidFill>
                  <a:srgbClr val="A6A6A6"/>
                </a:solidFill>
              </a:rPr>
              <a:t>Controlling Atmospheric CO</a:t>
            </a:r>
            <a:r>
              <a:rPr lang="en-US" sz="800" i="1" baseline="-25000" dirty="0">
                <a:solidFill>
                  <a:srgbClr val="A6A6A6"/>
                </a:solidFill>
              </a:rPr>
              <a:t>2</a:t>
            </a:r>
          </a:p>
        </p:txBody>
      </p:sp>
      <p:pic>
        <p:nvPicPr>
          <p:cNvPr id="2" name="Picture 1" descr="Screenshot 2018-07-31 13.31.07.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11043" y="6394"/>
            <a:ext cx="3979547" cy="5143500"/>
          </a:xfrm>
          <a:prstGeom prst="rect">
            <a:avLst/>
          </a:prstGeom>
        </p:spPr>
      </p:pic>
      <p:pic>
        <p:nvPicPr>
          <p:cNvPr id="18" name="Picture 17" descr="Screenshot 2018-07-31 13.31.07.png"/>
          <p:cNvPicPr>
            <a:picLocks noChangeAspect="1"/>
          </p:cNvPicPr>
          <p:nvPr/>
        </p:nvPicPr>
        <p:blipFill>
          <a:blip r:embed="rId4" cstate="email">
            <a:extLst>
              <a:ext uri="{BEBA8EAE-BF5A-486C-A8C5-ECC9F3942E4B}">
                <a14:imgProps xmlns:a14="http://schemas.microsoft.com/office/drawing/2010/main">
                  <a14:imgLayer r:embed="rId5">
                    <a14:imgEffect>
                      <a14:sharpenSoften amount="-67000"/>
                    </a14:imgEffect>
                  </a14:imgLayer>
                </a14:imgProps>
              </a:ext>
              <a:ext uri="{28A0092B-C50C-407E-A947-70E740481C1C}">
                <a14:useLocalDpi xmlns:a14="http://schemas.microsoft.com/office/drawing/2010/main"/>
              </a:ext>
            </a:extLst>
          </a:blip>
          <a:stretch>
            <a:fillRect/>
          </a:stretch>
        </p:blipFill>
        <p:spPr>
          <a:xfrm>
            <a:off x="2811043" y="0"/>
            <a:ext cx="3979547" cy="5143500"/>
          </a:xfrm>
          <a:prstGeom prst="rect">
            <a:avLst/>
          </a:prstGeom>
        </p:spPr>
      </p:pic>
      <p:pic>
        <p:nvPicPr>
          <p:cNvPr id="17" name="Picture 16" descr="Screenshot 2018-07-31 13.33.22.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34340" y="243551"/>
            <a:ext cx="6562527" cy="4588955"/>
          </a:xfrm>
          <a:prstGeom prst="rect">
            <a:avLst/>
          </a:prstGeom>
          <a:ln>
            <a:noFill/>
          </a:ln>
          <a:effectLst>
            <a:softEdge rad="112500"/>
          </a:effectLst>
        </p:spPr>
      </p:pic>
      <p:sp>
        <p:nvSpPr>
          <p:cNvPr id="22" name="Rectangle 21"/>
          <p:cNvSpPr/>
          <p:nvPr/>
        </p:nvSpPr>
        <p:spPr>
          <a:xfrm>
            <a:off x="2197433" y="1228225"/>
            <a:ext cx="2470259" cy="274320"/>
          </a:xfrm>
          <a:prstGeom prst="rect">
            <a:avLst/>
          </a:prstGeom>
          <a:solidFill>
            <a:srgbClr val="FF0000">
              <a:alpha val="4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24" name="Rectangle 23"/>
          <p:cNvSpPr/>
          <p:nvPr/>
        </p:nvSpPr>
        <p:spPr>
          <a:xfrm>
            <a:off x="2197433" y="1470796"/>
            <a:ext cx="2470259" cy="274320"/>
          </a:xfrm>
          <a:prstGeom prst="rect">
            <a:avLst/>
          </a:prstGeom>
          <a:solidFill>
            <a:srgbClr val="FF0000">
              <a:alpha val="4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26" name="Rectangle 25"/>
          <p:cNvSpPr/>
          <p:nvPr/>
        </p:nvSpPr>
        <p:spPr>
          <a:xfrm>
            <a:off x="2197433" y="2173525"/>
            <a:ext cx="4546923" cy="438907"/>
          </a:xfrm>
          <a:prstGeom prst="rect">
            <a:avLst/>
          </a:prstGeom>
          <a:solidFill>
            <a:srgbClr val="FF0000">
              <a:alpha val="4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Tree>
    <p:extLst>
      <p:ext uri="{BB962C8B-B14F-4D97-AF65-F5344CB8AC3E}">
        <p14:creationId xmlns:p14="http://schemas.microsoft.com/office/powerpoint/2010/main" val="300974373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par>
                                <p:cTn id="8" presetID="53" presetClass="entr" presetSubtype="16"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p:cTn id="10" dur="1000" fill="hold"/>
                                        <p:tgtEl>
                                          <p:spTgt spid="17"/>
                                        </p:tgtEl>
                                        <p:attrNameLst>
                                          <p:attrName>ppt_w</p:attrName>
                                        </p:attrNameLst>
                                      </p:cBhvr>
                                      <p:tavLst>
                                        <p:tav tm="0">
                                          <p:val>
                                            <p:fltVal val="0"/>
                                          </p:val>
                                        </p:tav>
                                        <p:tav tm="100000">
                                          <p:val>
                                            <p:strVal val="#ppt_w"/>
                                          </p:val>
                                        </p:tav>
                                      </p:tavLst>
                                    </p:anim>
                                    <p:anim calcmode="lin" valueType="num">
                                      <p:cBhvr>
                                        <p:cTn id="11" dur="1000" fill="hold"/>
                                        <p:tgtEl>
                                          <p:spTgt spid="17"/>
                                        </p:tgtEl>
                                        <p:attrNameLst>
                                          <p:attrName>ppt_h</p:attrName>
                                        </p:attrNameLst>
                                      </p:cBhvr>
                                      <p:tavLst>
                                        <p:tav tm="0">
                                          <p:val>
                                            <p:fltVal val="0"/>
                                          </p:val>
                                        </p:tav>
                                        <p:tav tm="100000">
                                          <p:val>
                                            <p:strVal val="#ppt_h"/>
                                          </p:val>
                                        </p:tav>
                                      </p:tavLst>
                                    </p:anim>
                                    <p:animEffect transition="in" filter="fade">
                                      <p:cBhvr>
                                        <p:cTn id="12" dur="1000"/>
                                        <p:tgtEl>
                                          <p:spTgt spid="17"/>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500"/>
                                        <p:tgtEl>
                                          <p:spTgt spid="24"/>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 2018-07-31 13.51.17.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11250" y="0"/>
            <a:ext cx="3406168" cy="5143500"/>
          </a:xfrm>
          <a:prstGeom prst="rect">
            <a:avLst/>
          </a:prstGeom>
        </p:spPr>
      </p:pic>
      <p:pic>
        <p:nvPicPr>
          <p:cNvPr id="6" name="Picture 5" descr="Screenshot 2018-07-31 13.51.17.png"/>
          <p:cNvPicPr>
            <a:picLocks noChangeAspect="1"/>
          </p:cNvPicPr>
          <p:nvPr/>
        </p:nvPicPr>
        <p:blipFill>
          <a:blip r:embed="rId4" cstate="email">
            <a:extLst>
              <a:ext uri="{BEBA8EAE-BF5A-486C-A8C5-ECC9F3942E4B}">
                <a14:imgProps xmlns:a14="http://schemas.microsoft.com/office/drawing/2010/main">
                  <a14:imgLayer r:embed="rId5">
                    <a14:imgEffect>
                      <a14:sharpenSoften amount="-67000"/>
                    </a14:imgEffect>
                  </a14:imgLayer>
                </a14:imgProps>
              </a:ext>
              <a:ext uri="{28A0092B-C50C-407E-A947-70E740481C1C}">
                <a14:useLocalDpi xmlns:a14="http://schemas.microsoft.com/office/drawing/2010/main"/>
              </a:ext>
            </a:extLst>
          </a:blip>
          <a:stretch>
            <a:fillRect/>
          </a:stretch>
        </p:blipFill>
        <p:spPr>
          <a:xfrm>
            <a:off x="2911250" y="0"/>
            <a:ext cx="3406168" cy="5143500"/>
          </a:xfrm>
          <a:prstGeom prst="rect">
            <a:avLst/>
          </a:prstGeom>
        </p:spPr>
      </p:pic>
      <p:pic>
        <p:nvPicPr>
          <p:cNvPr id="5" name="Picture 4" descr="Screenshot 2018-07-31 13.51.33.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350434" y="977899"/>
            <a:ext cx="6210300" cy="2997200"/>
          </a:xfrm>
          <a:prstGeom prst="rect">
            <a:avLst/>
          </a:prstGeom>
          <a:ln>
            <a:noFill/>
          </a:ln>
          <a:effectLst>
            <a:softEdge rad="112500"/>
          </a:effectLst>
        </p:spPr>
      </p:pic>
      <p:sp>
        <p:nvSpPr>
          <p:cNvPr id="7" name="Rectangle 6"/>
          <p:cNvSpPr/>
          <p:nvPr/>
        </p:nvSpPr>
        <p:spPr>
          <a:xfrm>
            <a:off x="1663700" y="1567178"/>
            <a:ext cx="5395383" cy="329184"/>
          </a:xfrm>
          <a:prstGeom prst="rect">
            <a:avLst/>
          </a:prstGeom>
          <a:solidFill>
            <a:srgbClr val="FF0000">
              <a:alpha val="4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8" name="Rectangle 7"/>
          <p:cNvSpPr/>
          <p:nvPr/>
        </p:nvSpPr>
        <p:spPr>
          <a:xfrm>
            <a:off x="1663700" y="1917528"/>
            <a:ext cx="5395383" cy="329184"/>
          </a:xfrm>
          <a:prstGeom prst="rect">
            <a:avLst/>
          </a:prstGeom>
          <a:solidFill>
            <a:srgbClr val="FF0000">
              <a:alpha val="4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9" name="Rectangle 8"/>
          <p:cNvSpPr/>
          <p:nvPr/>
        </p:nvSpPr>
        <p:spPr>
          <a:xfrm>
            <a:off x="1663700" y="2246712"/>
            <a:ext cx="5395383" cy="329184"/>
          </a:xfrm>
          <a:prstGeom prst="rect">
            <a:avLst/>
          </a:prstGeom>
          <a:solidFill>
            <a:srgbClr val="FF0000">
              <a:alpha val="4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10" name="Rectangle 9"/>
          <p:cNvSpPr/>
          <p:nvPr/>
        </p:nvSpPr>
        <p:spPr>
          <a:xfrm>
            <a:off x="1663700" y="2575896"/>
            <a:ext cx="5395383" cy="329184"/>
          </a:xfrm>
          <a:prstGeom prst="rect">
            <a:avLst/>
          </a:prstGeom>
          <a:solidFill>
            <a:srgbClr val="FF0000">
              <a:alpha val="4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11" name="Rectangle 10"/>
          <p:cNvSpPr/>
          <p:nvPr/>
        </p:nvSpPr>
        <p:spPr>
          <a:xfrm>
            <a:off x="1663700" y="2905080"/>
            <a:ext cx="1775883" cy="329184"/>
          </a:xfrm>
          <a:prstGeom prst="rect">
            <a:avLst/>
          </a:prstGeom>
          <a:solidFill>
            <a:srgbClr val="FF0000">
              <a:alpha val="4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12" name="Rectangle 11"/>
          <p:cNvSpPr/>
          <p:nvPr/>
        </p:nvSpPr>
        <p:spPr>
          <a:xfrm>
            <a:off x="0" y="4832506"/>
            <a:ext cx="2108200" cy="338554"/>
          </a:xfrm>
          <a:prstGeom prst="rect">
            <a:avLst/>
          </a:prstGeom>
        </p:spPr>
        <p:txBody>
          <a:bodyPr wrap="square">
            <a:spAutoFit/>
          </a:bodyPr>
          <a:lstStyle/>
          <a:p>
            <a:r>
              <a:rPr lang="en-US" sz="800" dirty="0">
                <a:solidFill>
                  <a:srgbClr val="A6A6A6"/>
                </a:solidFill>
              </a:rPr>
              <a:t>ExxonMobil. Do No Harm</a:t>
            </a:r>
          </a:p>
          <a:p>
            <a:r>
              <a:rPr lang="en-US" sz="800" i="1" dirty="0">
                <a:solidFill>
                  <a:srgbClr val="A6A6A6"/>
                </a:solidFill>
              </a:rPr>
              <a:t>The New York Times</a:t>
            </a:r>
            <a:r>
              <a:rPr lang="en-US" sz="800" dirty="0">
                <a:solidFill>
                  <a:srgbClr val="A6A6A6"/>
                </a:solidFill>
              </a:rPr>
              <a:t> (2000)</a:t>
            </a:r>
            <a:r>
              <a:rPr lang="en-US" sz="800" i="1" dirty="0">
                <a:solidFill>
                  <a:srgbClr val="A6A6A6"/>
                </a:solidFill>
              </a:rPr>
              <a:t> </a:t>
            </a:r>
            <a:endParaRPr lang="en-US" sz="800" i="1" baseline="-25000" dirty="0">
              <a:solidFill>
                <a:srgbClr val="A6A6A6"/>
              </a:solidFill>
            </a:endParaRPr>
          </a:p>
        </p:txBody>
      </p:sp>
    </p:spTree>
    <p:extLst>
      <p:ext uri="{BB962C8B-B14F-4D97-AF65-F5344CB8AC3E}">
        <p14:creationId xmlns:p14="http://schemas.microsoft.com/office/powerpoint/2010/main" val="104085927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Effect transition="in" filter="fade">
                                      <p:cBhvr>
                                        <p:cTn id="13" dur="1000"/>
                                        <p:tgtEl>
                                          <p:spTgt spid="5"/>
                                        </p:tgtEl>
                                      </p:cBhvr>
                                    </p:animEffect>
                                  </p:childTnLst>
                                </p:cTn>
                              </p:par>
                            </p:childTnLst>
                          </p:cTn>
                        </p:par>
                        <p:par>
                          <p:cTn id="14" fill="hold">
                            <p:stCondLst>
                              <p:cond delay="2000"/>
                            </p:stCondLst>
                            <p:childTnLst>
                              <p:par>
                                <p:cTn id="15" presetID="2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par>
                          <p:cTn id="18" fill="hold">
                            <p:stCondLst>
                              <p:cond delay="2500"/>
                            </p:stCondLst>
                            <p:childTnLst>
                              <p:par>
                                <p:cTn id="19" presetID="22" presetClass="entr" presetSubtype="8"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3000"/>
                            </p:stCondLst>
                            <p:childTnLst>
                              <p:par>
                                <p:cTn id="23" presetID="22" presetClass="entr" presetSubtype="8"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par>
                          <p:cTn id="26" fill="hold">
                            <p:stCondLst>
                              <p:cond delay="3500"/>
                            </p:stCondLst>
                            <p:childTnLst>
                              <p:par>
                                <p:cTn id="27" presetID="22" presetClass="entr" presetSubtype="8"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4000"/>
                            </p:stCondLst>
                            <p:childTnLst>
                              <p:par>
                                <p:cTn id="31" presetID="22" presetClass="entr" presetSubtype="8"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88040" y="115453"/>
            <a:ext cx="8632687" cy="11644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r>
              <a:rPr lang="en-US" sz="2400" b="1" dirty="0">
                <a:latin typeface="Century Gothic"/>
                <a:cs typeface="Century Gothic"/>
              </a:rPr>
              <a:t>Misleading</a:t>
            </a:r>
            <a:r>
              <a:rPr lang="en-US" sz="2400" dirty="0">
                <a:latin typeface="Century Gothic"/>
                <a:cs typeface="Century Gothic"/>
              </a:rPr>
              <a:t> on stranded fossil fuel assets: 24 documents allude to stranded assets, but no advertorials do so </a:t>
            </a:r>
          </a:p>
          <a:p>
            <a:pPr marL="0" marR="0" indent="0" defTabSz="457200" rtl="0" fontAlgn="auto" latinLnBrk="0" hangingPunct="0">
              <a:lnSpc>
                <a:spcPct val="100000"/>
              </a:lnSpc>
              <a:spcBef>
                <a:spcPts val="0"/>
              </a:spcBef>
              <a:spcAft>
                <a:spcPts val="0"/>
              </a:spcAft>
              <a:buClrTx/>
              <a:buSzTx/>
              <a:buFontTx/>
              <a:buNone/>
              <a:tabLst/>
            </a:pPr>
            <a:endParaRPr kumimoji="0" lang="en-US" sz="2100" b="1" i="0" u="none" strike="noStrike" cap="none" spc="0" normalizeH="0" baseline="0" dirty="0">
              <a:ln>
                <a:noFill/>
              </a:ln>
              <a:solidFill>
                <a:srgbClr val="FFFFFF"/>
              </a:solidFill>
              <a:effectLst/>
              <a:uFillTx/>
              <a:latin typeface="Century Gothic"/>
              <a:cs typeface="Century Gothic"/>
              <a:sym typeface="Arial"/>
            </a:endParaRPr>
          </a:p>
        </p:txBody>
      </p:sp>
      <p:pic>
        <p:nvPicPr>
          <p:cNvPr id="2" name="Picture 1" descr="Screenshot 2017-12-11 10.20.46.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3405" y="1995115"/>
            <a:ext cx="8697229" cy="1329975"/>
          </a:xfrm>
          <a:prstGeom prst="rect">
            <a:avLst/>
          </a:prstGeom>
          <a:ln>
            <a:noFill/>
          </a:ln>
          <a:effectLst>
            <a:softEdge rad="112500"/>
          </a:effectLst>
        </p:spPr>
      </p:pic>
      <p:sp>
        <p:nvSpPr>
          <p:cNvPr id="10" name="Rectangle 9"/>
          <p:cNvSpPr/>
          <p:nvPr/>
        </p:nvSpPr>
        <p:spPr>
          <a:xfrm>
            <a:off x="729447" y="2476361"/>
            <a:ext cx="7190735" cy="173731"/>
          </a:xfrm>
          <a:prstGeom prst="rect">
            <a:avLst/>
          </a:prstGeom>
          <a:solidFill>
            <a:srgbClr val="FF0000">
              <a:alpha val="4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11" name="Rectangle 10"/>
          <p:cNvSpPr/>
          <p:nvPr/>
        </p:nvSpPr>
        <p:spPr>
          <a:xfrm>
            <a:off x="729448" y="2650092"/>
            <a:ext cx="1568098" cy="173731"/>
          </a:xfrm>
          <a:prstGeom prst="rect">
            <a:avLst/>
          </a:prstGeom>
          <a:solidFill>
            <a:srgbClr val="FF0000">
              <a:alpha val="4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13" name="Rectangle 12"/>
          <p:cNvSpPr/>
          <p:nvPr/>
        </p:nvSpPr>
        <p:spPr>
          <a:xfrm>
            <a:off x="139706" y="4904474"/>
            <a:ext cx="2108200" cy="215444"/>
          </a:xfrm>
          <a:prstGeom prst="rect">
            <a:avLst/>
          </a:prstGeom>
        </p:spPr>
        <p:txBody>
          <a:bodyPr wrap="square">
            <a:spAutoFit/>
          </a:bodyPr>
          <a:lstStyle/>
          <a:p>
            <a:pPr>
              <a:defRPr/>
            </a:pPr>
            <a:r>
              <a:rPr lang="en-US" sz="800" dirty="0">
                <a:solidFill>
                  <a:srgbClr val="A6A6A6"/>
                </a:solidFill>
              </a:rPr>
              <a:t>Glaser M B 1982 CO</a:t>
            </a:r>
            <a:r>
              <a:rPr lang="en-US" sz="800" baseline="-25000" dirty="0">
                <a:solidFill>
                  <a:srgbClr val="A6A6A6"/>
                </a:solidFill>
              </a:rPr>
              <a:t>2</a:t>
            </a:r>
            <a:r>
              <a:rPr lang="en-US" sz="800" dirty="0">
                <a:solidFill>
                  <a:srgbClr val="A6A6A6"/>
                </a:solidFill>
              </a:rPr>
              <a:t> ‘Greenhouse’ Effect </a:t>
            </a:r>
          </a:p>
        </p:txBody>
      </p:sp>
    </p:spTree>
    <p:extLst>
      <p:ext uri="{BB962C8B-B14F-4D97-AF65-F5344CB8AC3E}">
        <p14:creationId xmlns:p14="http://schemas.microsoft.com/office/powerpoint/2010/main" val="2004755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childTnLst>
                                </p:cTn>
                              </p:par>
                              <p:par>
                                <p:cTn id="13" presetID="22" presetClass="entr" presetSubtype="8" fill="hold" grpId="0" nodeType="withEffect">
                                  <p:stCondLst>
                                    <p:cond delay="100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1000"/>
                                        <p:tgtEl>
                                          <p:spTgt spid="10"/>
                                        </p:tgtEl>
                                      </p:cBhvr>
                                    </p:animEffec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shot 2017-12-09 14.24.03.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040" y="1086223"/>
            <a:ext cx="4644697" cy="2261956"/>
          </a:xfrm>
          <a:prstGeom prst="rect">
            <a:avLst/>
          </a:prstGeom>
        </p:spPr>
      </p:pic>
      <p:pic>
        <p:nvPicPr>
          <p:cNvPr id="6" name="Picture 5" descr="Screenshot 2017-12-09 14.32.47.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78169" y="1086223"/>
            <a:ext cx="1914733" cy="3898258"/>
          </a:xfrm>
          <a:prstGeom prst="rect">
            <a:avLst/>
          </a:prstGeom>
        </p:spPr>
      </p:pic>
      <p:pic>
        <p:nvPicPr>
          <p:cNvPr id="7" name="Picture 6" descr="Screenshot 2017-12-09 14.33.57.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85455" y="1086223"/>
            <a:ext cx="2031545" cy="3898258"/>
          </a:xfrm>
          <a:prstGeom prst="rect">
            <a:avLst/>
          </a:prstGeom>
        </p:spPr>
      </p:pic>
      <p:sp>
        <p:nvSpPr>
          <p:cNvPr id="9" name="TextBox 8"/>
          <p:cNvSpPr txBox="1"/>
          <p:nvPr/>
        </p:nvSpPr>
        <p:spPr>
          <a:xfrm>
            <a:off x="-296868" y="3443784"/>
            <a:ext cx="5618868" cy="12813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ctr" defTabSz="457200" hangingPunct="0"/>
            <a:r>
              <a:rPr lang="en-US" b="1" dirty="0"/>
              <a:t>2015–2100 CO</a:t>
            </a:r>
            <a:r>
              <a:rPr lang="en-US" b="1" baseline="-25000" dirty="0"/>
              <a:t>2</a:t>
            </a:r>
            <a:r>
              <a:rPr lang="en-US" b="1" dirty="0"/>
              <a:t> budgets: </a:t>
            </a:r>
          </a:p>
          <a:p>
            <a:pPr algn="ctr" defTabSz="457200" hangingPunct="0">
              <a:lnSpc>
                <a:spcPct val="70000"/>
              </a:lnSpc>
            </a:pPr>
            <a:r>
              <a:rPr lang="en-US" sz="1000" dirty="0"/>
              <a:t>(&lt;2°C and/or [CO</a:t>
            </a:r>
            <a:r>
              <a:rPr lang="en-US" sz="1000" baseline="-25000" dirty="0"/>
              <a:t>2</a:t>
            </a:r>
            <a:r>
              <a:rPr lang="en-US" sz="1000" dirty="0"/>
              <a:t>] &lt; 550 ppm)</a:t>
            </a:r>
            <a:r>
              <a:rPr lang="en-US" dirty="0"/>
              <a:t> </a:t>
            </a:r>
          </a:p>
          <a:p>
            <a:pPr algn="ctr" defTabSz="457200" hangingPunct="0"/>
            <a:endParaRPr lang="en-US" sz="1000" b="1" dirty="0"/>
          </a:p>
          <a:p>
            <a:pPr algn="ctr" defTabSz="457200" hangingPunct="0"/>
            <a:r>
              <a:rPr lang="en-US" i="1" dirty="0"/>
              <a:t>ExxonMobil</a:t>
            </a:r>
            <a:r>
              <a:rPr lang="en-US" dirty="0"/>
              <a:t>:	251–716 </a:t>
            </a:r>
            <a:r>
              <a:rPr lang="en-US" dirty="0" err="1"/>
              <a:t>GtC</a:t>
            </a:r>
            <a:endParaRPr lang="en-US" dirty="0"/>
          </a:p>
          <a:p>
            <a:pPr algn="ctr" defTabSz="457200" hangingPunct="0"/>
            <a:r>
              <a:rPr lang="en-US" dirty="0"/>
              <a:t>          </a:t>
            </a:r>
            <a:r>
              <a:rPr lang="en-US" i="1" dirty="0"/>
              <a:t>IPCC</a:t>
            </a:r>
            <a:r>
              <a:rPr lang="en-US" dirty="0"/>
              <a:t>: 	442–651 </a:t>
            </a:r>
            <a:r>
              <a:rPr lang="en-US" dirty="0" err="1"/>
              <a:t>GtC</a:t>
            </a:r>
            <a:endParaRPr kumimoji="0" lang="en-US" b="1" i="0" u="none" strike="noStrike" cap="none" spc="0" normalizeH="0" baseline="0" dirty="0">
              <a:ln>
                <a:noFill/>
              </a:ln>
              <a:solidFill>
                <a:srgbClr val="FFFFFF"/>
              </a:solidFill>
              <a:effectLst/>
              <a:uFillTx/>
              <a:latin typeface="Century Gothic"/>
              <a:cs typeface="Century Gothic"/>
              <a:sym typeface="Arial"/>
            </a:endParaRPr>
          </a:p>
        </p:txBody>
      </p:sp>
      <p:sp>
        <p:nvSpPr>
          <p:cNvPr id="10" name="Rectangle 9"/>
          <p:cNvSpPr/>
          <p:nvPr/>
        </p:nvSpPr>
        <p:spPr>
          <a:xfrm>
            <a:off x="669637" y="1714357"/>
            <a:ext cx="1223816" cy="271458"/>
          </a:xfrm>
          <a:prstGeom prst="rect">
            <a:avLst/>
          </a:prstGeom>
          <a:solidFill>
            <a:srgbClr val="FF0000">
              <a:alpha val="4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11" name="Rectangle 10"/>
          <p:cNvSpPr/>
          <p:nvPr/>
        </p:nvSpPr>
        <p:spPr>
          <a:xfrm>
            <a:off x="6985454" y="1086223"/>
            <a:ext cx="2031545" cy="213880"/>
          </a:xfrm>
          <a:prstGeom prst="rect">
            <a:avLst/>
          </a:prstGeom>
          <a:solidFill>
            <a:srgbClr val="FF0000">
              <a:alpha val="4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14" name="TextBox 13"/>
          <p:cNvSpPr txBox="1"/>
          <p:nvPr/>
        </p:nvSpPr>
        <p:spPr>
          <a:xfrm>
            <a:off x="188040" y="115453"/>
            <a:ext cx="8632687" cy="11644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r>
              <a:rPr lang="en-US" sz="2400" b="1" dirty="0">
                <a:latin typeface="Century Gothic"/>
                <a:cs typeface="Century Gothic"/>
              </a:rPr>
              <a:t>Misleading</a:t>
            </a:r>
            <a:r>
              <a:rPr lang="en-US" sz="2400" dirty="0">
                <a:latin typeface="Century Gothic"/>
                <a:cs typeface="Century Gothic"/>
              </a:rPr>
              <a:t> on stranded assets: 24 documents allude to stranded fossil fuel assets, but no advertorials do so </a:t>
            </a:r>
          </a:p>
          <a:p>
            <a:pPr marL="0" marR="0" indent="0" defTabSz="457200" rtl="0" fontAlgn="auto" latinLnBrk="0" hangingPunct="0">
              <a:lnSpc>
                <a:spcPct val="100000"/>
              </a:lnSpc>
              <a:spcBef>
                <a:spcPts val="0"/>
              </a:spcBef>
              <a:spcAft>
                <a:spcPts val="0"/>
              </a:spcAft>
              <a:buClrTx/>
              <a:buSzTx/>
              <a:buFontTx/>
              <a:buNone/>
              <a:tabLst/>
            </a:pPr>
            <a:endParaRPr kumimoji="0" lang="en-US" sz="2100" b="1" i="0" u="none" strike="noStrike" cap="none" spc="0" normalizeH="0" baseline="0" dirty="0">
              <a:ln>
                <a:noFill/>
              </a:ln>
              <a:solidFill>
                <a:srgbClr val="FFFFFF"/>
              </a:solidFill>
              <a:effectLst/>
              <a:uFillTx/>
              <a:latin typeface="Century Gothic"/>
              <a:cs typeface="Century Gothic"/>
              <a:sym typeface="Arial"/>
            </a:endParaRPr>
          </a:p>
        </p:txBody>
      </p:sp>
      <p:sp>
        <p:nvSpPr>
          <p:cNvPr id="15" name="Rectangle 14"/>
          <p:cNvSpPr/>
          <p:nvPr/>
        </p:nvSpPr>
        <p:spPr>
          <a:xfrm>
            <a:off x="97371" y="4807106"/>
            <a:ext cx="3721100" cy="338554"/>
          </a:xfrm>
          <a:prstGeom prst="rect">
            <a:avLst/>
          </a:prstGeom>
        </p:spPr>
        <p:txBody>
          <a:bodyPr wrap="square">
            <a:spAutoFit/>
          </a:bodyPr>
          <a:lstStyle/>
          <a:p>
            <a:pPr>
              <a:defRPr/>
            </a:pPr>
            <a:r>
              <a:rPr lang="en-US" sz="800" dirty="0">
                <a:solidFill>
                  <a:srgbClr val="A6A6A6"/>
                </a:solidFill>
              </a:rPr>
              <a:t>Glaser M B 1982 CO</a:t>
            </a:r>
            <a:r>
              <a:rPr lang="en-US" sz="800" baseline="-25000" dirty="0">
                <a:solidFill>
                  <a:srgbClr val="A6A6A6"/>
                </a:solidFill>
              </a:rPr>
              <a:t>2</a:t>
            </a:r>
            <a:r>
              <a:rPr lang="en-US" sz="800" dirty="0">
                <a:solidFill>
                  <a:srgbClr val="A6A6A6"/>
                </a:solidFill>
              </a:rPr>
              <a:t> ‘Greenhouse’ Effect</a:t>
            </a:r>
          </a:p>
          <a:p>
            <a:pPr>
              <a:defRPr/>
            </a:pPr>
            <a:r>
              <a:rPr lang="en-US" sz="800" dirty="0" err="1">
                <a:solidFill>
                  <a:srgbClr val="A6A6A6"/>
                </a:solidFill>
              </a:rPr>
              <a:t>Kheshgi</a:t>
            </a:r>
            <a:r>
              <a:rPr lang="en-US" sz="800" dirty="0">
                <a:solidFill>
                  <a:srgbClr val="A6A6A6"/>
                </a:solidFill>
              </a:rPr>
              <a:t> H S, Jain A K Glob </a:t>
            </a:r>
            <a:r>
              <a:rPr lang="en-US" sz="800" dirty="0" err="1">
                <a:solidFill>
                  <a:srgbClr val="A6A6A6"/>
                </a:solidFill>
              </a:rPr>
              <a:t>Biogeochem</a:t>
            </a:r>
            <a:r>
              <a:rPr lang="en-US" sz="800" dirty="0">
                <a:solidFill>
                  <a:srgbClr val="A6A6A6"/>
                </a:solidFill>
              </a:rPr>
              <a:t> </a:t>
            </a:r>
            <a:r>
              <a:rPr lang="en-US" sz="800" dirty="0" err="1">
                <a:solidFill>
                  <a:srgbClr val="A6A6A6"/>
                </a:solidFill>
              </a:rPr>
              <a:t>Cycl</a:t>
            </a:r>
            <a:r>
              <a:rPr lang="en-US" sz="800" dirty="0">
                <a:solidFill>
                  <a:srgbClr val="A6A6A6"/>
                </a:solidFill>
              </a:rPr>
              <a:t> </a:t>
            </a:r>
            <a:r>
              <a:rPr lang="en-US" sz="800" b="1" dirty="0">
                <a:solidFill>
                  <a:srgbClr val="A6A6A6"/>
                </a:solidFill>
              </a:rPr>
              <a:t>17</a:t>
            </a:r>
            <a:r>
              <a:rPr lang="en-US" sz="800" dirty="0">
                <a:solidFill>
                  <a:srgbClr val="A6A6A6"/>
                </a:solidFill>
              </a:rPr>
              <a:t>, 1047 (2003)</a:t>
            </a:r>
          </a:p>
        </p:txBody>
      </p:sp>
    </p:spTree>
    <p:extLst>
      <p:ext uri="{BB962C8B-B14F-4D97-AF65-F5344CB8AC3E}">
        <p14:creationId xmlns:p14="http://schemas.microsoft.com/office/powerpoint/2010/main" val="803523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1000"/>
                                        <p:tgtEl>
                                          <p:spTgt spid="10"/>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childTnLst>
                                </p:cTn>
                              </p:par>
                            </p:childTnLst>
                          </p:cTn>
                        </p:par>
                        <p:par>
                          <p:cTn id="23" fill="hold">
                            <p:stCondLst>
                              <p:cond delay="4000"/>
                            </p:stCondLst>
                            <p:childTnLst>
                              <p:par>
                                <p:cTn id="24" presetID="22" presetClass="entr" presetSubtype="8"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1000"/>
                                        <p:tgtEl>
                                          <p:spTgt spid="11"/>
                                        </p:tgtEl>
                                      </p:cBhvr>
                                    </p:animEffect>
                                  </p:childTnLst>
                                </p:cTn>
                              </p:par>
                            </p:childTnLst>
                          </p:cTn>
                        </p:par>
                        <p:par>
                          <p:cTn id="27" fill="hold">
                            <p:stCondLst>
                              <p:cond delay="5000"/>
                            </p:stCondLst>
                            <p:childTnLst>
                              <p:par>
                                <p:cTn id="28" presetID="10" presetClass="entr" presetSubtype="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5" name="TextBox 4"/>
          <p:cNvSpPr txBox="1"/>
          <p:nvPr/>
        </p:nvSpPr>
        <p:spPr>
          <a:xfrm>
            <a:off x="546264" y="439387"/>
            <a:ext cx="8348354" cy="42575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defTabSz="457200" hangingPunct="0"/>
            <a:r>
              <a:rPr lang="en-US" sz="2700" dirty="0">
                <a:solidFill>
                  <a:srgbClr val="002060"/>
                </a:solidFill>
                <a:latin typeface="Century Gothic"/>
                <a:ea typeface="Arial"/>
                <a:cs typeface="Century Gothic"/>
                <a:sym typeface="Arial"/>
              </a:rPr>
              <a:t>I’m a historian.</a:t>
            </a:r>
            <a:br>
              <a:rPr lang="en-US" sz="2700" dirty="0">
                <a:solidFill>
                  <a:srgbClr val="002060"/>
                </a:solidFill>
                <a:latin typeface="Century Gothic"/>
                <a:ea typeface="Arial"/>
                <a:cs typeface="Century Gothic"/>
                <a:sym typeface="Arial"/>
              </a:rPr>
            </a:br>
            <a:r>
              <a:rPr lang="en-US" sz="2700" dirty="0">
                <a:solidFill>
                  <a:srgbClr val="002060"/>
                </a:solidFill>
                <a:latin typeface="Century Gothic"/>
                <a:ea typeface="Arial"/>
                <a:cs typeface="Century Gothic"/>
                <a:sym typeface="Arial"/>
              </a:rPr>
              <a:t/>
            </a:r>
            <a:br>
              <a:rPr lang="en-US" sz="2700" dirty="0">
                <a:solidFill>
                  <a:srgbClr val="002060"/>
                </a:solidFill>
                <a:latin typeface="Century Gothic"/>
                <a:ea typeface="Arial"/>
                <a:cs typeface="Century Gothic"/>
                <a:sym typeface="Arial"/>
              </a:rPr>
            </a:br>
            <a:r>
              <a:rPr lang="en-US" sz="2700" dirty="0">
                <a:solidFill>
                  <a:srgbClr val="002060"/>
                </a:solidFill>
                <a:latin typeface="Century Gothic"/>
                <a:ea typeface="Arial"/>
                <a:cs typeface="Century Gothic"/>
                <a:sym typeface="Arial"/>
              </a:rPr>
              <a:t>But I am not just interested in past.</a:t>
            </a:r>
          </a:p>
          <a:p>
            <a:pPr defTabSz="457200" hangingPunct="0"/>
            <a:r>
              <a:rPr lang="en-US" sz="2700" dirty="0">
                <a:solidFill>
                  <a:srgbClr val="002060"/>
                </a:solidFill>
                <a:latin typeface="Century Gothic"/>
                <a:ea typeface="Arial"/>
                <a:cs typeface="Century Gothic"/>
                <a:sym typeface="Arial"/>
              </a:rPr>
              <a:t/>
            </a:r>
            <a:br>
              <a:rPr lang="en-US" sz="2700" dirty="0">
                <a:solidFill>
                  <a:srgbClr val="002060"/>
                </a:solidFill>
                <a:latin typeface="Century Gothic"/>
                <a:ea typeface="Arial"/>
                <a:cs typeface="Century Gothic"/>
                <a:sym typeface="Arial"/>
              </a:rPr>
            </a:br>
            <a:r>
              <a:rPr lang="en-US" sz="2700" dirty="0">
                <a:solidFill>
                  <a:srgbClr val="002060"/>
                </a:solidFill>
                <a:latin typeface="Century Gothic"/>
                <a:ea typeface="Arial"/>
                <a:cs typeface="Century Gothic"/>
                <a:sym typeface="Arial"/>
              </a:rPr>
              <a:t>I’m interested in the present and future, too.</a:t>
            </a:r>
          </a:p>
          <a:p>
            <a:pPr defTabSz="457200" hangingPunct="0"/>
            <a:endParaRPr lang="en-US" sz="2700" dirty="0">
              <a:solidFill>
                <a:srgbClr val="002060"/>
              </a:solidFill>
              <a:latin typeface="Century Gothic"/>
              <a:ea typeface="Arial"/>
              <a:cs typeface="Century Gothic"/>
              <a:sym typeface="Arial"/>
            </a:endParaRPr>
          </a:p>
          <a:p>
            <a:pPr defTabSz="457200" hangingPunct="0"/>
            <a:r>
              <a:rPr lang="en-US" sz="2700" b="1" dirty="0">
                <a:solidFill>
                  <a:srgbClr val="002060"/>
                </a:solidFill>
                <a:latin typeface="Century Gothic"/>
                <a:ea typeface="Arial"/>
                <a:cs typeface="Century Gothic"/>
                <a:sym typeface="Arial"/>
              </a:rPr>
              <a:t>Continued</a:t>
            </a:r>
            <a:r>
              <a:rPr lang="en-US" sz="2700" dirty="0">
                <a:solidFill>
                  <a:srgbClr val="002060"/>
                </a:solidFill>
                <a:latin typeface="Century Gothic"/>
                <a:ea typeface="Arial"/>
                <a:cs typeface="Century Gothic"/>
                <a:sym typeface="Arial"/>
              </a:rPr>
              <a:t> obstruction by fossil fuel industry </a:t>
            </a:r>
            <a:r>
              <a:rPr lang="en-US" sz="2700" dirty="0" smtClean="0">
                <a:solidFill>
                  <a:srgbClr val="002060"/>
                </a:solidFill>
                <a:latin typeface="Century Gothic"/>
                <a:ea typeface="Arial"/>
                <a:cs typeface="Century Gothic"/>
                <a:sym typeface="Arial"/>
              </a:rPr>
              <a:t>motivated </a:t>
            </a:r>
            <a:r>
              <a:rPr lang="en-US" sz="2700" dirty="0">
                <a:solidFill>
                  <a:srgbClr val="002060"/>
                </a:solidFill>
                <a:latin typeface="Century Gothic"/>
                <a:ea typeface="Arial"/>
                <a:cs typeface="Century Gothic"/>
                <a:sym typeface="Arial"/>
              </a:rPr>
              <a:t>me to understand and expose how the fossil fuel industry has misled the American people about climate change.  </a:t>
            </a:r>
          </a:p>
        </p:txBody>
      </p:sp>
    </p:spTree>
    <p:extLst>
      <p:ext uri="{BB962C8B-B14F-4D97-AF65-F5344CB8AC3E}">
        <p14:creationId xmlns:p14="http://schemas.microsoft.com/office/powerpoint/2010/main" val="143187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2000" y="1080828"/>
            <a:ext cx="9017000" cy="13490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2700" dirty="0">
                <a:solidFill>
                  <a:srgbClr val="FFFFFF"/>
                </a:solidFill>
                <a:latin typeface="Century Gothic"/>
                <a:cs typeface="Century Gothic"/>
                <a:sym typeface="Arial"/>
              </a:rPr>
              <a:t>Have climate communications from </a:t>
            </a:r>
          </a:p>
          <a:p>
            <a:pPr marL="0" marR="0" indent="0" algn="l" defTabSz="457200" rtl="0" fontAlgn="auto" latinLnBrk="0" hangingPunct="0">
              <a:lnSpc>
                <a:spcPct val="100000"/>
              </a:lnSpc>
              <a:spcBef>
                <a:spcPts val="0"/>
              </a:spcBef>
              <a:spcAft>
                <a:spcPts val="0"/>
              </a:spcAft>
              <a:buClrTx/>
              <a:buSzTx/>
              <a:buFontTx/>
              <a:buNone/>
              <a:tabLst/>
            </a:pPr>
            <a:r>
              <a:rPr lang="en-US" sz="2700" dirty="0">
                <a:solidFill>
                  <a:srgbClr val="FFFFFF"/>
                </a:solidFill>
                <a:latin typeface="Century Gothic"/>
                <a:cs typeface="Century Gothic"/>
                <a:sym typeface="Arial"/>
              </a:rPr>
              <a:t>ExxonMobil (Exxon/Mobil/ExxonMobil) </a:t>
            </a:r>
          </a:p>
          <a:p>
            <a:pPr marL="0" marR="0" indent="0" algn="l" defTabSz="457200" rtl="0" fontAlgn="auto" latinLnBrk="0" hangingPunct="0">
              <a:lnSpc>
                <a:spcPct val="100000"/>
              </a:lnSpc>
              <a:spcBef>
                <a:spcPts val="0"/>
              </a:spcBef>
              <a:spcAft>
                <a:spcPts val="0"/>
              </a:spcAft>
              <a:buClrTx/>
              <a:buSzTx/>
              <a:buFontTx/>
              <a:buNone/>
              <a:tabLst/>
            </a:pPr>
            <a:r>
              <a:rPr lang="en-US" sz="2700" i="1" dirty="0">
                <a:solidFill>
                  <a:srgbClr val="FFFFFF"/>
                </a:solidFill>
                <a:latin typeface="Century Gothic"/>
                <a:cs typeface="Century Gothic"/>
                <a:sym typeface="Arial"/>
              </a:rPr>
              <a:t>misled</a:t>
            </a:r>
            <a:r>
              <a:rPr lang="en-US" sz="2700" dirty="0">
                <a:solidFill>
                  <a:srgbClr val="FFFFFF"/>
                </a:solidFill>
                <a:latin typeface="Century Gothic"/>
                <a:cs typeface="Century Gothic"/>
                <a:sym typeface="Arial"/>
              </a:rPr>
              <a:t> customers, shareholders, or the public?</a:t>
            </a:r>
          </a:p>
        </p:txBody>
      </p:sp>
      <p:sp>
        <p:nvSpPr>
          <p:cNvPr id="7" name="TextBox 6"/>
          <p:cNvSpPr txBox="1"/>
          <p:nvPr/>
        </p:nvSpPr>
        <p:spPr>
          <a:xfrm>
            <a:off x="736600" y="2693728"/>
            <a:ext cx="927100" cy="5180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2700" dirty="0">
                <a:solidFill>
                  <a:srgbClr val="FF0000"/>
                </a:solidFill>
                <a:latin typeface="Century Gothic"/>
                <a:cs typeface="Century Gothic"/>
                <a:sym typeface="Arial"/>
              </a:rPr>
              <a:t>Yes.</a:t>
            </a:r>
          </a:p>
        </p:txBody>
      </p:sp>
    </p:spTree>
    <p:extLst>
      <p:ext uri="{BB962C8B-B14F-4D97-AF65-F5344CB8AC3E}">
        <p14:creationId xmlns:p14="http://schemas.microsoft.com/office/powerpoint/2010/main" val="2604343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sset 6.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6300" y="-34925"/>
            <a:ext cx="2965417" cy="5143500"/>
          </a:xfrm>
          <a:prstGeom prst="rect">
            <a:avLst/>
          </a:prstGeom>
        </p:spPr>
      </p:pic>
      <p:pic>
        <p:nvPicPr>
          <p:cNvPr id="17" name="Picture 16" descr="Asset 7.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0444" y="231774"/>
            <a:ext cx="2403956" cy="4871661"/>
          </a:xfrm>
          <a:prstGeom prst="rect">
            <a:avLst/>
          </a:prstGeom>
        </p:spPr>
      </p:pic>
      <p:pic>
        <p:nvPicPr>
          <p:cNvPr id="21" name="Picture 20" descr="Asset 12.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94117" y="679959"/>
            <a:ext cx="127856" cy="389254"/>
          </a:xfrm>
          <a:prstGeom prst="rect">
            <a:avLst/>
          </a:prstGeom>
        </p:spPr>
      </p:pic>
      <p:pic>
        <p:nvPicPr>
          <p:cNvPr id="22" name="Picture 21" descr="23Asset 16.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96118" y="1128133"/>
            <a:ext cx="1267210" cy="1117981"/>
          </a:xfrm>
          <a:prstGeom prst="rect">
            <a:avLst/>
          </a:prstGeom>
        </p:spPr>
      </p:pic>
      <p:pic>
        <p:nvPicPr>
          <p:cNvPr id="24" name="Picture 23" descr="37dAsset 22.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07878" y="648213"/>
            <a:ext cx="2905211" cy="4443977"/>
          </a:xfrm>
          <a:prstGeom prst="rect">
            <a:avLst/>
          </a:prstGeom>
        </p:spPr>
      </p:pic>
      <p:pic>
        <p:nvPicPr>
          <p:cNvPr id="31" name="Picture 30" descr="25Asset 9 1.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047428" y="47807"/>
            <a:ext cx="1775968" cy="841248"/>
          </a:xfrm>
          <a:prstGeom prst="rect">
            <a:avLst/>
          </a:prstGeom>
        </p:spPr>
      </p:pic>
      <p:sp>
        <p:nvSpPr>
          <p:cNvPr id="33" name="TextBox 32"/>
          <p:cNvSpPr txBox="1"/>
          <p:nvPr/>
        </p:nvSpPr>
        <p:spPr>
          <a:xfrm>
            <a:off x="2867485" y="5006091"/>
            <a:ext cx="1207680" cy="169277"/>
          </a:xfrm>
          <a:prstGeom prst="rect">
            <a:avLst/>
          </a:prstGeom>
          <a:noFill/>
        </p:spPr>
        <p:txBody>
          <a:bodyPr wrap="square" rtlCol="0">
            <a:spAutoFit/>
          </a:bodyPr>
          <a:lstStyle/>
          <a:p>
            <a:r>
              <a:rPr lang="en-US" sz="500" b="1" dirty="0">
                <a:solidFill>
                  <a:srgbClr val="595959"/>
                </a:solidFill>
                <a:latin typeface="Calibri"/>
                <a:cs typeface="Calibri"/>
              </a:rPr>
              <a:t>PAUL HORN /</a:t>
            </a:r>
            <a:r>
              <a:rPr lang="en-US" sz="500" b="1" dirty="0" err="1">
                <a:solidFill>
                  <a:srgbClr val="595959"/>
                </a:solidFill>
                <a:latin typeface="Calibri"/>
                <a:cs typeface="Calibri"/>
              </a:rPr>
              <a:t>InsideClimate</a:t>
            </a:r>
            <a:r>
              <a:rPr lang="en-US" sz="500" b="1" dirty="0">
                <a:solidFill>
                  <a:srgbClr val="595959"/>
                </a:solidFill>
                <a:latin typeface="Calibri"/>
                <a:cs typeface="Calibri"/>
              </a:rPr>
              <a:t> News</a:t>
            </a:r>
          </a:p>
        </p:txBody>
      </p:sp>
      <p:sp>
        <p:nvSpPr>
          <p:cNvPr id="14" name="TextBox 13"/>
          <p:cNvSpPr txBox="1"/>
          <p:nvPr/>
        </p:nvSpPr>
        <p:spPr>
          <a:xfrm>
            <a:off x="-3596" y="4933751"/>
            <a:ext cx="2067958" cy="246221"/>
          </a:xfrm>
          <a:prstGeom prst="rect">
            <a:avLst/>
          </a:prstGeom>
          <a:noFill/>
        </p:spPr>
        <p:txBody>
          <a:bodyPr wrap="square" rtlCol="0">
            <a:spAutoFit/>
          </a:bodyPr>
          <a:lstStyle/>
          <a:p>
            <a:r>
              <a:rPr lang="en-US" sz="500" b="1" dirty="0">
                <a:solidFill>
                  <a:prstClr val="black">
                    <a:lumMod val="65000"/>
                    <a:lumOff val="35000"/>
                  </a:prstClr>
                </a:solidFill>
                <a:latin typeface="Calibri"/>
              </a:rPr>
              <a:t>Adapted from original graphic. </a:t>
            </a:r>
          </a:p>
          <a:p>
            <a:r>
              <a:rPr lang="en-US" sz="500" b="1" dirty="0">
                <a:solidFill>
                  <a:prstClr val="black">
                    <a:lumMod val="65000"/>
                    <a:lumOff val="35000"/>
                  </a:prstClr>
                </a:solidFill>
                <a:latin typeface="Calibri"/>
              </a:rPr>
              <a:t>Paul Horn/ICN not responsible for any changes.</a:t>
            </a:r>
          </a:p>
        </p:txBody>
      </p:sp>
      <p:grpSp>
        <p:nvGrpSpPr>
          <p:cNvPr id="3" name="Group 2"/>
          <p:cNvGrpSpPr/>
          <p:nvPr/>
        </p:nvGrpSpPr>
        <p:grpSpPr>
          <a:xfrm>
            <a:off x="2176272" y="569722"/>
            <a:ext cx="2210996" cy="1201027"/>
            <a:chOff x="2176272" y="569722"/>
            <a:chExt cx="2210996" cy="1201027"/>
          </a:xfrm>
        </p:grpSpPr>
        <p:pic>
          <p:nvPicPr>
            <p:cNvPr id="23" name="Picture 22" descr="test.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176272" y="569722"/>
              <a:ext cx="2193663" cy="1188159"/>
            </a:xfrm>
            <a:prstGeom prst="rect">
              <a:avLst/>
            </a:prstGeom>
          </p:spPr>
        </p:pic>
        <p:sp>
          <p:nvSpPr>
            <p:cNvPr id="25" name="TextBox 24"/>
            <p:cNvSpPr txBox="1"/>
            <p:nvPr/>
          </p:nvSpPr>
          <p:spPr>
            <a:xfrm>
              <a:off x="3496733" y="1062863"/>
              <a:ext cx="890535" cy="707886"/>
            </a:xfrm>
            <a:prstGeom prst="rect">
              <a:avLst/>
            </a:prstGeom>
            <a:noFill/>
          </p:spPr>
          <p:txBody>
            <a:bodyPr wrap="square" rtlCol="0">
              <a:spAutoFit/>
            </a:bodyPr>
            <a:lstStyle/>
            <a:p>
              <a:r>
                <a:rPr lang="en-US" sz="4000" b="1" dirty="0">
                  <a:solidFill>
                    <a:srgbClr val="F79646"/>
                  </a:solidFill>
                  <a:latin typeface="Arial"/>
                  <a:cs typeface="Arial"/>
                </a:rPr>
                <a:t>?</a:t>
              </a:r>
            </a:p>
          </p:txBody>
        </p:sp>
      </p:grpSp>
      <p:pic>
        <p:nvPicPr>
          <p:cNvPr id="26" name="Picture 25" descr="papercut6.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316714" y="-171364"/>
            <a:ext cx="5009443" cy="5385204"/>
          </a:xfrm>
          <a:prstGeom prst="rect">
            <a:avLst/>
          </a:prstGeom>
        </p:spPr>
      </p:pic>
      <p:sp>
        <p:nvSpPr>
          <p:cNvPr id="2" name="Rectangle 1"/>
          <p:cNvSpPr/>
          <p:nvPr/>
        </p:nvSpPr>
        <p:spPr>
          <a:xfrm>
            <a:off x="4471451" y="1907447"/>
            <a:ext cx="4896555" cy="914775"/>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5" name="TextBox 34"/>
          <p:cNvSpPr txBox="1"/>
          <p:nvPr/>
        </p:nvSpPr>
        <p:spPr>
          <a:xfrm>
            <a:off x="5279374" y="55559"/>
            <a:ext cx="3450043"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defTabSz="457200" hangingPunct="0"/>
            <a:r>
              <a:rPr lang="en-US" sz="1600" i="1" dirty="0">
                <a:solidFill>
                  <a:prstClr val="white"/>
                </a:solidFill>
                <a:latin typeface="Century Gothic"/>
                <a:cs typeface="Century Gothic"/>
                <a:sym typeface="Arial"/>
              </a:rPr>
              <a:t>(1) </a:t>
            </a:r>
            <a:r>
              <a:rPr lang="en-US" sz="1600" dirty="0">
                <a:solidFill>
                  <a:prstClr val="white"/>
                </a:solidFill>
                <a:latin typeface="Century Gothic"/>
                <a:cs typeface="Century Gothic"/>
                <a:sym typeface="Arial"/>
              </a:rPr>
              <a:t>Climate science research</a:t>
            </a:r>
          </a:p>
        </p:txBody>
      </p:sp>
      <p:sp>
        <p:nvSpPr>
          <p:cNvPr id="28" name="TextBox 27"/>
          <p:cNvSpPr txBox="1"/>
          <p:nvPr/>
        </p:nvSpPr>
        <p:spPr>
          <a:xfrm>
            <a:off x="5364041" y="2613947"/>
            <a:ext cx="3450043"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defTabSz="457200" hangingPunct="0"/>
            <a:r>
              <a:rPr lang="en-US" sz="1600" i="1" dirty="0">
                <a:solidFill>
                  <a:prstClr val="white"/>
                </a:solidFill>
                <a:latin typeface="Century Gothic"/>
                <a:cs typeface="Century Gothic"/>
                <a:sym typeface="Arial"/>
              </a:rPr>
              <a:t>(2) </a:t>
            </a:r>
            <a:r>
              <a:rPr lang="en-US" sz="1600" dirty="0">
                <a:solidFill>
                  <a:prstClr val="white"/>
                </a:solidFill>
                <a:latin typeface="Century Gothic"/>
                <a:cs typeface="Century Gothic"/>
                <a:sym typeface="Arial"/>
              </a:rPr>
              <a:t>Public relations campaign</a:t>
            </a:r>
          </a:p>
        </p:txBody>
      </p:sp>
      <p:sp>
        <p:nvSpPr>
          <p:cNvPr id="30" name="Rectangle 29"/>
          <p:cNvSpPr/>
          <p:nvPr/>
        </p:nvSpPr>
        <p:spPr>
          <a:xfrm>
            <a:off x="4454517" y="4829396"/>
            <a:ext cx="2122264" cy="323165"/>
          </a:xfrm>
          <a:prstGeom prst="rect">
            <a:avLst/>
          </a:prstGeom>
        </p:spPr>
        <p:txBody>
          <a:bodyPr wrap="none">
            <a:spAutoFit/>
          </a:bodyPr>
          <a:lstStyle/>
          <a:p>
            <a:r>
              <a:rPr lang="en-US" sz="500" dirty="0">
                <a:solidFill>
                  <a:srgbClr val="A6A6A6"/>
                </a:solidFill>
                <a:latin typeface="Century Gothic"/>
                <a:cs typeface="Century Gothic"/>
              </a:rPr>
              <a:t>Shaw H Untitled (request for a credible scientific team) (1978)</a:t>
            </a:r>
          </a:p>
          <a:p>
            <a:r>
              <a:rPr lang="en-US" sz="500" dirty="0" err="1">
                <a:solidFill>
                  <a:srgbClr val="A6A6A6"/>
                </a:solidFill>
                <a:latin typeface="Century Gothic"/>
                <a:cs typeface="Century Gothic"/>
              </a:rPr>
              <a:t>Werthamer</a:t>
            </a:r>
            <a:r>
              <a:rPr lang="en-US" sz="500" dirty="0">
                <a:solidFill>
                  <a:srgbClr val="A6A6A6"/>
                </a:solidFill>
                <a:latin typeface="Century Gothic"/>
                <a:cs typeface="Century Gothic"/>
              </a:rPr>
              <a:t> N R CO2 Greenhouse Communications Plan (1980) </a:t>
            </a:r>
          </a:p>
          <a:p>
            <a:r>
              <a:rPr lang="en-US" sz="500" dirty="0">
                <a:solidFill>
                  <a:srgbClr val="A6A6A6"/>
                </a:solidFill>
                <a:latin typeface="Century Gothic"/>
                <a:cs typeface="Century Gothic"/>
              </a:rPr>
              <a:t>Carlson J M The Greenhouse Effect (1988)</a:t>
            </a:r>
          </a:p>
        </p:txBody>
      </p:sp>
      <p:sp>
        <p:nvSpPr>
          <p:cNvPr id="36" name="Rectangle 35"/>
          <p:cNvSpPr/>
          <p:nvPr/>
        </p:nvSpPr>
        <p:spPr>
          <a:xfrm>
            <a:off x="6197600" y="4776031"/>
            <a:ext cx="2980554" cy="477054"/>
          </a:xfrm>
          <a:prstGeom prst="rect">
            <a:avLst/>
          </a:prstGeom>
        </p:spPr>
        <p:txBody>
          <a:bodyPr wrap="square">
            <a:spAutoFit/>
          </a:bodyPr>
          <a:lstStyle/>
          <a:p>
            <a:pPr algn="r">
              <a:defRPr/>
            </a:pPr>
            <a:r>
              <a:rPr lang="en-US" sz="500" dirty="0">
                <a:solidFill>
                  <a:srgbClr val="A6A6A6"/>
                </a:solidFill>
                <a:latin typeface="Century Gothic"/>
                <a:cs typeface="Century Gothic"/>
              </a:rPr>
              <a:t>			</a:t>
            </a:r>
            <a:r>
              <a:rPr lang="en-US" sz="500" dirty="0" err="1">
                <a:solidFill>
                  <a:srgbClr val="A6A6A6"/>
                </a:solidFill>
                <a:latin typeface="Century Gothic"/>
                <a:cs typeface="Century Gothic"/>
              </a:rPr>
              <a:t>Werthamer</a:t>
            </a:r>
            <a:r>
              <a:rPr lang="en-US" sz="500" dirty="0">
                <a:solidFill>
                  <a:srgbClr val="A6A6A6"/>
                </a:solidFill>
                <a:latin typeface="Century Gothic"/>
                <a:cs typeface="Century Gothic"/>
              </a:rPr>
              <a:t> N R CO2 Greenhouse Communications Plan (1980)  </a:t>
            </a:r>
          </a:p>
          <a:p>
            <a:pPr algn="r">
              <a:defRPr/>
            </a:pPr>
            <a:r>
              <a:rPr lang="en-US" sz="500" dirty="0">
                <a:solidFill>
                  <a:srgbClr val="A6A6A6"/>
                </a:solidFill>
                <a:latin typeface="Century Gothic"/>
                <a:cs typeface="Century Gothic"/>
              </a:rPr>
              <a:t>		Levine D G Potential Enhanced Greenhouse Effects Status and Outlook (1989) </a:t>
            </a:r>
          </a:p>
          <a:p>
            <a:pPr algn="r">
              <a:defRPr/>
            </a:pPr>
            <a:r>
              <a:rPr lang="en-US" sz="500" dirty="0">
                <a:solidFill>
                  <a:srgbClr val="A6A6A6"/>
                </a:solidFill>
                <a:latin typeface="Century Gothic"/>
                <a:cs typeface="Century Gothic"/>
              </a:rPr>
              <a:t>		Long G H Atmospheric CO2 Scoping Study (1981)</a:t>
            </a:r>
          </a:p>
          <a:p>
            <a:pPr algn="r">
              <a:defRPr/>
            </a:pPr>
            <a:r>
              <a:rPr lang="en-US" sz="500" dirty="0">
                <a:solidFill>
                  <a:srgbClr val="A6A6A6"/>
                </a:solidFill>
                <a:latin typeface="Century Gothic"/>
                <a:cs typeface="Century Gothic"/>
              </a:rPr>
              <a:t>					Cohen R W, Levine D G Untitled (consensus on CO2 letter) (1982)</a:t>
            </a:r>
          </a:p>
          <a:p>
            <a:pPr algn="r">
              <a:defRPr/>
            </a:pPr>
            <a:endParaRPr lang="en-US" sz="500" dirty="0">
              <a:solidFill>
                <a:srgbClr val="A6A6A6"/>
              </a:solidFill>
              <a:latin typeface="Century Gothic"/>
              <a:cs typeface="Century Gothic"/>
            </a:endParaRPr>
          </a:p>
        </p:txBody>
      </p:sp>
      <p:sp>
        <p:nvSpPr>
          <p:cNvPr id="29" name="TextBox 28"/>
          <p:cNvSpPr txBox="1"/>
          <p:nvPr/>
        </p:nvSpPr>
        <p:spPr>
          <a:xfrm>
            <a:off x="4471451" y="541532"/>
            <a:ext cx="5199457"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192024" indent="-192024" defTabSz="457200" hangingPunct="0">
              <a:buSzPct val="130000"/>
              <a:buFont typeface="Wingdings" charset="2"/>
              <a:buChar char="§"/>
            </a:pPr>
            <a:r>
              <a:rPr lang="en-US" sz="900" dirty="0">
                <a:solidFill>
                  <a:srgbClr val="FFFFFF"/>
                </a:solidFill>
                <a:latin typeface="Century Gothic"/>
                <a:cs typeface="Century Gothic"/>
                <a:sym typeface="Arial"/>
              </a:rPr>
              <a:t>“Highly visible programs” (1978)</a:t>
            </a:r>
          </a:p>
          <a:p>
            <a:pPr marL="192024" indent="-192024" defTabSz="457200" hangingPunct="0">
              <a:buSzPct val="130000"/>
              <a:buFont typeface="Wingdings" charset="2"/>
              <a:buChar char="§"/>
            </a:pPr>
            <a:r>
              <a:rPr lang="en-US" sz="900" dirty="0">
                <a:solidFill>
                  <a:srgbClr val="FFFFFF"/>
                </a:solidFill>
                <a:latin typeface="Century Gothic"/>
                <a:cs typeface="Century Gothic"/>
                <a:sym typeface="Arial"/>
              </a:rPr>
              <a:t>“</a:t>
            </a:r>
            <a:r>
              <a:rPr lang="en-US" sz="900" dirty="0">
                <a:solidFill>
                  <a:srgbClr val="FFFFFF"/>
                </a:solidFill>
                <a:latin typeface="Century Gothic"/>
                <a:cs typeface="Century Gothic"/>
              </a:rPr>
              <a:t>Establish a </a:t>
            </a:r>
            <a:r>
              <a:rPr lang="en-US" sz="900" dirty="0">
                <a:solidFill>
                  <a:srgbClr val="FF0000"/>
                </a:solidFill>
                <a:latin typeface="Century Gothic"/>
                <a:cs typeface="Century Gothic"/>
              </a:rPr>
              <a:t>scientific presence</a:t>
            </a:r>
            <a:r>
              <a:rPr lang="en-US" sz="900" dirty="0">
                <a:solidFill>
                  <a:srgbClr val="FFFFFF"/>
                </a:solidFill>
                <a:latin typeface="Century Gothic"/>
                <a:cs typeface="Century Gothic"/>
              </a:rPr>
              <a:t>”</a:t>
            </a:r>
          </a:p>
          <a:p>
            <a:pPr marL="192024" indent="-192024" defTabSz="457200" hangingPunct="0">
              <a:buSzPct val="130000"/>
              <a:buFont typeface="Wingdings" charset="2"/>
              <a:buChar char="§"/>
            </a:pPr>
            <a:r>
              <a:rPr lang="en-US" sz="900" dirty="0">
                <a:solidFill>
                  <a:srgbClr val="FFFFFF"/>
                </a:solidFill>
                <a:latin typeface="Century Gothic"/>
                <a:cs typeface="Century Gothic"/>
              </a:rPr>
              <a:t>“</a:t>
            </a:r>
            <a:r>
              <a:rPr lang="en-US" sz="900" dirty="0">
                <a:solidFill>
                  <a:srgbClr val="FF0000"/>
                </a:solidFill>
                <a:latin typeface="Century Gothic"/>
                <a:cs typeface="Century Gothic"/>
              </a:rPr>
              <a:t>Maintain awareness </a:t>
            </a:r>
            <a:r>
              <a:rPr lang="en-US" sz="900" dirty="0">
                <a:solidFill>
                  <a:srgbClr val="FFFFFF"/>
                </a:solidFill>
                <a:latin typeface="Century Gothic"/>
                <a:cs typeface="Century Gothic"/>
              </a:rPr>
              <a:t>of new scientific developments” (1984)</a:t>
            </a:r>
          </a:p>
          <a:p>
            <a:pPr marL="192024" indent="-192024" defTabSz="457200" hangingPunct="0">
              <a:buSzPct val="130000"/>
              <a:buFont typeface="Wingdings" charset="2"/>
              <a:buChar char="§"/>
            </a:pPr>
            <a:r>
              <a:rPr lang="en-US" sz="900" dirty="0">
                <a:solidFill>
                  <a:srgbClr val="FFFFFF"/>
                </a:solidFill>
                <a:latin typeface="Century Gothic"/>
                <a:cs typeface="Century Gothic"/>
              </a:rPr>
              <a:t>“Credentials required to </a:t>
            </a:r>
            <a:r>
              <a:rPr lang="en-US" sz="900" dirty="0">
                <a:solidFill>
                  <a:srgbClr val="FF0000"/>
                </a:solidFill>
                <a:latin typeface="Century Gothic"/>
                <a:cs typeface="Century Gothic"/>
              </a:rPr>
              <a:t>speak with authority </a:t>
            </a:r>
            <a:r>
              <a:rPr lang="en-US" sz="900" dirty="0">
                <a:solidFill>
                  <a:srgbClr val="FFFFFF"/>
                </a:solidFill>
                <a:latin typeface="Century Gothic"/>
                <a:cs typeface="Century Gothic"/>
              </a:rPr>
              <a:t>in this area” (1980)</a:t>
            </a:r>
          </a:p>
          <a:p>
            <a:pPr marL="192024" indent="-192024" defTabSz="457200" hangingPunct="0">
              <a:buSzPct val="130000"/>
              <a:buFont typeface="Wingdings" charset="2"/>
              <a:buChar char="§"/>
            </a:pPr>
            <a:r>
              <a:rPr lang="en-US" sz="900" dirty="0">
                <a:solidFill>
                  <a:srgbClr val="FFFFFF"/>
                </a:solidFill>
                <a:latin typeface="Century Gothic"/>
                <a:cs typeface="Century Gothic"/>
              </a:rPr>
              <a:t>“Detailed understanding of the total Federal atmospheric CO</a:t>
            </a:r>
            <a:r>
              <a:rPr lang="en-US" sz="900" baseline="-25000" dirty="0">
                <a:solidFill>
                  <a:srgbClr val="FFFFFF"/>
                </a:solidFill>
                <a:latin typeface="Century Gothic"/>
                <a:cs typeface="Century Gothic"/>
              </a:rPr>
              <a:t>2</a:t>
            </a:r>
            <a:r>
              <a:rPr lang="en-US" sz="900" dirty="0">
                <a:solidFill>
                  <a:srgbClr val="FFFFFF"/>
                </a:solidFill>
                <a:latin typeface="Century Gothic"/>
                <a:cs typeface="Century Gothic"/>
              </a:rPr>
              <a:t> program </a:t>
            </a:r>
          </a:p>
          <a:p>
            <a:pPr defTabSz="457200" hangingPunct="0">
              <a:buSzPct val="130000"/>
            </a:pPr>
            <a:r>
              <a:rPr lang="en-US" sz="900" dirty="0">
                <a:solidFill>
                  <a:srgbClr val="FFFFFF"/>
                </a:solidFill>
                <a:latin typeface="Century Gothic"/>
                <a:cs typeface="Century Gothic"/>
              </a:rPr>
              <a:t>      which the </a:t>
            </a:r>
            <a:r>
              <a:rPr lang="en-US" sz="900" dirty="0">
                <a:solidFill>
                  <a:srgbClr val="FF0000"/>
                </a:solidFill>
                <a:latin typeface="Century Gothic"/>
                <a:cs typeface="Century Gothic"/>
              </a:rPr>
              <a:t>Corporation needs for its own planning</a:t>
            </a:r>
            <a:r>
              <a:rPr lang="en-US" sz="900" dirty="0">
                <a:solidFill>
                  <a:srgbClr val="FFFFFF"/>
                </a:solidFill>
                <a:latin typeface="Century Gothic"/>
                <a:cs typeface="Century Gothic"/>
              </a:rPr>
              <a:t>” (1981)</a:t>
            </a:r>
            <a:endParaRPr lang="en-US" sz="1000" dirty="0">
              <a:solidFill>
                <a:srgbClr val="FFFFFF"/>
              </a:solidFill>
              <a:latin typeface="Century Gothic"/>
              <a:cs typeface="Century Gothic"/>
            </a:endParaRPr>
          </a:p>
        </p:txBody>
      </p:sp>
      <p:sp>
        <p:nvSpPr>
          <p:cNvPr id="4" name="Rectangle 3"/>
          <p:cNvSpPr/>
          <p:nvPr/>
        </p:nvSpPr>
        <p:spPr>
          <a:xfrm>
            <a:off x="4471451" y="3052336"/>
            <a:ext cx="4572000" cy="507831"/>
          </a:xfrm>
          <a:prstGeom prst="rect">
            <a:avLst/>
          </a:prstGeom>
        </p:spPr>
        <p:txBody>
          <a:bodyPr>
            <a:spAutoFit/>
          </a:bodyPr>
          <a:lstStyle/>
          <a:p>
            <a:pPr marL="192024" indent="-192024" defTabSz="457200" hangingPunct="0">
              <a:buSzPct val="130000"/>
              <a:buFont typeface="Wingdings" charset="2"/>
              <a:buChar char="§"/>
            </a:pPr>
            <a:r>
              <a:rPr lang="en-US" sz="900" dirty="0">
                <a:solidFill>
                  <a:srgbClr val="FFFFFF"/>
                </a:solidFill>
                <a:latin typeface="Century Gothic"/>
                <a:cs typeface="Century Gothic"/>
              </a:rPr>
              <a:t>“</a:t>
            </a:r>
            <a:r>
              <a:rPr lang="en-US" sz="900" dirty="0">
                <a:solidFill>
                  <a:srgbClr val="FF0000"/>
                </a:solidFill>
                <a:latin typeface="Century Gothic"/>
                <a:cs typeface="Century Gothic"/>
              </a:rPr>
              <a:t>Great public relations value</a:t>
            </a:r>
            <a:r>
              <a:rPr lang="en-US" sz="900" dirty="0">
                <a:solidFill>
                  <a:srgbClr val="FFFFFF"/>
                </a:solidFill>
                <a:latin typeface="Century Gothic"/>
                <a:cs typeface="Century Gothic"/>
              </a:rPr>
              <a:t>” (1978)</a:t>
            </a:r>
          </a:p>
          <a:p>
            <a:pPr marL="192024" indent="-192024" defTabSz="457200" hangingPunct="0">
              <a:buSzPct val="130000"/>
              <a:buFont typeface="Wingdings" charset="2"/>
              <a:buChar char="§"/>
            </a:pPr>
            <a:r>
              <a:rPr lang="en-US" sz="900" dirty="0">
                <a:solidFill>
                  <a:srgbClr val="FF0000"/>
                </a:solidFill>
                <a:latin typeface="Century Gothic"/>
                <a:cs typeface="Century Gothic"/>
              </a:rPr>
              <a:t>‘CO</a:t>
            </a:r>
            <a:r>
              <a:rPr lang="en-US" sz="900" baseline="-25000" dirty="0">
                <a:solidFill>
                  <a:srgbClr val="FF0000"/>
                </a:solidFill>
                <a:latin typeface="Century Gothic"/>
                <a:cs typeface="Century Gothic"/>
              </a:rPr>
              <a:t>2</a:t>
            </a:r>
            <a:r>
              <a:rPr lang="en-US" sz="900" dirty="0">
                <a:solidFill>
                  <a:srgbClr val="FF0000"/>
                </a:solidFill>
                <a:latin typeface="Century Gothic"/>
                <a:cs typeface="Century Gothic"/>
              </a:rPr>
              <a:t> Greenhouse Communications Plan’ </a:t>
            </a:r>
            <a:r>
              <a:rPr lang="en-US" sz="900" dirty="0">
                <a:solidFill>
                  <a:srgbClr val="FFFFFF"/>
                </a:solidFill>
                <a:latin typeface="Century Gothic"/>
                <a:cs typeface="Century Gothic"/>
              </a:rPr>
              <a:t>to target </a:t>
            </a:r>
            <a:r>
              <a:rPr lang="en-US" sz="900" dirty="0">
                <a:solidFill>
                  <a:prstClr val="white"/>
                </a:solidFill>
                <a:latin typeface="Century Gothic"/>
                <a:cs typeface="Century Gothic"/>
              </a:rPr>
              <a:t>“opinion leaders who are not scientists” (1980)</a:t>
            </a:r>
          </a:p>
        </p:txBody>
      </p:sp>
      <p:pic>
        <p:nvPicPr>
          <p:cNvPr id="27" name="Picture 26" descr="22Asset 15.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85987" y="804885"/>
            <a:ext cx="1292192" cy="906016"/>
          </a:xfrm>
          <a:prstGeom prst="rect">
            <a:avLst/>
          </a:prstGeom>
        </p:spPr>
      </p:pic>
      <p:pic>
        <p:nvPicPr>
          <p:cNvPr id="32" name="Picture 31" descr="quote1.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77343" y="278507"/>
            <a:ext cx="1386678" cy="666578"/>
          </a:xfrm>
          <a:prstGeom prst="rect">
            <a:avLst/>
          </a:prstGeom>
        </p:spPr>
      </p:pic>
    </p:spTree>
    <p:extLst>
      <p:ext uri="{BB962C8B-B14F-4D97-AF65-F5344CB8AC3E}">
        <p14:creationId xmlns:p14="http://schemas.microsoft.com/office/powerpoint/2010/main" val="1262895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3000"/>
                                        <p:tgtEl>
                                          <p:spTgt spid="24"/>
                                        </p:tgtEl>
                                      </p:cBhvr>
                                    </p:animEffect>
                                  </p:childTnLst>
                                </p:cTn>
                              </p:par>
                              <p:par>
                                <p:cTn id="8" presetID="22" presetClass="exit" presetSubtype="8" fill="hold" nodeType="withEffect">
                                  <p:stCondLst>
                                    <p:cond delay="0"/>
                                  </p:stCondLst>
                                  <p:childTnLst>
                                    <p:animEffect transition="out" filter="wipe(left)">
                                      <p:cBhvr>
                                        <p:cTn id="9" dur="1000"/>
                                        <p:tgtEl>
                                          <p:spTgt spid="3"/>
                                        </p:tgtEl>
                                      </p:cBhvr>
                                    </p:animEffect>
                                    <p:set>
                                      <p:cBhvr>
                                        <p:cTn id="10" dur="1" fill="hold">
                                          <p:stCondLst>
                                            <p:cond delay="999"/>
                                          </p:stCondLst>
                                        </p:cTn>
                                        <p:tgtEl>
                                          <p:spTgt spid="3"/>
                                        </p:tgtEl>
                                        <p:attrNameLst>
                                          <p:attrName>style.visibility</p:attrName>
                                        </p:attrNameLst>
                                      </p:cBhvr>
                                      <p:to>
                                        <p:strVal val="hidden"/>
                                      </p:to>
                                    </p:set>
                                  </p:childTnLst>
                                </p:cTn>
                              </p:par>
                              <p:par>
                                <p:cTn id="11" presetID="18" presetClass="exit" presetSubtype="9" fill="hold" grpId="0" nodeType="withEffect">
                                  <p:stCondLst>
                                    <p:cond delay="0"/>
                                  </p:stCondLst>
                                  <p:childTnLst>
                                    <p:animEffect transition="out" filter="strips(upLeft)">
                                      <p:cBhvr>
                                        <p:cTn id="12" dur="1000"/>
                                        <p:tgtEl>
                                          <p:spTgt spid="2"/>
                                        </p:tgtEl>
                                      </p:cBhvr>
                                    </p:animEffect>
                                    <p:set>
                                      <p:cBhvr>
                                        <p:cTn id="13" dur="1" fill="hold">
                                          <p:stCondLst>
                                            <p:cond delay="999"/>
                                          </p:stCondLst>
                                        </p:cTn>
                                        <p:tgtEl>
                                          <p:spTgt spid="2"/>
                                        </p:tgtEl>
                                        <p:attrNameLst>
                                          <p:attrName>style.visibility</p:attrName>
                                        </p:attrNameLst>
                                      </p:cBhvr>
                                      <p:to>
                                        <p:strVal val="hidden"/>
                                      </p:to>
                                    </p:set>
                                  </p:childTnLst>
                                </p:cTn>
                              </p:par>
                              <p:par>
                                <p:cTn id="14" presetID="10" presetClass="entr" presetSubtype="0" fill="hold" grpId="0" nodeType="withEffect">
                                  <p:stCondLst>
                                    <p:cond delay="100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1000"/>
                                        <p:tgtEl>
                                          <p:spTgt spid="35"/>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2000"/>
                                        <p:tgtEl>
                                          <p:spTgt spid="3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2000"/>
                                        <p:tgtEl>
                                          <p:spTgt spid="36"/>
                                        </p:tgtEl>
                                      </p:cBhvr>
                                    </p:animEffect>
                                  </p:childTnLst>
                                </p:cTn>
                              </p:par>
                              <p:par>
                                <p:cTn id="27" presetID="10" presetClass="entr" presetSubtype="0" fill="hold" nodeType="withEffect">
                                  <p:stCondLst>
                                    <p:cond delay="0"/>
                                  </p:stCondLst>
                                  <p:childTnLst>
                                    <p:set>
                                      <p:cBhvr>
                                        <p:cTn id="28" dur="1" fill="hold">
                                          <p:stCondLst>
                                            <p:cond delay="0"/>
                                          </p:stCondLst>
                                        </p:cTn>
                                        <p:tgtEl>
                                          <p:spTgt spid="29">
                                            <p:txEl>
                                              <p:pRg st="0" end="0"/>
                                            </p:txEl>
                                          </p:spTgt>
                                        </p:tgtEl>
                                        <p:attrNameLst>
                                          <p:attrName>style.visibility</p:attrName>
                                        </p:attrNameLst>
                                      </p:cBhvr>
                                      <p:to>
                                        <p:strVal val="visible"/>
                                      </p:to>
                                    </p:set>
                                    <p:animEffect transition="in" filter="fade">
                                      <p:cBhvr>
                                        <p:cTn id="29" dur="1000"/>
                                        <p:tgtEl>
                                          <p:spTgt spid="29">
                                            <p:txEl>
                                              <p:pRg st="0" end="0"/>
                                            </p:txEl>
                                          </p:spTgt>
                                        </p:tgtEl>
                                      </p:cBhvr>
                                    </p:animEffect>
                                  </p:childTnLst>
                                </p:cTn>
                              </p:par>
                            </p:childTnLst>
                          </p:cTn>
                        </p:par>
                        <p:par>
                          <p:cTn id="30" fill="hold">
                            <p:stCondLst>
                              <p:cond delay="5000"/>
                            </p:stCondLst>
                            <p:childTnLst>
                              <p:par>
                                <p:cTn id="31" presetID="10" presetClass="entr" presetSubtype="0" fill="hold" nodeType="afterEffect">
                                  <p:stCondLst>
                                    <p:cond delay="0"/>
                                  </p:stCondLst>
                                  <p:childTnLst>
                                    <p:set>
                                      <p:cBhvr>
                                        <p:cTn id="32" dur="1" fill="hold">
                                          <p:stCondLst>
                                            <p:cond delay="0"/>
                                          </p:stCondLst>
                                        </p:cTn>
                                        <p:tgtEl>
                                          <p:spTgt spid="29">
                                            <p:txEl>
                                              <p:pRg st="1" end="1"/>
                                            </p:txEl>
                                          </p:spTgt>
                                        </p:tgtEl>
                                        <p:attrNameLst>
                                          <p:attrName>style.visibility</p:attrName>
                                        </p:attrNameLst>
                                      </p:cBhvr>
                                      <p:to>
                                        <p:strVal val="visible"/>
                                      </p:to>
                                    </p:set>
                                    <p:animEffect transition="in" filter="fade">
                                      <p:cBhvr>
                                        <p:cTn id="33" dur="1000"/>
                                        <p:tgtEl>
                                          <p:spTgt spid="29">
                                            <p:txEl>
                                              <p:pRg st="1" end="1"/>
                                            </p:txEl>
                                          </p:spTgt>
                                        </p:tgtEl>
                                      </p:cBhvr>
                                    </p:animEffect>
                                  </p:childTnLst>
                                </p:cTn>
                              </p:par>
                            </p:childTnLst>
                          </p:cTn>
                        </p:par>
                        <p:par>
                          <p:cTn id="34" fill="hold">
                            <p:stCondLst>
                              <p:cond delay="6000"/>
                            </p:stCondLst>
                            <p:childTnLst>
                              <p:par>
                                <p:cTn id="35" presetID="10" presetClass="entr" presetSubtype="0" fill="hold" nodeType="afterEffect">
                                  <p:stCondLst>
                                    <p:cond delay="0"/>
                                  </p:stCondLst>
                                  <p:childTnLst>
                                    <p:set>
                                      <p:cBhvr>
                                        <p:cTn id="36" dur="1" fill="hold">
                                          <p:stCondLst>
                                            <p:cond delay="0"/>
                                          </p:stCondLst>
                                        </p:cTn>
                                        <p:tgtEl>
                                          <p:spTgt spid="29">
                                            <p:txEl>
                                              <p:pRg st="2" end="2"/>
                                            </p:txEl>
                                          </p:spTgt>
                                        </p:tgtEl>
                                        <p:attrNameLst>
                                          <p:attrName>style.visibility</p:attrName>
                                        </p:attrNameLst>
                                      </p:cBhvr>
                                      <p:to>
                                        <p:strVal val="visible"/>
                                      </p:to>
                                    </p:set>
                                    <p:animEffect transition="in" filter="fade">
                                      <p:cBhvr>
                                        <p:cTn id="37" dur="1000"/>
                                        <p:tgtEl>
                                          <p:spTgt spid="29">
                                            <p:txEl>
                                              <p:pRg st="2" end="2"/>
                                            </p:txEl>
                                          </p:spTgt>
                                        </p:tgtEl>
                                      </p:cBhvr>
                                    </p:animEffect>
                                  </p:childTnLst>
                                </p:cTn>
                              </p:par>
                            </p:childTnLst>
                          </p:cTn>
                        </p:par>
                        <p:par>
                          <p:cTn id="38" fill="hold">
                            <p:stCondLst>
                              <p:cond delay="7000"/>
                            </p:stCondLst>
                            <p:childTnLst>
                              <p:par>
                                <p:cTn id="39" presetID="10" presetClass="entr" presetSubtype="0" fill="hold" nodeType="afterEffect">
                                  <p:stCondLst>
                                    <p:cond delay="0"/>
                                  </p:stCondLst>
                                  <p:childTnLst>
                                    <p:set>
                                      <p:cBhvr>
                                        <p:cTn id="40" dur="1" fill="hold">
                                          <p:stCondLst>
                                            <p:cond delay="0"/>
                                          </p:stCondLst>
                                        </p:cTn>
                                        <p:tgtEl>
                                          <p:spTgt spid="29">
                                            <p:txEl>
                                              <p:pRg st="3" end="3"/>
                                            </p:txEl>
                                          </p:spTgt>
                                        </p:tgtEl>
                                        <p:attrNameLst>
                                          <p:attrName>style.visibility</p:attrName>
                                        </p:attrNameLst>
                                      </p:cBhvr>
                                      <p:to>
                                        <p:strVal val="visible"/>
                                      </p:to>
                                    </p:set>
                                    <p:animEffect transition="in" filter="fade">
                                      <p:cBhvr>
                                        <p:cTn id="41" dur="1000"/>
                                        <p:tgtEl>
                                          <p:spTgt spid="29">
                                            <p:txEl>
                                              <p:pRg st="3" end="3"/>
                                            </p:txEl>
                                          </p:spTgt>
                                        </p:tgtEl>
                                      </p:cBhvr>
                                    </p:animEffect>
                                  </p:childTnLst>
                                </p:cTn>
                              </p:par>
                            </p:childTnLst>
                          </p:cTn>
                        </p:par>
                        <p:par>
                          <p:cTn id="42" fill="hold">
                            <p:stCondLst>
                              <p:cond delay="8000"/>
                            </p:stCondLst>
                            <p:childTnLst>
                              <p:par>
                                <p:cTn id="43" presetID="10" presetClass="entr" presetSubtype="0" fill="hold" nodeType="afterEffect">
                                  <p:stCondLst>
                                    <p:cond delay="0"/>
                                  </p:stCondLst>
                                  <p:childTnLst>
                                    <p:set>
                                      <p:cBhvr>
                                        <p:cTn id="44" dur="1" fill="hold">
                                          <p:stCondLst>
                                            <p:cond delay="0"/>
                                          </p:stCondLst>
                                        </p:cTn>
                                        <p:tgtEl>
                                          <p:spTgt spid="29">
                                            <p:txEl>
                                              <p:pRg st="4" end="4"/>
                                            </p:txEl>
                                          </p:spTgt>
                                        </p:tgtEl>
                                        <p:attrNameLst>
                                          <p:attrName>style.visibility</p:attrName>
                                        </p:attrNameLst>
                                      </p:cBhvr>
                                      <p:to>
                                        <p:strVal val="visible"/>
                                      </p:to>
                                    </p:set>
                                    <p:animEffect transition="in" filter="fade">
                                      <p:cBhvr>
                                        <p:cTn id="45" dur="1000"/>
                                        <p:tgtEl>
                                          <p:spTgt spid="29">
                                            <p:txEl>
                                              <p:pRg st="4" end="4"/>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29">
                                            <p:txEl>
                                              <p:pRg st="5" end="5"/>
                                            </p:txEl>
                                          </p:spTgt>
                                        </p:tgtEl>
                                        <p:attrNameLst>
                                          <p:attrName>style.visibility</p:attrName>
                                        </p:attrNameLst>
                                      </p:cBhvr>
                                      <p:to>
                                        <p:strVal val="visible"/>
                                      </p:to>
                                    </p:set>
                                    <p:animEffect transition="in" filter="fade">
                                      <p:cBhvr>
                                        <p:cTn id="48" dur="1000"/>
                                        <p:tgtEl>
                                          <p:spTgt spid="29">
                                            <p:txEl>
                                              <p:pRg st="5" end="5"/>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4">
                                            <p:txEl>
                                              <p:pRg st="0" end="0"/>
                                            </p:txEl>
                                          </p:spTgt>
                                        </p:tgtEl>
                                        <p:attrNameLst>
                                          <p:attrName>style.visibility</p:attrName>
                                        </p:attrNameLst>
                                      </p:cBhvr>
                                      <p:to>
                                        <p:strVal val="visible"/>
                                      </p:to>
                                    </p:set>
                                    <p:animEffect transition="in" filter="fade">
                                      <p:cBhvr>
                                        <p:cTn id="53" dur="500"/>
                                        <p:tgtEl>
                                          <p:spTgt spid="4">
                                            <p:txEl>
                                              <p:pRg st="0" end="0"/>
                                            </p:txEl>
                                          </p:spTgt>
                                        </p:tgtEl>
                                      </p:cBhvr>
                                    </p:animEffec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4">
                                            <p:txEl>
                                              <p:pRg st="1" end="1"/>
                                            </p:txEl>
                                          </p:spTgt>
                                        </p:tgtEl>
                                        <p:attrNameLst>
                                          <p:attrName>style.visibility</p:attrName>
                                        </p:attrNameLst>
                                      </p:cBhvr>
                                      <p:to>
                                        <p:strVal val="visible"/>
                                      </p:to>
                                    </p:set>
                                    <p:animEffect transition="in" filter="fade">
                                      <p:cBhvr>
                                        <p:cTn id="5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5" grpId="0"/>
      <p:bldP spid="28" grpId="0"/>
      <p:bldP spid="30" grpId="0"/>
      <p:bldP spid="3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 2017-12-10 10.56.27.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3807" y="1029457"/>
            <a:ext cx="8728363" cy="1358900"/>
          </a:xfrm>
          <a:prstGeom prst="rect">
            <a:avLst/>
          </a:prstGeom>
          <a:ln>
            <a:noFill/>
          </a:ln>
          <a:effectLst>
            <a:softEdge rad="112500"/>
          </a:effectLst>
        </p:spPr>
      </p:pic>
      <p:pic>
        <p:nvPicPr>
          <p:cNvPr id="7" name="Picture 6" descr="Screenshot 2017-12-10 10.57.36.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11341" y="2775535"/>
            <a:ext cx="8728363" cy="1466270"/>
          </a:xfrm>
          <a:prstGeom prst="rect">
            <a:avLst/>
          </a:prstGeom>
          <a:ln>
            <a:noFill/>
          </a:ln>
          <a:effectLst>
            <a:softEdge rad="112500"/>
          </a:effectLst>
        </p:spPr>
      </p:pic>
      <p:sp>
        <p:nvSpPr>
          <p:cNvPr id="8" name="TextBox 7"/>
          <p:cNvSpPr txBox="1"/>
          <p:nvPr/>
        </p:nvSpPr>
        <p:spPr>
          <a:xfrm>
            <a:off x="212272" y="1154"/>
            <a:ext cx="9579415" cy="16414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r>
              <a:rPr lang="en-US" sz="2000" dirty="0">
                <a:latin typeface="Century Gothic"/>
                <a:cs typeface="Century Gothic"/>
              </a:rPr>
              <a:t>1980s: Exxon develops </a:t>
            </a:r>
            <a:r>
              <a:rPr lang="en-US" sz="2000" dirty="0"/>
              <a:t>“CO</a:t>
            </a:r>
            <a:r>
              <a:rPr lang="en-US" sz="2000" baseline="-25000" dirty="0"/>
              <a:t>2</a:t>
            </a:r>
            <a:r>
              <a:rPr lang="en-US" sz="2000" dirty="0"/>
              <a:t> Greenhouse Communications Plan” to </a:t>
            </a:r>
          </a:p>
          <a:p>
            <a:r>
              <a:rPr lang="en-US" sz="2000" dirty="0"/>
              <a:t>“emphasize the uncertainty”</a:t>
            </a:r>
          </a:p>
          <a:p>
            <a:r>
              <a:rPr lang="en-US" sz="2000" dirty="0"/>
              <a:t> </a:t>
            </a:r>
          </a:p>
          <a:p>
            <a:endParaRPr lang="en-US" sz="2000" dirty="0">
              <a:latin typeface="Century Gothic"/>
              <a:cs typeface="Century Gothic"/>
            </a:endParaRPr>
          </a:p>
          <a:p>
            <a:pPr marL="0" marR="0" indent="0"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dirty="0">
              <a:ln>
                <a:noFill/>
              </a:ln>
              <a:solidFill>
                <a:srgbClr val="FFFFFF"/>
              </a:solidFill>
              <a:effectLst/>
              <a:uFillTx/>
              <a:latin typeface="Century Gothic"/>
              <a:cs typeface="Century Gothic"/>
              <a:sym typeface="Arial"/>
            </a:endParaRPr>
          </a:p>
        </p:txBody>
      </p:sp>
      <p:sp>
        <p:nvSpPr>
          <p:cNvPr id="9" name="Rectangle 8"/>
          <p:cNvSpPr/>
          <p:nvPr/>
        </p:nvSpPr>
        <p:spPr>
          <a:xfrm>
            <a:off x="3069163" y="1704726"/>
            <a:ext cx="1926007" cy="288268"/>
          </a:xfrm>
          <a:prstGeom prst="rect">
            <a:avLst/>
          </a:prstGeom>
          <a:solidFill>
            <a:srgbClr val="FF0000">
              <a:alpha val="40000"/>
            </a:srgbClr>
          </a:solidFill>
          <a:ln w="12700" cap="flat">
            <a:noFill/>
            <a:miter lim="400000"/>
          </a:ln>
          <a:effectLst/>
          <a:scene3d>
            <a:camera prst="orthographicFront">
              <a:rot lat="0" lon="0" rev="21420000"/>
            </a:camera>
            <a:lightRig rig="threePt" dir="t"/>
          </a:scene3d>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11" name="Rectangle 10"/>
          <p:cNvSpPr/>
          <p:nvPr/>
        </p:nvSpPr>
        <p:spPr>
          <a:xfrm>
            <a:off x="1102424" y="3473892"/>
            <a:ext cx="2503280" cy="317639"/>
          </a:xfrm>
          <a:prstGeom prst="rect">
            <a:avLst/>
          </a:prstGeom>
          <a:solidFill>
            <a:srgbClr val="FF0000">
              <a:alpha val="4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16" name="Rectangle 15"/>
          <p:cNvSpPr/>
          <p:nvPr/>
        </p:nvSpPr>
        <p:spPr>
          <a:xfrm>
            <a:off x="211668" y="4762660"/>
            <a:ext cx="9156700" cy="338554"/>
          </a:xfrm>
          <a:prstGeom prst="rect">
            <a:avLst/>
          </a:prstGeom>
        </p:spPr>
        <p:txBody>
          <a:bodyPr wrap="square">
            <a:spAutoFit/>
          </a:bodyPr>
          <a:lstStyle/>
          <a:p>
            <a:pPr>
              <a:defRPr/>
            </a:pPr>
            <a:r>
              <a:rPr lang="en-US" sz="800" dirty="0">
                <a:solidFill>
                  <a:srgbClr val="A6A6A6"/>
                </a:solidFill>
              </a:rPr>
              <a:t>Levine D G 1989 Potential Enhanced Greenhouse Effects Status and Outlook												            Carlson J M 1988 The Greenhouse Effect</a:t>
            </a:r>
          </a:p>
        </p:txBody>
      </p:sp>
    </p:spTree>
    <p:extLst>
      <p:ext uri="{BB962C8B-B14F-4D97-AF65-F5344CB8AC3E}">
        <p14:creationId xmlns:p14="http://schemas.microsoft.com/office/powerpoint/2010/main" val="2330757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1000"/>
                                        <p:tgtEl>
                                          <p:spTgt spid="9"/>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creenshot 2017-12-08 13.30.19.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6273" y="750985"/>
            <a:ext cx="8711020" cy="1424709"/>
          </a:xfrm>
          <a:prstGeom prst="rect">
            <a:avLst/>
          </a:prstGeom>
          <a:ln>
            <a:noFill/>
          </a:ln>
          <a:effectLst>
            <a:softEdge rad="112500"/>
          </a:effectLst>
        </p:spPr>
      </p:pic>
      <p:sp>
        <p:nvSpPr>
          <p:cNvPr id="13" name="Rectangle 12"/>
          <p:cNvSpPr/>
          <p:nvPr/>
        </p:nvSpPr>
        <p:spPr>
          <a:xfrm>
            <a:off x="3418990" y="872072"/>
            <a:ext cx="2969110" cy="317639"/>
          </a:xfrm>
          <a:prstGeom prst="rect">
            <a:avLst/>
          </a:prstGeom>
          <a:solidFill>
            <a:srgbClr val="FF0000">
              <a:alpha val="4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14" name="Rectangle 13"/>
          <p:cNvSpPr/>
          <p:nvPr/>
        </p:nvSpPr>
        <p:spPr>
          <a:xfrm>
            <a:off x="2199790" y="1289005"/>
            <a:ext cx="4975710" cy="171328"/>
          </a:xfrm>
          <a:prstGeom prst="rect">
            <a:avLst/>
          </a:prstGeom>
          <a:solidFill>
            <a:srgbClr val="FF0000">
              <a:alpha val="4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15" name="Rectangle 14"/>
          <p:cNvSpPr/>
          <p:nvPr/>
        </p:nvSpPr>
        <p:spPr>
          <a:xfrm>
            <a:off x="2199790" y="1822405"/>
            <a:ext cx="4442310" cy="171328"/>
          </a:xfrm>
          <a:prstGeom prst="rect">
            <a:avLst/>
          </a:prstGeom>
          <a:solidFill>
            <a:srgbClr val="FF0000">
              <a:alpha val="4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16" name="Rectangle 15"/>
          <p:cNvSpPr/>
          <p:nvPr/>
        </p:nvSpPr>
        <p:spPr>
          <a:xfrm>
            <a:off x="177800" y="4720325"/>
            <a:ext cx="9156700" cy="461665"/>
          </a:xfrm>
          <a:prstGeom prst="rect">
            <a:avLst/>
          </a:prstGeom>
        </p:spPr>
        <p:txBody>
          <a:bodyPr wrap="square">
            <a:spAutoFit/>
          </a:bodyPr>
          <a:lstStyle/>
          <a:p>
            <a:pPr>
              <a:defRPr/>
            </a:pPr>
            <a:endParaRPr lang="en-US" sz="800" dirty="0">
              <a:solidFill>
                <a:schemeClr val="tx1">
                  <a:lumMod val="65000"/>
                </a:schemeClr>
              </a:solidFill>
            </a:endParaRPr>
          </a:p>
          <a:p>
            <a:pPr>
              <a:defRPr/>
            </a:pPr>
            <a:endParaRPr lang="en-US" sz="800" dirty="0">
              <a:solidFill>
                <a:schemeClr val="tx1">
                  <a:lumMod val="65000"/>
                </a:schemeClr>
              </a:solidFill>
            </a:endParaRPr>
          </a:p>
          <a:p>
            <a:pPr>
              <a:defRPr/>
            </a:pPr>
            <a:r>
              <a:rPr lang="en-US" sz="800" dirty="0">
                <a:solidFill>
                  <a:schemeClr val="tx1">
                    <a:lumMod val="65000"/>
                  </a:schemeClr>
                </a:solidFill>
              </a:rPr>
              <a:t>Global Climate Science Communications Team (1998) </a:t>
            </a:r>
            <a:r>
              <a:rPr lang="en-US" sz="800" i="1" dirty="0">
                <a:solidFill>
                  <a:schemeClr val="tx1">
                    <a:lumMod val="65000"/>
                  </a:schemeClr>
                </a:solidFill>
              </a:rPr>
              <a:t>Global Climate Science Communications Plan</a:t>
            </a:r>
          </a:p>
        </p:txBody>
      </p:sp>
      <p:pic>
        <p:nvPicPr>
          <p:cNvPr id="2" name="Picture 1" descr="Screenshot 2019-03-07 12.41.02.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0375" y="2581357"/>
            <a:ext cx="8698876" cy="1860087"/>
          </a:xfrm>
          <a:prstGeom prst="rect">
            <a:avLst/>
          </a:prstGeom>
          <a:ln>
            <a:noFill/>
          </a:ln>
          <a:effectLst>
            <a:softEdge rad="112500"/>
          </a:effectLst>
        </p:spPr>
      </p:pic>
      <p:sp>
        <p:nvSpPr>
          <p:cNvPr id="18" name="Rectangle 17"/>
          <p:cNvSpPr/>
          <p:nvPr/>
        </p:nvSpPr>
        <p:spPr>
          <a:xfrm>
            <a:off x="1492814" y="3740105"/>
            <a:ext cx="1188720" cy="171328"/>
          </a:xfrm>
          <a:prstGeom prst="rect">
            <a:avLst/>
          </a:prstGeom>
          <a:solidFill>
            <a:srgbClr val="FF0000">
              <a:alpha val="4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19" name="Rectangle 18"/>
          <p:cNvSpPr/>
          <p:nvPr/>
        </p:nvSpPr>
        <p:spPr>
          <a:xfrm>
            <a:off x="3893114" y="3733877"/>
            <a:ext cx="2139386" cy="171328"/>
          </a:xfrm>
          <a:prstGeom prst="rect">
            <a:avLst/>
          </a:prstGeom>
          <a:solidFill>
            <a:srgbClr val="FF0000">
              <a:alpha val="4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20" name="Rectangle 19"/>
          <p:cNvSpPr/>
          <p:nvPr/>
        </p:nvSpPr>
        <p:spPr>
          <a:xfrm>
            <a:off x="7461814" y="3682910"/>
            <a:ext cx="818586" cy="171328"/>
          </a:xfrm>
          <a:prstGeom prst="rect">
            <a:avLst/>
          </a:prstGeom>
          <a:solidFill>
            <a:srgbClr val="FF0000">
              <a:alpha val="4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22" name="Rectangle 21"/>
          <p:cNvSpPr/>
          <p:nvPr/>
        </p:nvSpPr>
        <p:spPr>
          <a:xfrm>
            <a:off x="832414" y="4127410"/>
            <a:ext cx="2586576" cy="171328"/>
          </a:xfrm>
          <a:prstGeom prst="rect">
            <a:avLst/>
          </a:prstGeom>
          <a:solidFill>
            <a:srgbClr val="FF0000">
              <a:alpha val="4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17" name="TextBox 16"/>
          <p:cNvSpPr txBox="1"/>
          <p:nvPr/>
        </p:nvSpPr>
        <p:spPr>
          <a:xfrm>
            <a:off x="967880" y="1154"/>
            <a:ext cx="957941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r>
              <a:rPr lang="en-US" sz="2400" dirty="0">
                <a:latin typeface="Century Gothic"/>
                <a:cs typeface="Century Gothic"/>
              </a:rPr>
              <a:t>1990s: Oil industry develops </a:t>
            </a:r>
            <a:r>
              <a:rPr lang="en-US" sz="2400" dirty="0"/>
              <a:t>“uncertainty” strategy</a:t>
            </a:r>
            <a:endParaRPr lang="en-US" sz="2400" dirty="0">
              <a:latin typeface="Century Gothic"/>
              <a:cs typeface="Century Gothic"/>
            </a:endParaRPr>
          </a:p>
        </p:txBody>
      </p:sp>
    </p:spTree>
    <p:extLst>
      <p:ext uri="{BB962C8B-B14F-4D97-AF65-F5344CB8AC3E}">
        <p14:creationId xmlns:p14="http://schemas.microsoft.com/office/powerpoint/2010/main" val="4007737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1000"/>
                                        <p:tgtEl>
                                          <p:spTgt spid="13"/>
                                        </p:tgtEl>
                                      </p:cBhvr>
                                    </p:animEffect>
                                  </p:childTnLst>
                                </p:cTn>
                              </p:par>
                            </p:childTnLst>
                          </p:cTn>
                        </p:par>
                        <p:par>
                          <p:cTn id="15" fill="hold">
                            <p:stCondLst>
                              <p:cond delay="2000"/>
                            </p:stCondLst>
                            <p:childTnLst>
                              <p:par>
                                <p:cTn id="16" presetID="22" presetClass="entr" presetSubtype="8"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1000"/>
                                        <p:tgtEl>
                                          <p:spTgt spid="14"/>
                                        </p:tgtEl>
                                      </p:cBhvr>
                                    </p:animEffect>
                                  </p:childTnLst>
                                </p:cTn>
                              </p:par>
                            </p:childTnLst>
                          </p:cTn>
                        </p:par>
                        <p:par>
                          <p:cTn id="19" fill="hold">
                            <p:stCondLst>
                              <p:cond delay="3000"/>
                            </p:stCondLst>
                            <p:childTnLst>
                              <p:par>
                                <p:cTn id="20" presetID="22" presetClass="entr" presetSubtype="8"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1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par>
                          <p:cTn id="32" fill="hold">
                            <p:stCondLst>
                              <p:cond delay="1500"/>
                            </p:stCondLst>
                            <p:childTnLst>
                              <p:par>
                                <p:cTn id="33" presetID="22" presetClass="entr" presetSubtype="8"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par>
                          <p:cTn id="36" fill="hold">
                            <p:stCondLst>
                              <p:cond delay="2000"/>
                            </p:stCondLst>
                            <p:childTnLst>
                              <p:par>
                                <p:cTn id="37" presetID="22" presetClass="entr" presetSubtype="8"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childTnLst>
                          </p:cTn>
                        </p:par>
                        <p:par>
                          <p:cTn id="40" fill="hold">
                            <p:stCondLst>
                              <p:cond delay="2500"/>
                            </p:stCondLst>
                            <p:childTnLst>
                              <p:par>
                                <p:cTn id="41" presetID="22" presetClass="entr" presetSubtype="8"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left)">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p:bldP spid="18" grpId="0" animBg="1"/>
      <p:bldP spid="19" grpId="0" animBg="1"/>
      <p:bldP spid="20" grpId="0" animBg="1"/>
      <p:bldP spid="2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shot 2019-03-11 17.12.34.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7052" y="337382"/>
            <a:ext cx="8255000" cy="3915229"/>
          </a:xfrm>
          <a:prstGeom prst="rect">
            <a:avLst/>
          </a:prstGeom>
          <a:ln>
            <a:noFill/>
          </a:ln>
          <a:effectLst>
            <a:softEdge rad="112500"/>
          </a:effectLst>
        </p:spPr>
      </p:pic>
      <p:sp>
        <p:nvSpPr>
          <p:cNvPr id="6" name="Rectangle 5"/>
          <p:cNvSpPr/>
          <p:nvPr/>
        </p:nvSpPr>
        <p:spPr>
          <a:xfrm>
            <a:off x="1799127" y="2411910"/>
            <a:ext cx="4048607" cy="317639"/>
          </a:xfrm>
          <a:prstGeom prst="rect">
            <a:avLst/>
          </a:prstGeom>
          <a:solidFill>
            <a:srgbClr val="FF0000">
              <a:alpha val="4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7" name="Rectangle 6"/>
          <p:cNvSpPr/>
          <p:nvPr/>
        </p:nvSpPr>
        <p:spPr>
          <a:xfrm>
            <a:off x="222587" y="4374059"/>
            <a:ext cx="8655943" cy="769441"/>
          </a:xfrm>
          <a:prstGeom prst="rect">
            <a:avLst/>
          </a:prstGeom>
        </p:spPr>
        <p:txBody>
          <a:bodyPr wrap="square">
            <a:spAutoFit/>
          </a:bodyPr>
          <a:lstStyle/>
          <a:p>
            <a:pPr>
              <a:defRPr/>
            </a:pPr>
            <a:r>
              <a:rPr lang="en-US" sz="1200" dirty="0">
                <a:solidFill>
                  <a:schemeClr val="tx1">
                    <a:lumMod val="65000"/>
                  </a:schemeClr>
                </a:solidFill>
              </a:rPr>
              <a:t>Informed Citizens For the Environment (1991) </a:t>
            </a:r>
            <a:r>
              <a:rPr lang="en-US" sz="1200" i="1" dirty="0">
                <a:solidFill>
                  <a:schemeClr val="tx1">
                    <a:lumMod val="65000"/>
                  </a:schemeClr>
                </a:solidFill>
              </a:rPr>
              <a:t>Mission Statement, </a:t>
            </a:r>
            <a:r>
              <a:rPr lang="en-US" sz="1200" dirty="0"/>
              <a:t>Oreskes, Naomi, 2010.  “My facts are better than your facts: Spreading good news about global warming.” in </a:t>
            </a:r>
            <a:r>
              <a:rPr lang="en-US" sz="1200" i="1" dirty="0"/>
              <a:t>How Well Do Facts Travel? </a:t>
            </a:r>
            <a:r>
              <a:rPr lang="en-US" sz="1200" dirty="0"/>
              <a:t>Edited by</a:t>
            </a:r>
            <a:r>
              <a:rPr lang="en-US" sz="1200" i="1" dirty="0"/>
              <a:t> </a:t>
            </a:r>
            <a:r>
              <a:rPr lang="en-US" sz="1200" dirty="0"/>
              <a:t>Mary S. Morgan and Peter </a:t>
            </a:r>
            <a:r>
              <a:rPr lang="en-US" sz="1200" dirty="0" err="1"/>
              <a:t>Howlett</a:t>
            </a:r>
            <a:r>
              <a:rPr lang="en-US" sz="1200" i="1" dirty="0"/>
              <a:t>, </a:t>
            </a:r>
            <a:r>
              <a:rPr lang="en-US" sz="1200" dirty="0"/>
              <a:t>Cambridge University Press, pp. 135-166.</a:t>
            </a:r>
          </a:p>
          <a:p>
            <a:pPr>
              <a:defRPr/>
            </a:pPr>
            <a:endParaRPr lang="en-US" sz="800" i="1" dirty="0">
              <a:solidFill>
                <a:schemeClr val="tx1">
                  <a:lumMod val="65000"/>
                </a:schemeClr>
              </a:solidFill>
            </a:endParaRPr>
          </a:p>
        </p:txBody>
      </p:sp>
      <p:sp>
        <p:nvSpPr>
          <p:cNvPr id="8" name="TextBox 7"/>
          <p:cNvSpPr txBox="1"/>
          <p:nvPr/>
        </p:nvSpPr>
        <p:spPr>
          <a:xfrm>
            <a:off x="599768" y="655299"/>
            <a:ext cx="7855974"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ctr"/>
            <a:r>
              <a:rPr lang="en-US" dirty="0">
                <a:solidFill>
                  <a:schemeClr val="accent1"/>
                </a:solidFill>
                <a:latin typeface="+mj-lt"/>
                <a:cs typeface="Century Gothic"/>
              </a:rPr>
              <a:t>1990s: Coal industry Strategy Document: </a:t>
            </a:r>
          </a:p>
          <a:p>
            <a:pPr algn="ctr"/>
            <a:r>
              <a:rPr lang="en-US" dirty="0">
                <a:solidFill>
                  <a:schemeClr val="accent1"/>
                </a:solidFill>
                <a:latin typeface="+mj-lt"/>
                <a:cs typeface="Century Gothic"/>
              </a:rPr>
              <a:t>Position global warming as theory not fact &amp; enroll electricity industry as ally  </a:t>
            </a:r>
          </a:p>
          <a:p>
            <a:pPr algn="ctr"/>
            <a:endParaRPr lang="en-US" sz="2400" dirty="0">
              <a:latin typeface="Century Gothic"/>
              <a:cs typeface="Century Gothic"/>
            </a:endParaRPr>
          </a:p>
          <a:p>
            <a:pPr marL="0" marR="0" indent="0" algn="ctr" defTabSz="457200" rtl="0" fontAlgn="auto" latinLnBrk="0" hangingPunct="0">
              <a:lnSpc>
                <a:spcPct val="100000"/>
              </a:lnSpc>
              <a:spcBef>
                <a:spcPts val="0"/>
              </a:spcBef>
              <a:spcAft>
                <a:spcPts val="0"/>
              </a:spcAft>
              <a:buClrTx/>
              <a:buSzTx/>
              <a:buFontTx/>
              <a:buNone/>
              <a:tabLst/>
            </a:pPr>
            <a:endParaRPr kumimoji="0" lang="en-US" sz="2400" b="1" i="0" u="none" strike="noStrike" cap="none" spc="0" normalizeH="0" baseline="0" dirty="0">
              <a:ln>
                <a:noFill/>
              </a:ln>
              <a:solidFill>
                <a:srgbClr val="FFFFFF"/>
              </a:solidFill>
              <a:effectLst/>
              <a:uFillTx/>
              <a:latin typeface="Century Gothic"/>
              <a:cs typeface="Century Gothic"/>
              <a:sym typeface="Arial"/>
            </a:endParaRPr>
          </a:p>
        </p:txBody>
      </p:sp>
    </p:spTree>
    <p:extLst>
      <p:ext uri="{BB962C8B-B14F-4D97-AF65-F5344CB8AC3E}">
        <p14:creationId xmlns:p14="http://schemas.microsoft.com/office/powerpoint/2010/main" val="3898711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86518" y="10776"/>
            <a:ext cx="3730371"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r>
              <a:rPr lang="en-US" dirty="0">
                <a:latin typeface="Century Gothic"/>
                <a:cs typeface="Century Gothic"/>
              </a:rPr>
              <a:t>Big Oil is the new Big Tobacco</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366117921"/>
              </p:ext>
            </p:extLst>
          </p:nvPr>
        </p:nvGraphicFramePr>
        <p:xfrm>
          <a:off x="1278468" y="423333"/>
          <a:ext cx="6468136" cy="4742688"/>
        </p:xfrm>
        <a:graphic>
          <a:graphicData uri="http://schemas.openxmlformats.org/drawingml/2006/table">
            <a:tbl>
              <a:tblPr firstRow="1" bandRow="1">
                <a:tableStyleId>{D7AC3CCA-C797-4891-BE02-D94E43425B78}</a:tableStyleId>
              </a:tblPr>
              <a:tblGrid>
                <a:gridCol w="1516380">
                  <a:extLst>
                    <a:ext uri="{9D8B030D-6E8A-4147-A177-3AD203B41FA5}">
                      <a16:colId xmlns:a16="http://schemas.microsoft.com/office/drawing/2014/main" xmlns="" val="20000"/>
                    </a:ext>
                  </a:extLst>
                </a:gridCol>
                <a:gridCol w="3393406">
                  <a:extLst>
                    <a:ext uri="{9D8B030D-6E8A-4147-A177-3AD203B41FA5}">
                      <a16:colId xmlns:a16="http://schemas.microsoft.com/office/drawing/2014/main" xmlns="" val="20001"/>
                    </a:ext>
                  </a:extLst>
                </a:gridCol>
                <a:gridCol w="770950">
                  <a:extLst>
                    <a:ext uri="{9D8B030D-6E8A-4147-A177-3AD203B41FA5}">
                      <a16:colId xmlns:a16="http://schemas.microsoft.com/office/drawing/2014/main" xmlns="" val="20002"/>
                    </a:ext>
                  </a:extLst>
                </a:gridCol>
                <a:gridCol w="787400">
                  <a:extLst>
                    <a:ext uri="{9D8B030D-6E8A-4147-A177-3AD203B41FA5}">
                      <a16:colId xmlns:a16="http://schemas.microsoft.com/office/drawing/2014/main" xmlns="" val="20003"/>
                    </a:ext>
                  </a:extLst>
                </a:gridCol>
              </a:tblGrid>
              <a:tr h="194733">
                <a:tc>
                  <a:txBody>
                    <a:bodyPr/>
                    <a:lstStyle/>
                    <a:p>
                      <a:endParaRPr lang="en-US" sz="800" dirty="0">
                        <a:latin typeface="Century Gothic"/>
                        <a:cs typeface="Century Gothic"/>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dirty="0">
                        <a:latin typeface="Century Gothic"/>
                        <a:cs typeface="Century Gothic"/>
                      </a:endParaRPr>
                    </a:p>
                  </a:txBody>
                  <a:tcPr>
                    <a:lnL w="12700" cmpd="sng">
                      <a:noFill/>
                    </a:lnL>
                    <a:lnR w="12700" cmpd="sng">
                      <a:noFill/>
                    </a:lnR>
                    <a:lnT w="12700" cap="flat" cmpd="sng" algn="ctr">
                      <a:noFill/>
                      <a:prstDash val="solid"/>
                      <a:round/>
                      <a:headEnd type="none" w="med" len="med"/>
                      <a:tailEnd type="none" w="med" len="me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dirty="0">
                          <a:latin typeface="Century Gothic"/>
                          <a:cs typeface="Century Gothic"/>
                        </a:rPr>
                        <a:t>TOBACCO</a:t>
                      </a:r>
                    </a:p>
                  </a:txBody>
                  <a:tcPr anchor="ctr">
                    <a:lnL w="12700" cmpd="sng">
                      <a:noFill/>
                    </a:lnL>
                    <a:lnR w="12700" cmpd="sng">
                      <a:noFill/>
                    </a:lnR>
                    <a:lnT w="12700" cap="flat" cmpd="sng" algn="ctr">
                      <a:noFill/>
                      <a:prstDash val="solid"/>
                      <a:round/>
                      <a:headEnd type="none" w="med" len="med"/>
                      <a:tailEnd type="none" w="med" len="me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dirty="0">
                          <a:latin typeface="Century Gothic"/>
                          <a:cs typeface="Century Gothic"/>
                        </a:rPr>
                        <a:t>FOSSIL FUELS</a:t>
                      </a: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226904">
                <a:tc>
                  <a:txBody>
                    <a:bodyPr/>
                    <a:lstStyle/>
                    <a:p>
                      <a:pPr algn="l">
                        <a:lnSpc>
                          <a:spcPct val="90000"/>
                        </a:lnSpc>
                      </a:pPr>
                      <a:r>
                        <a:rPr lang="en-US" sz="800" b="1" dirty="0">
                          <a:latin typeface="Century Gothic"/>
                          <a:cs typeface="Century Gothic"/>
                        </a:rPr>
                        <a:t>STRATEGY</a:t>
                      </a:r>
                    </a:p>
                  </a:txBody>
                  <a:tcPr>
                    <a:lnL w="12700" cap="flat" cmpd="sng" algn="ctr">
                      <a:noFill/>
                      <a:prstDash val="solid"/>
                      <a:round/>
                      <a:headEnd type="none" w="med" len="med"/>
                      <a:tailEnd type="none" w="med" len="med"/>
                    </a:lnL>
                    <a:lnR w="12700" cmpd="sng">
                      <a:noFill/>
                    </a:lnR>
                    <a:lnT w="28575" cap="flat" cmpd="sng" algn="ctr">
                      <a:solidFill>
                        <a:srgbClr val="000000"/>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lumMod val="40000"/>
                        <a:lumOff val="60000"/>
                      </a:schemeClr>
                    </a:solidFill>
                  </a:tcPr>
                </a:tc>
                <a:tc>
                  <a:txBody>
                    <a:bodyPr/>
                    <a:lstStyle/>
                    <a:p>
                      <a:pPr algn="l">
                        <a:lnSpc>
                          <a:spcPct val="90000"/>
                        </a:lnSpc>
                      </a:pPr>
                      <a:r>
                        <a:rPr lang="en-US" sz="800" dirty="0">
                          <a:latin typeface="Century Gothic"/>
                          <a:cs typeface="Century Gothic"/>
                        </a:rPr>
                        <a:t>Develop detailed understanding of products’ dangers</a:t>
                      </a:r>
                    </a:p>
                  </a:txBody>
                  <a:tcPr>
                    <a:lnL w="12700" cmpd="sng">
                      <a:noFill/>
                    </a:lnL>
                    <a:lnR w="12700" cmpd="sng">
                      <a:noFill/>
                    </a:lnR>
                    <a:lnT w="28575" cap="flat" cmpd="sng" algn="ctr">
                      <a:solidFill>
                        <a:srgbClr val="000000"/>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lumMod val="40000"/>
                        <a:lumOff val="60000"/>
                      </a:schemeClr>
                    </a:solidFill>
                  </a:tcPr>
                </a:tc>
                <a:tc>
                  <a:txBody>
                    <a:bodyPr/>
                    <a:lstStyle/>
                    <a:p>
                      <a:pPr algn="ctr">
                        <a:lnSpc>
                          <a:spcPct val="90000"/>
                        </a:lnSpc>
                      </a:pPr>
                      <a:r>
                        <a:rPr lang="en-US" sz="1200" dirty="0">
                          <a:solidFill>
                            <a:srgbClr val="008000"/>
                          </a:solidFill>
                          <a:latin typeface="Century Gothic"/>
                          <a:ea typeface="Zapf Dingbats"/>
                          <a:cs typeface="Century Gothic"/>
                          <a:sym typeface="Zapf Dingbats"/>
                        </a:rPr>
                        <a:t>✓</a:t>
                      </a:r>
                      <a:endParaRPr lang="en-US" sz="1200" dirty="0">
                        <a:solidFill>
                          <a:srgbClr val="008000"/>
                        </a:solidFill>
                        <a:latin typeface="Century Gothic"/>
                        <a:cs typeface="Century Gothic"/>
                      </a:endParaRPr>
                    </a:p>
                  </a:txBody>
                  <a:tcPr>
                    <a:lnL w="12700" cmpd="sng">
                      <a:noFill/>
                    </a:lnL>
                    <a:lnR w="12700" cmpd="sng">
                      <a:noFill/>
                    </a:lnR>
                    <a:lnT w="28575" cap="flat" cmpd="sng" algn="ctr">
                      <a:solidFill>
                        <a:srgbClr val="000000"/>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lumMod val="40000"/>
                        <a:lumOff val="60000"/>
                      </a:schemeClr>
                    </a:solidFill>
                  </a:tcPr>
                </a:tc>
                <a:tc>
                  <a:txBody>
                    <a:bodyPr/>
                    <a:lstStyle/>
                    <a:p>
                      <a:pPr marL="0" marR="0" indent="0" algn="ctr" defTabSz="288036" eaLnBrk="1" fontAlgn="auto" latinLnBrk="0" hangingPunct="1">
                        <a:lnSpc>
                          <a:spcPct val="90000"/>
                        </a:lnSpc>
                        <a:spcBef>
                          <a:spcPts val="0"/>
                        </a:spcBef>
                        <a:spcAft>
                          <a:spcPts val="0"/>
                        </a:spcAft>
                        <a:buClrTx/>
                        <a:buSzTx/>
                        <a:buFontTx/>
                        <a:buNone/>
                        <a:tabLst/>
                        <a:defRPr/>
                      </a:pPr>
                      <a:r>
                        <a:rPr lang="en-US" sz="1200" dirty="0">
                          <a:solidFill>
                            <a:srgbClr val="008000"/>
                          </a:solidFill>
                          <a:latin typeface="Century Gothic"/>
                          <a:ea typeface="Zapf Dingbats"/>
                          <a:cs typeface="Century Gothic"/>
                          <a:sym typeface="Zapf Dingbats"/>
                        </a:rPr>
                        <a:t>✓</a:t>
                      </a:r>
                      <a:endParaRPr lang="en-US" sz="1200" dirty="0">
                        <a:solidFill>
                          <a:srgbClr val="008000"/>
                        </a:solidFill>
                        <a:latin typeface="Century Gothic"/>
                        <a:cs typeface="Century Gothic"/>
                      </a:endParaRPr>
                    </a:p>
                  </a:txBody>
                  <a:tcPr>
                    <a:lnL w="12700" cmpd="sng">
                      <a:noFill/>
                    </a:lnL>
                    <a:lnR w="12700" cap="flat" cmpd="sng" algn="ctr">
                      <a:noFill/>
                      <a:prstDash val="solid"/>
                      <a:round/>
                      <a:headEnd type="none" w="med" len="med"/>
                      <a:tailEnd type="none" w="med" len="med"/>
                    </a:lnR>
                    <a:lnT w="28575" cap="flat" cmpd="sng" algn="ctr">
                      <a:solidFill>
                        <a:srgbClr val="000000"/>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xmlns="" val="10001"/>
                  </a:ext>
                </a:extLst>
              </a:tr>
              <a:tr h="155784">
                <a:tc>
                  <a:txBody>
                    <a:bodyPr/>
                    <a:lstStyle/>
                    <a:p>
                      <a:pPr algn="l">
                        <a:lnSpc>
                          <a:spcPct val="90000"/>
                        </a:lnSpc>
                      </a:pPr>
                      <a:endParaRPr lang="en-US" sz="800" b="1" dirty="0">
                        <a:latin typeface="Century Gothic"/>
                        <a:cs typeface="Century Gothic"/>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2">
                        <a:lumMod val="40000"/>
                        <a:lumOff val="60000"/>
                      </a:schemeClr>
                    </a:solidFill>
                  </a:tcPr>
                </a:tc>
                <a:tc>
                  <a:txBody>
                    <a:bodyPr/>
                    <a:lstStyle/>
                    <a:p>
                      <a:pPr marL="0" marR="0" indent="0" algn="l" defTabSz="288036" eaLnBrk="1" fontAlgn="auto" latinLnBrk="0" hangingPunct="1">
                        <a:lnSpc>
                          <a:spcPct val="90000"/>
                        </a:lnSpc>
                        <a:spcBef>
                          <a:spcPts val="0"/>
                        </a:spcBef>
                        <a:spcAft>
                          <a:spcPts val="0"/>
                        </a:spcAft>
                        <a:buClrTx/>
                        <a:buSzTx/>
                        <a:buFontTx/>
                        <a:buNone/>
                        <a:tabLst/>
                        <a:defRPr/>
                      </a:pPr>
                      <a:r>
                        <a:rPr lang="en-US" sz="800" dirty="0">
                          <a:latin typeface="Century Gothic"/>
                          <a:cs typeface="Century Gothic"/>
                        </a:rPr>
                        <a:t>Denial of consensus</a:t>
                      </a:r>
                      <a:r>
                        <a:rPr lang="en-US" sz="800" baseline="0" dirty="0">
                          <a:latin typeface="Century Gothic"/>
                          <a:cs typeface="Century Gothic"/>
                        </a:rPr>
                        <a:t> – including internal – science</a:t>
                      </a:r>
                      <a:endParaRPr lang="en-US" sz="800" dirty="0">
                        <a:latin typeface="Century Gothic"/>
                        <a:cs typeface="Century Gothic"/>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40000"/>
                        <a:lumOff val="60000"/>
                      </a:schemeClr>
                    </a:solidFill>
                  </a:tcPr>
                </a:tc>
                <a:tc>
                  <a:txBody>
                    <a:bodyPr/>
                    <a:lstStyle/>
                    <a:p>
                      <a:pPr algn="ctr">
                        <a:lnSpc>
                          <a:spcPct val="90000"/>
                        </a:lnSpc>
                      </a:pPr>
                      <a:r>
                        <a:rPr lang="en-US" sz="1200" dirty="0">
                          <a:solidFill>
                            <a:srgbClr val="008000"/>
                          </a:solidFill>
                          <a:latin typeface="Century Gothic"/>
                          <a:ea typeface="Zapf Dingbats"/>
                          <a:cs typeface="Century Gothic"/>
                          <a:sym typeface="Zapf Dingbats"/>
                        </a:rPr>
                        <a:t>✓</a:t>
                      </a:r>
                      <a:endParaRPr lang="en-US" sz="1200" dirty="0">
                        <a:solidFill>
                          <a:srgbClr val="008000"/>
                        </a:solidFill>
                        <a:latin typeface="Century Gothic"/>
                        <a:cs typeface="Century Gothic"/>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40000"/>
                        <a:lumOff val="60000"/>
                      </a:schemeClr>
                    </a:solidFill>
                  </a:tcPr>
                </a:tc>
                <a:tc>
                  <a:txBody>
                    <a:bodyPr/>
                    <a:lstStyle/>
                    <a:p>
                      <a:pPr marL="0" marR="0" indent="0" algn="ctr" defTabSz="288036" eaLnBrk="1" fontAlgn="auto" latinLnBrk="0" hangingPunct="1">
                        <a:lnSpc>
                          <a:spcPct val="90000"/>
                        </a:lnSpc>
                        <a:spcBef>
                          <a:spcPts val="0"/>
                        </a:spcBef>
                        <a:spcAft>
                          <a:spcPts val="0"/>
                        </a:spcAft>
                        <a:buClrTx/>
                        <a:buSzTx/>
                        <a:buFontTx/>
                        <a:buNone/>
                        <a:tabLst/>
                        <a:defRPr/>
                      </a:pPr>
                      <a:r>
                        <a:rPr lang="en-US" sz="1200" dirty="0">
                          <a:solidFill>
                            <a:srgbClr val="008000"/>
                          </a:solidFill>
                          <a:latin typeface="Century Gothic"/>
                          <a:ea typeface="Zapf Dingbats"/>
                          <a:cs typeface="Century Gothic"/>
                          <a:sym typeface="Zapf Dingbats"/>
                        </a:rPr>
                        <a:t>✓</a:t>
                      </a:r>
                      <a:endParaRPr lang="en-US" sz="1200" dirty="0">
                        <a:solidFill>
                          <a:srgbClr val="008000"/>
                        </a:solidFill>
                        <a:latin typeface="Century Gothic"/>
                        <a:cs typeface="Century Gothic"/>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xmlns="" val="10002"/>
                  </a:ext>
                </a:extLst>
              </a:tr>
              <a:tr h="176106">
                <a:tc>
                  <a:txBody>
                    <a:bodyPr/>
                    <a:lstStyle/>
                    <a:p>
                      <a:pPr algn="l">
                        <a:lnSpc>
                          <a:spcPct val="90000"/>
                        </a:lnSpc>
                      </a:pPr>
                      <a:endParaRPr lang="en-US" sz="800" b="1" dirty="0">
                        <a:latin typeface="Century Gothic"/>
                        <a:cs typeface="Century Gothic"/>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2">
                        <a:lumMod val="40000"/>
                        <a:lumOff val="60000"/>
                      </a:schemeClr>
                    </a:solidFill>
                  </a:tcPr>
                </a:tc>
                <a:tc>
                  <a:txBody>
                    <a:bodyPr/>
                    <a:lstStyle/>
                    <a:p>
                      <a:pPr algn="l">
                        <a:lnSpc>
                          <a:spcPct val="90000"/>
                        </a:lnSpc>
                      </a:pPr>
                      <a:r>
                        <a:rPr lang="en-US" sz="800" dirty="0">
                          <a:latin typeface="Century Gothic"/>
                          <a:cs typeface="Century Gothic"/>
                        </a:rPr>
                        <a:t>Subvert</a:t>
                      </a:r>
                      <a:r>
                        <a:rPr lang="en-US" sz="800" baseline="0" dirty="0">
                          <a:latin typeface="Century Gothic"/>
                          <a:cs typeface="Century Gothic"/>
                        </a:rPr>
                        <a:t> evidence in policymaking</a:t>
                      </a:r>
                      <a:endParaRPr lang="en-US" sz="800" dirty="0">
                        <a:latin typeface="Century Gothic"/>
                        <a:cs typeface="Century Gothic"/>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40000"/>
                        <a:lumOff val="60000"/>
                      </a:schemeClr>
                    </a:solidFill>
                  </a:tcPr>
                </a:tc>
                <a:tc>
                  <a:txBody>
                    <a:bodyPr/>
                    <a:lstStyle/>
                    <a:p>
                      <a:pPr algn="ctr">
                        <a:lnSpc>
                          <a:spcPct val="90000"/>
                        </a:lnSpc>
                      </a:pPr>
                      <a:r>
                        <a:rPr lang="en-US" sz="1200" dirty="0">
                          <a:solidFill>
                            <a:srgbClr val="008000"/>
                          </a:solidFill>
                          <a:latin typeface="Century Gothic"/>
                          <a:ea typeface="Zapf Dingbats"/>
                          <a:cs typeface="Century Gothic"/>
                          <a:sym typeface="Zapf Dingbats"/>
                        </a:rPr>
                        <a:t>✓</a:t>
                      </a:r>
                      <a:endParaRPr lang="en-US" sz="1200" dirty="0">
                        <a:solidFill>
                          <a:srgbClr val="008000"/>
                        </a:solidFill>
                        <a:latin typeface="Century Gothic"/>
                        <a:cs typeface="Century Gothic"/>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40000"/>
                        <a:lumOff val="60000"/>
                      </a:schemeClr>
                    </a:solidFill>
                  </a:tcPr>
                </a:tc>
                <a:tc>
                  <a:txBody>
                    <a:bodyPr/>
                    <a:lstStyle/>
                    <a:p>
                      <a:pPr marL="0" marR="0" indent="0" algn="ctr" defTabSz="288036" eaLnBrk="1" fontAlgn="auto" latinLnBrk="0" hangingPunct="1">
                        <a:lnSpc>
                          <a:spcPct val="90000"/>
                        </a:lnSpc>
                        <a:spcBef>
                          <a:spcPts val="0"/>
                        </a:spcBef>
                        <a:spcAft>
                          <a:spcPts val="0"/>
                        </a:spcAft>
                        <a:buClrTx/>
                        <a:buSzTx/>
                        <a:buFontTx/>
                        <a:buNone/>
                        <a:tabLst/>
                        <a:defRPr/>
                      </a:pPr>
                      <a:r>
                        <a:rPr lang="en-US" sz="1200" dirty="0">
                          <a:solidFill>
                            <a:srgbClr val="008000"/>
                          </a:solidFill>
                          <a:latin typeface="Century Gothic"/>
                          <a:ea typeface="Zapf Dingbats"/>
                          <a:cs typeface="Century Gothic"/>
                          <a:sym typeface="Zapf Dingbats"/>
                        </a:rPr>
                        <a:t>✓</a:t>
                      </a:r>
                      <a:endParaRPr lang="en-US" sz="1200" dirty="0">
                        <a:solidFill>
                          <a:srgbClr val="008000"/>
                        </a:solidFill>
                        <a:latin typeface="Century Gothic"/>
                        <a:cs typeface="Century Gothic"/>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xmlns="" val="10003"/>
                  </a:ext>
                </a:extLst>
              </a:tr>
              <a:tr h="155786">
                <a:tc>
                  <a:txBody>
                    <a:bodyPr/>
                    <a:lstStyle/>
                    <a:p>
                      <a:pPr algn="l">
                        <a:lnSpc>
                          <a:spcPct val="90000"/>
                        </a:lnSpc>
                      </a:pPr>
                      <a:endParaRPr lang="en-US" sz="800" b="1" dirty="0">
                        <a:latin typeface="Century Gothic"/>
                        <a:cs typeface="Century Gothic"/>
                      </a:endParaRP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l">
                        <a:lnSpc>
                          <a:spcPct val="90000"/>
                        </a:lnSpc>
                      </a:pPr>
                      <a:r>
                        <a:rPr lang="en-US" sz="800" dirty="0">
                          <a:latin typeface="Century Gothic"/>
                          <a:cs typeface="Century Gothic"/>
                        </a:rPr>
                        <a:t>Reshape media</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ctr">
                        <a:lnSpc>
                          <a:spcPct val="90000"/>
                        </a:lnSpc>
                      </a:pPr>
                      <a:r>
                        <a:rPr lang="en-US" sz="1200" dirty="0">
                          <a:solidFill>
                            <a:srgbClr val="008000"/>
                          </a:solidFill>
                          <a:latin typeface="Century Gothic"/>
                          <a:ea typeface="Zapf Dingbats"/>
                          <a:cs typeface="Century Gothic"/>
                          <a:sym typeface="Zapf Dingbats"/>
                        </a:rPr>
                        <a:t>✓</a:t>
                      </a:r>
                      <a:endParaRPr lang="en-US" sz="1200" dirty="0">
                        <a:solidFill>
                          <a:srgbClr val="008000"/>
                        </a:solidFill>
                        <a:latin typeface="Century Gothic"/>
                        <a:cs typeface="Century Gothic"/>
                      </a:endParaRP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marL="0" marR="0" indent="0" algn="ctr" defTabSz="288036" eaLnBrk="1" fontAlgn="auto" latinLnBrk="0" hangingPunct="1">
                        <a:lnSpc>
                          <a:spcPct val="90000"/>
                        </a:lnSpc>
                        <a:spcBef>
                          <a:spcPts val="0"/>
                        </a:spcBef>
                        <a:spcAft>
                          <a:spcPts val="0"/>
                        </a:spcAft>
                        <a:buClrTx/>
                        <a:buSzTx/>
                        <a:buFontTx/>
                        <a:buNone/>
                        <a:tabLst/>
                        <a:defRPr/>
                      </a:pPr>
                      <a:r>
                        <a:rPr lang="en-US" sz="1200" dirty="0">
                          <a:solidFill>
                            <a:srgbClr val="008000"/>
                          </a:solidFill>
                          <a:latin typeface="Century Gothic"/>
                          <a:ea typeface="Zapf Dingbats"/>
                          <a:cs typeface="Century Gothic"/>
                          <a:sym typeface="Zapf Dingbats"/>
                        </a:rPr>
                        <a:t>✓</a:t>
                      </a:r>
                      <a:endParaRPr lang="en-US" sz="1200" dirty="0">
                        <a:solidFill>
                          <a:srgbClr val="008000"/>
                        </a:solidFill>
                        <a:latin typeface="Century Gothic"/>
                        <a:cs typeface="Century Gothic"/>
                      </a:endParaRP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xmlns="" val="10004"/>
                  </a:ext>
                </a:extLst>
              </a:tr>
              <a:tr h="155786">
                <a:tc>
                  <a:txBody>
                    <a:bodyPr/>
                    <a:lstStyle/>
                    <a:p>
                      <a:pPr algn="l">
                        <a:lnSpc>
                          <a:spcPct val="90000"/>
                        </a:lnSpc>
                      </a:pPr>
                      <a:endParaRPr lang="en-US" sz="800" b="1" dirty="0">
                        <a:latin typeface="Century Gothic"/>
                        <a:cs typeface="Century Gothic"/>
                      </a:endParaRPr>
                    </a:p>
                  </a:txBody>
                  <a:tcPr>
                    <a:lnL w="12700" cap="flat" cmpd="sng" algn="ctr">
                      <a:noFill/>
                      <a:prstDash val="solid"/>
                      <a:round/>
                      <a:headEnd type="none" w="med" len="med"/>
                      <a:tailEnd type="none" w="med" len="med"/>
                    </a:lnL>
                    <a:lnR w="12700" cmpd="sng">
                      <a:noFill/>
                    </a:lnR>
                    <a:lnT w="12700" cmpd="sng">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l">
                        <a:lnSpc>
                          <a:spcPct val="90000"/>
                        </a:lnSpc>
                      </a:pPr>
                      <a:r>
                        <a:rPr lang="en-US" sz="800" dirty="0">
                          <a:latin typeface="Century Gothic"/>
                          <a:cs typeface="Century Gothic"/>
                        </a:rPr>
                        <a:t>Preempt litigation &amp; regulation</a:t>
                      </a:r>
                    </a:p>
                  </a:txBody>
                  <a:tcPr>
                    <a:lnL w="12700" cmpd="sng">
                      <a:noFill/>
                    </a:lnL>
                    <a:lnR w="12700" cmpd="sng">
                      <a:noFill/>
                    </a:lnR>
                    <a:lnT w="12700" cmpd="sng">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ctr">
                        <a:lnSpc>
                          <a:spcPct val="90000"/>
                        </a:lnSpc>
                      </a:pPr>
                      <a:r>
                        <a:rPr lang="en-US" sz="1200" dirty="0">
                          <a:solidFill>
                            <a:srgbClr val="008000"/>
                          </a:solidFill>
                          <a:latin typeface="Century Gothic"/>
                          <a:ea typeface="Zapf Dingbats"/>
                          <a:cs typeface="Century Gothic"/>
                          <a:sym typeface="Zapf Dingbats"/>
                        </a:rPr>
                        <a:t>✓</a:t>
                      </a:r>
                      <a:endParaRPr lang="en-US" sz="1200" dirty="0">
                        <a:solidFill>
                          <a:srgbClr val="008000"/>
                        </a:solidFill>
                        <a:latin typeface="Century Gothic"/>
                        <a:cs typeface="Century Gothic"/>
                      </a:endParaRPr>
                    </a:p>
                  </a:txBody>
                  <a:tcPr>
                    <a:lnL w="12700" cmpd="sng">
                      <a:noFill/>
                    </a:lnL>
                    <a:lnR w="12700" cmpd="sng">
                      <a:noFill/>
                    </a:lnR>
                    <a:lnT w="12700" cmpd="sng">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marL="0" marR="0" indent="0" algn="ctr" defTabSz="288036" eaLnBrk="1" fontAlgn="auto" latinLnBrk="0" hangingPunct="1">
                        <a:lnSpc>
                          <a:spcPct val="90000"/>
                        </a:lnSpc>
                        <a:spcBef>
                          <a:spcPts val="0"/>
                        </a:spcBef>
                        <a:spcAft>
                          <a:spcPts val="0"/>
                        </a:spcAft>
                        <a:buClrTx/>
                        <a:buSzTx/>
                        <a:buFontTx/>
                        <a:buNone/>
                        <a:tabLst/>
                        <a:defRPr/>
                      </a:pPr>
                      <a:r>
                        <a:rPr lang="en-US" sz="1200" dirty="0">
                          <a:solidFill>
                            <a:srgbClr val="008000"/>
                          </a:solidFill>
                          <a:latin typeface="Century Gothic"/>
                          <a:ea typeface="Zapf Dingbats"/>
                          <a:cs typeface="Century Gothic"/>
                          <a:sym typeface="Zapf Dingbats"/>
                        </a:rPr>
                        <a:t>✓</a:t>
                      </a:r>
                      <a:endParaRPr lang="en-US" sz="1200" dirty="0">
                        <a:solidFill>
                          <a:srgbClr val="008000"/>
                        </a:solidFill>
                        <a:latin typeface="Century Gothic"/>
                        <a:cs typeface="Century Gothic"/>
                      </a:endParaRPr>
                    </a:p>
                  </a:txBody>
                  <a:tcPr>
                    <a:lnL w="12700" cmpd="sng">
                      <a:noFill/>
                    </a:lnL>
                    <a:lnR w="12700" cap="flat" cmpd="sng" algn="ctr">
                      <a:noFill/>
                      <a:prstDash val="solid"/>
                      <a:round/>
                      <a:headEnd type="none" w="med" len="med"/>
                      <a:tailEnd type="none" w="med" len="med"/>
                    </a:lnR>
                    <a:lnT w="12700" cmpd="sng">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xmlns="" val="10005"/>
                  </a:ext>
                </a:extLst>
              </a:tr>
              <a:tr h="0">
                <a:tc>
                  <a:txBody>
                    <a:bodyPr/>
                    <a:lstStyle/>
                    <a:p>
                      <a:pPr algn="l">
                        <a:lnSpc>
                          <a:spcPct val="90000"/>
                        </a:lnSpc>
                      </a:pPr>
                      <a:r>
                        <a:rPr lang="en-US" sz="800" b="1" dirty="0">
                          <a:latin typeface="Century Gothic"/>
                          <a:cs typeface="Century Gothic"/>
                        </a:rPr>
                        <a:t>TACTICS &amp; INFRASTRUCTURE</a:t>
                      </a:r>
                    </a:p>
                  </a:txBody>
                  <a:tcPr>
                    <a:lnL w="12700" cap="flat" cmpd="sng" algn="ctr">
                      <a:noFill/>
                      <a:prstDash val="solid"/>
                      <a:round/>
                      <a:headEnd type="none" w="med" len="med"/>
                      <a:tailEnd type="none" w="med" len="med"/>
                    </a:lnL>
                    <a:lnR w="12700" cmpd="sng">
                      <a:noFill/>
                    </a:lnR>
                    <a:lnT w="12700" cap="flat" cmpd="sng" algn="ctr">
                      <a:solidFill>
                        <a:srgbClr val="000000"/>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tc>
                  <a:txBody>
                    <a:bodyPr/>
                    <a:lstStyle/>
                    <a:p>
                      <a:pPr algn="l">
                        <a:lnSpc>
                          <a:spcPct val="90000"/>
                        </a:lnSpc>
                      </a:pPr>
                      <a:r>
                        <a:rPr lang="en-US" sz="800" dirty="0">
                          <a:latin typeface="Century Gothic"/>
                          <a:cs typeface="Century Gothic"/>
                        </a:rPr>
                        <a:t>Internal research to inform decision-making and PR</a:t>
                      </a:r>
                    </a:p>
                  </a:txBody>
                  <a:tcPr>
                    <a:lnL w="12700" cmpd="sng">
                      <a:noFill/>
                    </a:lnL>
                    <a:lnR w="12700" cmpd="sng">
                      <a:noFill/>
                    </a:lnR>
                    <a:lnT w="12700" cap="flat" cmpd="sng" algn="ctr">
                      <a:solidFill>
                        <a:srgbClr val="000000"/>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tc>
                  <a:txBody>
                    <a:bodyPr/>
                    <a:lstStyle/>
                    <a:p>
                      <a:pPr algn="ctr">
                        <a:lnSpc>
                          <a:spcPct val="90000"/>
                        </a:lnSpc>
                      </a:pPr>
                      <a:r>
                        <a:rPr lang="en-US" sz="1200" dirty="0">
                          <a:solidFill>
                            <a:srgbClr val="008000"/>
                          </a:solidFill>
                          <a:latin typeface="Century Gothic"/>
                          <a:ea typeface="Zapf Dingbats"/>
                          <a:cs typeface="Century Gothic"/>
                          <a:sym typeface="Zapf Dingbats"/>
                        </a:rPr>
                        <a:t>✓</a:t>
                      </a:r>
                      <a:endParaRPr lang="en-US" sz="1200" dirty="0">
                        <a:solidFill>
                          <a:srgbClr val="008000"/>
                        </a:solidFill>
                        <a:latin typeface="Century Gothic"/>
                        <a:cs typeface="Century Gothic"/>
                      </a:endParaRPr>
                    </a:p>
                  </a:txBody>
                  <a:tcPr>
                    <a:lnL w="12700" cmpd="sng">
                      <a:noFill/>
                    </a:lnL>
                    <a:lnR w="12700" cmpd="sng">
                      <a:noFill/>
                    </a:lnR>
                    <a:lnT w="12700" cap="flat" cmpd="sng" algn="ctr">
                      <a:solidFill>
                        <a:srgbClr val="000000"/>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tc>
                  <a:txBody>
                    <a:bodyPr/>
                    <a:lstStyle/>
                    <a:p>
                      <a:pPr marL="0" marR="0" indent="0" algn="ctr" defTabSz="288036" eaLnBrk="1" fontAlgn="auto" latinLnBrk="0" hangingPunct="1">
                        <a:lnSpc>
                          <a:spcPct val="90000"/>
                        </a:lnSpc>
                        <a:spcBef>
                          <a:spcPts val="0"/>
                        </a:spcBef>
                        <a:spcAft>
                          <a:spcPts val="0"/>
                        </a:spcAft>
                        <a:buClrTx/>
                        <a:buSzTx/>
                        <a:buFontTx/>
                        <a:buNone/>
                        <a:tabLst/>
                        <a:defRPr/>
                      </a:pPr>
                      <a:r>
                        <a:rPr lang="en-US" sz="1200" dirty="0">
                          <a:solidFill>
                            <a:srgbClr val="008000"/>
                          </a:solidFill>
                          <a:latin typeface="Century Gothic"/>
                          <a:ea typeface="Zapf Dingbats"/>
                          <a:cs typeface="Century Gothic"/>
                          <a:sym typeface="Zapf Dingbats"/>
                        </a:rPr>
                        <a:t>✓</a:t>
                      </a:r>
                      <a:endParaRPr lang="en-US" sz="1200" dirty="0">
                        <a:solidFill>
                          <a:srgbClr val="008000"/>
                        </a:solidFill>
                        <a:latin typeface="Century Gothic"/>
                        <a:cs typeface="Century Gothic"/>
                      </a:endParaRPr>
                    </a:p>
                  </a:txBody>
                  <a:tcPr>
                    <a:lnL w="12700" cmpd="sng">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xmlns="" val="10006"/>
                  </a:ext>
                </a:extLst>
              </a:tr>
              <a:tr h="225213">
                <a:tc>
                  <a:txBody>
                    <a:bodyPr/>
                    <a:lstStyle/>
                    <a:p>
                      <a:pPr algn="l">
                        <a:lnSpc>
                          <a:spcPct val="90000"/>
                        </a:lnSpc>
                      </a:pPr>
                      <a:endParaRPr lang="en-US" sz="800" b="1" dirty="0">
                        <a:latin typeface="Century Gothic"/>
                        <a:cs typeface="Century Gothic"/>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indent="0" algn="l" defTabSz="288036" eaLnBrk="1" fontAlgn="auto" latinLnBrk="0" hangingPunct="1">
                        <a:lnSpc>
                          <a:spcPct val="90000"/>
                        </a:lnSpc>
                        <a:spcBef>
                          <a:spcPts val="0"/>
                        </a:spcBef>
                        <a:spcAft>
                          <a:spcPts val="0"/>
                        </a:spcAft>
                        <a:buClrTx/>
                        <a:buSzTx/>
                        <a:buFontTx/>
                        <a:buNone/>
                        <a:tabLst/>
                        <a:defRPr/>
                      </a:pPr>
                      <a:r>
                        <a:rPr lang="en-US" sz="800" dirty="0">
                          <a:latin typeface="Century Gothic"/>
                          <a:cs typeface="Century Gothic"/>
                        </a:rPr>
                        <a:t>Direct denial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algn="ctr">
                        <a:lnSpc>
                          <a:spcPct val="90000"/>
                        </a:lnSpc>
                      </a:pPr>
                      <a:r>
                        <a:rPr lang="en-US" sz="1200" dirty="0">
                          <a:solidFill>
                            <a:srgbClr val="008000"/>
                          </a:solidFill>
                          <a:latin typeface="Century Gothic"/>
                          <a:ea typeface="Zapf Dingbats"/>
                          <a:cs typeface="Century Gothic"/>
                          <a:sym typeface="Zapf Dingbats"/>
                        </a:rPr>
                        <a:t>✓</a:t>
                      </a:r>
                      <a:endParaRPr lang="en-US" sz="1200" dirty="0">
                        <a:solidFill>
                          <a:srgbClr val="008000"/>
                        </a:solidFill>
                        <a:latin typeface="Century Gothic"/>
                        <a:cs typeface="Century Gothic"/>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indent="0" algn="ctr" defTabSz="288036" eaLnBrk="1" fontAlgn="auto" latinLnBrk="0" hangingPunct="1">
                        <a:lnSpc>
                          <a:spcPct val="90000"/>
                        </a:lnSpc>
                        <a:spcBef>
                          <a:spcPts val="0"/>
                        </a:spcBef>
                        <a:spcAft>
                          <a:spcPts val="0"/>
                        </a:spcAft>
                        <a:buClrTx/>
                        <a:buSzTx/>
                        <a:buFontTx/>
                        <a:buNone/>
                        <a:tabLst/>
                        <a:defRPr/>
                      </a:pPr>
                      <a:r>
                        <a:rPr lang="en-US" sz="1200" dirty="0">
                          <a:solidFill>
                            <a:srgbClr val="008000"/>
                          </a:solidFill>
                          <a:latin typeface="Century Gothic"/>
                          <a:ea typeface="Zapf Dingbats"/>
                          <a:cs typeface="Century Gothic"/>
                          <a:sym typeface="Zapf Dingbats"/>
                        </a:rPr>
                        <a:t>✓</a:t>
                      </a:r>
                      <a:endParaRPr lang="en-US" sz="1200" dirty="0">
                        <a:solidFill>
                          <a:srgbClr val="008000"/>
                        </a:solidFill>
                        <a:latin typeface="Century Gothic"/>
                        <a:cs typeface="Century Gothic"/>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xmlns="" val="10007"/>
                  </a:ext>
                </a:extLst>
              </a:tr>
              <a:tr h="225213">
                <a:tc>
                  <a:txBody>
                    <a:bodyPr/>
                    <a:lstStyle/>
                    <a:p>
                      <a:pPr algn="l">
                        <a:lnSpc>
                          <a:spcPct val="90000"/>
                        </a:lnSpc>
                      </a:pPr>
                      <a:endParaRPr lang="en-US" sz="800" b="1" dirty="0">
                        <a:latin typeface="Century Gothic"/>
                        <a:cs typeface="Century Gothic"/>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algn="l">
                        <a:lnSpc>
                          <a:spcPct val="90000"/>
                        </a:lnSpc>
                      </a:pPr>
                      <a:r>
                        <a:rPr lang="en-US" sz="800" dirty="0">
                          <a:latin typeface="Century Gothic"/>
                          <a:cs typeface="Century Gothic"/>
                        </a:rPr>
                        <a:t>Shift to indirect denial &amp; lobbying</a:t>
                      </a:r>
                      <a:r>
                        <a:rPr lang="en-US" sz="800" baseline="0" dirty="0">
                          <a:latin typeface="Century Gothic"/>
                          <a:cs typeface="Century Gothic"/>
                        </a:rPr>
                        <a:t> </a:t>
                      </a:r>
                      <a:r>
                        <a:rPr lang="en-US" sz="800" dirty="0">
                          <a:latin typeface="Century Gothic"/>
                          <a:cs typeface="Century Gothic"/>
                        </a:rPr>
                        <a:t>(‘think</a:t>
                      </a:r>
                      <a:r>
                        <a:rPr lang="en-US" sz="800" baseline="0" dirty="0">
                          <a:latin typeface="Century Gothic"/>
                          <a:cs typeface="Century Gothic"/>
                        </a:rPr>
                        <a:t> tanks’, AstroTurf groups, PR firms, lobby groups, trade associations, politicians)</a:t>
                      </a:r>
                      <a:endParaRPr lang="en-US" sz="800" dirty="0">
                        <a:latin typeface="Century Gothic"/>
                        <a:cs typeface="Century Gothic"/>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algn="ctr">
                        <a:lnSpc>
                          <a:spcPct val="90000"/>
                        </a:lnSpc>
                      </a:pPr>
                      <a:r>
                        <a:rPr lang="en-US" sz="1200" dirty="0">
                          <a:solidFill>
                            <a:srgbClr val="008000"/>
                          </a:solidFill>
                          <a:latin typeface="Century Gothic"/>
                          <a:ea typeface="Zapf Dingbats"/>
                          <a:cs typeface="Century Gothic"/>
                          <a:sym typeface="Zapf Dingbats"/>
                        </a:rPr>
                        <a:t>✓</a:t>
                      </a:r>
                      <a:endParaRPr lang="en-US" sz="1200" dirty="0">
                        <a:solidFill>
                          <a:srgbClr val="008000"/>
                        </a:solidFill>
                        <a:latin typeface="Century Gothic"/>
                        <a:cs typeface="Century Gothic"/>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indent="0" algn="ctr" defTabSz="288036" eaLnBrk="1" fontAlgn="auto" latinLnBrk="0" hangingPunct="1">
                        <a:lnSpc>
                          <a:spcPct val="90000"/>
                        </a:lnSpc>
                        <a:spcBef>
                          <a:spcPts val="0"/>
                        </a:spcBef>
                        <a:spcAft>
                          <a:spcPts val="0"/>
                        </a:spcAft>
                        <a:buClrTx/>
                        <a:buSzTx/>
                        <a:buFontTx/>
                        <a:buNone/>
                        <a:tabLst/>
                        <a:defRPr/>
                      </a:pPr>
                      <a:r>
                        <a:rPr lang="en-US" sz="1200" dirty="0">
                          <a:solidFill>
                            <a:srgbClr val="008000"/>
                          </a:solidFill>
                          <a:latin typeface="Century Gothic"/>
                          <a:ea typeface="Zapf Dingbats"/>
                          <a:cs typeface="Century Gothic"/>
                          <a:sym typeface="Zapf Dingbats"/>
                        </a:rPr>
                        <a:t>✓</a:t>
                      </a:r>
                      <a:endParaRPr lang="en-US" sz="1200" dirty="0">
                        <a:solidFill>
                          <a:srgbClr val="008000"/>
                        </a:solidFill>
                        <a:latin typeface="Century Gothic"/>
                        <a:cs typeface="Century Gothic"/>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xmlns="" val="10008"/>
                  </a:ext>
                </a:extLst>
              </a:tr>
              <a:tr h="0">
                <a:tc>
                  <a:txBody>
                    <a:bodyPr/>
                    <a:lstStyle/>
                    <a:p>
                      <a:pPr algn="l">
                        <a:lnSpc>
                          <a:spcPct val="90000"/>
                        </a:lnSpc>
                      </a:pPr>
                      <a:endParaRPr lang="en-US" sz="800" b="1" dirty="0">
                        <a:latin typeface="Century Gothic"/>
                        <a:cs typeface="Century Gothic"/>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algn="l">
                        <a:lnSpc>
                          <a:spcPct val="90000"/>
                        </a:lnSpc>
                      </a:pPr>
                      <a:r>
                        <a:rPr lang="en-US" sz="800" dirty="0">
                          <a:latin typeface="Century Gothic"/>
                          <a:cs typeface="Century Gothic"/>
                        </a:rPr>
                        <a:t>Contrarian scientists and talking</a:t>
                      </a:r>
                      <a:r>
                        <a:rPr lang="en-US" sz="800" baseline="0" dirty="0">
                          <a:latin typeface="Century Gothic"/>
                          <a:cs typeface="Century Gothic"/>
                        </a:rPr>
                        <a:t> heads</a:t>
                      </a:r>
                      <a:endParaRPr lang="en-US" sz="800" dirty="0">
                        <a:latin typeface="Century Gothic"/>
                        <a:cs typeface="Century Gothic"/>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algn="ctr">
                        <a:lnSpc>
                          <a:spcPct val="90000"/>
                        </a:lnSpc>
                      </a:pPr>
                      <a:r>
                        <a:rPr lang="en-US" sz="1200" dirty="0">
                          <a:solidFill>
                            <a:srgbClr val="008000"/>
                          </a:solidFill>
                          <a:latin typeface="Century Gothic"/>
                          <a:ea typeface="Zapf Dingbats"/>
                          <a:cs typeface="Century Gothic"/>
                          <a:sym typeface="Zapf Dingbats"/>
                        </a:rPr>
                        <a:t>✓</a:t>
                      </a:r>
                      <a:endParaRPr lang="en-US" sz="1200" dirty="0">
                        <a:solidFill>
                          <a:srgbClr val="008000"/>
                        </a:solidFill>
                        <a:latin typeface="Century Gothic"/>
                        <a:cs typeface="Century Gothic"/>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indent="0" algn="ctr" defTabSz="288036" eaLnBrk="1" fontAlgn="auto" latinLnBrk="0" hangingPunct="1">
                        <a:lnSpc>
                          <a:spcPct val="90000"/>
                        </a:lnSpc>
                        <a:spcBef>
                          <a:spcPts val="0"/>
                        </a:spcBef>
                        <a:spcAft>
                          <a:spcPts val="0"/>
                        </a:spcAft>
                        <a:buClrTx/>
                        <a:buSzTx/>
                        <a:buFontTx/>
                        <a:buNone/>
                        <a:tabLst/>
                        <a:defRPr/>
                      </a:pPr>
                      <a:r>
                        <a:rPr lang="en-US" sz="1200" dirty="0">
                          <a:solidFill>
                            <a:srgbClr val="008000"/>
                          </a:solidFill>
                          <a:latin typeface="Century Gothic"/>
                          <a:ea typeface="Zapf Dingbats"/>
                          <a:cs typeface="Century Gothic"/>
                          <a:sym typeface="Zapf Dingbats"/>
                        </a:rPr>
                        <a:t>✓</a:t>
                      </a:r>
                      <a:endParaRPr lang="en-US" sz="1200" dirty="0">
                        <a:solidFill>
                          <a:srgbClr val="008000"/>
                        </a:solidFill>
                        <a:latin typeface="Century Gothic"/>
                        <a:cs typeface="Century Gothic"/>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xmlns="" val="10009"/>
                  </a:ext>
                </a:extLst>
              </a:tr>
              <a:tr h="132080">
                <a:tc>
                  <a:txBody>
                    <a:bodyPr/>
                    <a:lstStyle/>
                    <a:p>
                      <a:pPr algn="l">
                        <a:lnSpc>
                          <a:spcPct val="90000"/>
                        </a:lnSpc>
                      </a:pPr>
                      <a:endParaRPr lang="en-US" sz="800" b="1" dirty="0">
                        <a:latin typeface="Century Gothic"/>
                        <a:cs typeface="Century Gothic"/>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algn="l">
                        <a:lnSpc>
                          <a:spcPct val="90000"/>
                        </a:lnSpc>
                      </a:pPr>
                      <a:r>
                        <a:rPr lang="en-US" sz="800" dirty="0">
                          <a:latin typeface="Century Gothic"/>
                          <a:cs typeface="Century Gothic"/>
                        </a:rPr>
                        <a:t>Colonization of academia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algn="ctr">
                        <a:lnSpc>
                          <a:spcPct val="90000"/>
                        </a:lnSpc>
                      </a:pPr>
                      <a:r>
                        <a:rPr lang="en-US" sz="1200" dirty="0">
                          <a:solidFill>
                            <a:srgbClr val="008000"/>
                          </a:solidFill>
                          <a:latin typeface="Century Gothic"/>
                          <a:ea typeface="Zapf Dingbats"/>
                          <a:cs typeface="Century Gothic"/>
                          <a:sym typeface="Zapf Dingbats"/>
                        </a:rPr>
                        <a:t>✓</a:t>
                      </a:r>
                      <a:endParaRPr lang="en-US" sz="1200" dirty="0">
                        <a:solidFill>
                          <a:srgbClr val="008000"/>
                        </a:solidFill>
                        <a:latin typeface="Century Gothic"/>
                        <a:cs typeface="Century Gothic"/>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indent="0" algn="ctr" defTabSz="288036" eaLnBrk="1" fontAlgn="auto" latinLnBrk="0" hangingPunct="1">
                        <a:lnSpc>
                          <a:spcPct val="90000"/>
                        </a:lnSpc>
                        <a:spcBef>
                          <a:spcPts val="0"/>
                        </a:spcBef>
                        <a:spcAft>
                          <a:spcPts val="0"/>
                        </a:spcAft>
                        <a:buClrTx/>
                        <a:buSzTx/>
                        <a:buFontTx/>
                        <a:buNone/>
                        <a:tabLst/>
                        <a:defRPr/>
                      </a:pPr>
                      <a:r>
                        <a:rPr lang="en-US" sz="1200" dirty="0">
                          <a:solidFill>
                            <a:srgbClr val="008000"/>
                          </a:solidFill>
                          <a:latin typeface="Century Gothic"/>
                          <a:ea typeface="Zapf Dingbats"/>
                          <a:cs typeface="Century Gothic"/>
                          <a:sym typeface="Zapf Dingbats"/>
                        </a:rPr>
                        <a:t>✓</a:t>
                      </a:r>
                      <a:endParaRPr lang="en-US" sz="1200" dirty="0">
                        <a:solidFill>
                          <a:srgbClr val="008000"/>
                        </a:solidFill>
                        <a:latin typeface="Century Gothic"/>
                        <a:cs typeface="Century Gothic"/>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xmlns="" val="10010"/>
                  </a:ext>
                </a:extLst>
              </a:tr>
              <a:tr h="133773">
                <a:tc>
                  <a:txBody>
                    <a:bodyPr/>
                    <a:lstStyle/>
                    <a:p>
                      <a:pPr algn="l">
                        <a:lnSpc>
                          <a:spcPct val="90000"/>
                        </a:lnSpc>
                      </a:pPr>
                      <a:endParaRPr lang="en-US" sz="800" b="1" dirty="0">
                        <a:latin typeface="Century Gothic"/>
                        <a:cs typeface="Century Gothic"/>
                      </a:endParaRPr>
                    </a:p>
                  </a:txBody>
                  <a:tcPr>
                    <a:lnL w="12700" cap="flat" cmpd="sng" algn="ctr">
                      <a:noFill/>
                      <a:prstDash val="solid"/>
                      <a:round/>
                      <a:headEnd type="none" w="med" len="med"/>
                      <a:tailEnd type="none" w="med" len="med"/>
                    </a:lnL>
                    <a:lnR w="12700" cmpd="sng">
                      <a:noFill/>
                    </a:lnR>
                    <a:lnT w="12700" cmpd="sng">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a:lnSpc>
                          <a:spcPct val="90000"/>
                        </a:lnSpc>
                      </a:pPr>
                      <a:r>
                        <a:rPr lang="en-US" sz="800" dirty="0">
                          <a:latin typeface="Century Gothic"/>
                          <a:cs typeface="Century Gothic"/>
                        </a:rPr>
                        <a:t>Aggressive,</a:t>
                      </a:r>
                      <a:r>
                        <a:rPr lang="en-US" sz="800" baseline="0" dirty="0">
                          <a:latin typeface="Century Gothic"/>
                          <a:cs typeface="Century Gothic"/>
                        </a:rPr>
                        <a:t> predatory marketing at unprecedented scale</a:t>
                      </a:r>
                      <a:endParaRPr lang="en-US" sz="800" dirty="0">
                        <a:latin typeface="Century Gothic"/>
                        <a:cs typeface="Century Gothic"/>
                      </a:endParaRPr>
                    </a:p>
                  </a:txBody>
                  <a:tcPr>
                    <a:lnL w="12700" cmpd="sng">
                      <a:noFill/>
                    </a:lnL>
                    <a:lnR w="12700" cmpd="sng">
                      <a:noFill/>
                    </a:lnR>
                    <a:lnT w="12700" cmpd="sng">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lnSpc>
                          <a:spcPct val="90000"/>
                        </a:lnSpc>
                      </a:pPr>
                      <a:r>
                        <a:rPr lang="en-US" sz="1200" dirty="0">
                          <a:solidFill>
                            <a:srgbClr val="008000"/>
                          </a:solidFill>
                          <a:latin typeface="Century Gothic"/>
                          <a:ea typeface="Zapf Dingbats"/>
                          <a:cs typeface="Century Gothic"/>
                          <a:sym typeface="Zapf Dingbats"/>
                        </a:rPr>
                        <a:t>✓</a:t>
                      </a:r>
                      <a:endParaRPr lang="en-US" sz="1200" dirty="0">
                        <a:solidFill>
                          <a:srgbClr val="008000"/>
                        </a:solidFill>
                        <a:latin typeface="Century Gothic"/>
                        <a:cs typeface="Century Gothic"/>
                      </a:endParaRPr>
                    </a:p>
                  </a:txBody>
                  <a:tcPr>
                    <a:lnL w="12700" cmpd="sng">
                      <a:noFill/>
                    </a:lnL>
                    <a:lnR w="12700" cmpd="sng">
                      <a:noFill/>
                    </a:lnR>
                    <a:lnT w="12700" cmpd="sng">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gn="ctr" defTabSz="288036" eaLnBrk="1" fontAlgn="auto" latinLnBrk="0" hangingPunct="1">
                        <a:lnSpc>
                          <a:spcPct val="90000"/>
                        </a:lnSpc>
                        <a:spcBef>
                          <a:spcPts val="0"/>
                        </a:spcBef>
                        <a:spcAft>
                          <a:spcPts val="0"/>
                        </a:spcAft>
                        <a:buClrTx/>
                        <a:buSzTx/>
                        <a:buFontTx/>
                        <a:buNone/>
                        <a:tabLst/>
                        <a:defRPr/>
                      </a:pPr>
                      <a:r>
                        <a:rPr lang="en-US" sz="1200" dirty="0">
                          <a:solidFill>
                            <a:srgbClr val="008000"/>
                          </a:solidFill>
                          <a:latin typeface="Century Gothic"/>
                          <a:ea typeface="Zapf Dingbats"/>
                          <a:cs typeface="Century Gothic"/>
                          <a:sym typeface="Zapf Dingbats"/>
                        </a:rPr>
                        <a:t>✓</a:t>
                      </a:r>
                      <a:endParaRPr lang="en-US" sz="1200" dirty="0">
                        <a:solidFill>
                          <a:srgbClr val="008000"/>
                        </a:solidFill>
                        <a:latin typeface="Century Gothic"/>
                        <a:cs typeface="Century Gothic"/>
                      </a:endParaRPr>
                    </a:p>
                  </a:txBody>
                  <a:tcPr>
                    <a:lnL w="12700" cmpd="sng">
                      <a:noFill/>
                    </a:lnL>
                    <a:lnR w="12700" cap="flat" cmpd="sng" algn="ctr">
                      <a:noFill/>
                      <a:prstDash val="solid"/>
                      <a:round/>
                      <a:headEnd type="none" w="med" len="med"/>
                      <a:tailEnd type="none" w="med" len="med"/>
                    </a:lnR>
                    <a:lnT w="12700" cmpd="sng">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xmlns="" val="10011"/>
                  </a:ext>
                </a:extLst>
              </a:tr>
              <a:tr h="160864">
                <a:tc>
                  <a:txBody>
                    <a:bodyPr/>
                    <a:lstStyle/>
                    <a:p>
                      <a:pPr marL="0" marR="0" indent="0" algn="l" defTabSz="288036" eaLnBrk="1" fontAlgn="auto" latinLnBrk="0" hangingPunct="1">
                        <a:lnSpc>
                          <a:spcPct val="90000"/>
                        </a:lnSpc>
                        <a:spcBef>
                          <a:spcPts val="0"/>
                        </a:spcBef>
                        <a:spcAft>
                          <a:spcPts val="0"/>
                        </a:spcAft>
                        <a:buClrTx/>
                        <a:buSzTx/>
                        <a:buFontTx/>
                        <a:buNone/>
                        <a:tabLst/>
                        <a:defRPr/>
                      </a:pPr>
                      <a:r>
                        <a:rPr lang="en-US" sz="800" b="1" dirty="0">
                          <a:latin typeface="Century Gothic"/>
                          <a:cs typeface="Century Gothic"/>
                        </a:rPr>
                        <a:t>RHETORIC</a:t>
                      </a:r>
                    </a:p>
                  </a:txBody>
                  <a:tcPr>
                    <a:lnL w="12700" cap="flat" cmpd="sng" algn="ctr">
                      <a:noFill/>
                      <a:prstDash val="solid"/>
                      <a:round/>
                      <a:headEnd type="none" w="med" len="med"/>
                      <a:tailEnd type="none" w="med" len="med"/>
                    </a:lnL>
                    <a:lnR w="12700" cmpd="sng">
                      <a:noFill/>
                    </a:lnR>
                    <a:lnT w="12700" cap="flat" cmpd="sng" algn="ctr">
                      <a:solidFill>
                        <a:srgbClr val="000000"/>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lumMod val="40000"/>
                        <a:lumOff val="60000"/>
                      </a:schemeClr>
                    </a:solidFill>
                  </a:tcPr>
                </a:tc>
                <a:tc>
                  <a:txBody>
                    <a:bodyPr/>
                    <a:lstStyle/>
                    <a:p>
                      <a:pPr algn="l">
                        <a:lnSpc>
                          <a:spcPct val="90000"/>
                        </a:lnSpc>
                      </a:pPr>
                      <a:r>
                        <a:rPr lang="en-US" sz="800" dirty="0">
                          <a:latin typeface="Century Gothic"/>
                          <a:cs typeface="Century Gothic"/>
                        </a:rPr>
                        <a:t>Doubt mongering</a:t>
                      </a:r>
                    </a:p>
                  </a:txBody>
                  <a:tcPr>
                    <a:lnL w="12700" cmpd="sng">
                      <a:noFill/>
                    </a:lnL>
                    <a:lnR w="12700" cmpd="sng">
                      <a:noFill/>
                    </a:lnR>
                    <a:lnT w="12700" cap="flat" cmpd="sng" algn="ctr">
                      <a:solidFill>
                        <a:srgbClr val="000000"/>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lumMod val="40000"/>
                        <a:lumOff val="60000"/>
                      </a:schemeClr>
                    </a:solidFill>
                  </a:tcPr>
                </a:tc>
                <a:tc>
                  <a:txBody>
                    <a:bodyPr/>
                    <a:lstStyle/>
                    <a:p>
                      <a:pPr algn="ctr">
                        <a:lnSpc>
                          <a:spcPct val="90000"/>
                        </a:lnSpc>
                      </a:pPr>
                      <a:r>
                        <a:rPr lang="en-US" sz="1200" dirty="0">
                          <a:solidFill>
                            <a:srgbClr val="008000"/>
                          </a:solidFill>
                          <a:latin typeface="Century Gothic"/>
                          <a:ea typeface="Zapf Dingbats"/>
                          <a:cs typeface="Century Gothic"/>
                          <a:sym typeface="Zapf Dingbats"/>
                        </a:rPr>
                        <a:t>✓</a:t>
                      </a:r>
                      <a:endParaRPr lang="en-US" sz="1200" dirty="0">
                        <a:solidFill>
                          <a:srgbClr val="008000"/>
                        </a:solidFill>
                        <a:latin typeface="Century Gothic"/>
                        <a:cs typeface="Century Gothic"/>
                      </a:endParaRPr>
                    </a:p>
                  </a:txBody>
                  <a:tcPr>
                    <a:lnL w="12700" cmpd="sng">
                      <a:noFill/>
                    </a:lnL>
                    <a:lnR w="12700" cmpd="sng">
                      <a:noFill/>
                    </a:lnR>
                    <a:lnT w="12700" cap="flat" cmpd="sng" algn="ctr">
                      <a:solidFill>
                        <a:srgbClr val="000000"/>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lumMod val="40000"/>
                        <a:lumOff val="60000"/>
                      </a:schemeClr>
                    </a:solidFill>
                  </a:tcPr>
                </a:tc>
                <a:tc>
                  <a:txBody>
                    <a:bodyPr/>
                    <a:lstStyle/>
                    <a:p>
                      <a:pPr marL="0" marR="0" indent="0" algn="ctr" defTabSz="288036" eaLnBrk="1" fontAlgn="auto" latinLnBrk="0" hangingPunct="1">
                        <a:lnSpc>
                          <a:spcPct val="90000"/>
                        </a:lnSpc>
                        <a:spcBef>
                          <a:spcPts val="0"/>
                        </a:spcBef>
                        <a:spcAft>
                          <a:spcPts val="0"/>
                        </a:spcAft>
                        <a:buClrTx/>
                        <a:buSzTx/>
                        <a:buFontTx/>
                        <a:buNone/>
                        <a:tabLst/>
                        <a:defRPr/>
                      </a:pPr>
                      <a:r>
                        <a:rPr lang="en-US" sz="1200" dirty="0">
                          <a:solidFill>
                            <a:srgbClr val="008000"/>
                          </a:solidFill>
                          <a:latin typeface="Century Gothic"/>
                          <a:ea typeface="Zapf Dingbats"/>
                          <a:cs typeface="Century Gothic"/>
                          <a:sym typeface="Zapf Dingbats"/>
                        </a:rPr>
                        <a:t>✓</a:t>
                      </a:r>
                      <a:endParaRPr lang="en-US" sz="1200" dirty="0">
                        <a:solidFill>
                          <a:srgbClr val="008000"/>
                        </a:solidFill>
                        <a:latin typeface="Century Gothic"/>
                        <a:cs typeface="Century Gothic"/>
                      </a:endParaRPr>
                    </a:p>
                  </a:txBody>
                  <a:tcPr>
                    <a:lnL w="12700" cmpd="sng">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xmlns="" val="10012"/>
                  </a:ext>
                </a:extLst>
              </a:tr>
              <a:tr h="142240">
                <a:tc>
                  <a:txBody>
                    <a:bodyPr/>
                    <a:lstStyle/>
                    <a:p>
                      <a:pPr algn="l">
                        <a:lnSpc>
                          <a:spcPct val="90000"/>
                        </a:lnSpc>
                      </a:pPr>
                      <a:endParaRPr lang="en-US" sz="800" b="1" dirty="0">
                        <a:latin typeface="Century Gothic"/>
                        <a:cs typeface="Century Gothic"/>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2">
                        <a:lumMod val="40000"/>
                        <a:lumOff val="60000"/>
                      </a:schemeClr>
                    </a:solidFill>
                  </a:tcPr>
                </a:tc>
                <a:tc>
                  <a:txBody>
                    <a:bodyPr/>
                    <a:lstStyle/>
                    <a:p>
                      <a:pPr algn="l">
                        <a:lnSpc>
                          <a:spcPct val="90000"/>
                        </a:lnSpc>
                      </a:pPr>
                      <a:r>
                        <a:rPr lang="en-US" sz="800" dirty="0">
                          <a:latin typeface="Century Gothic"/>
                          <a:cs typeface="Century Gothic"/>
                        </a:rPr>
                        <a:t>Shift</a:t>
                      </a:r>
                      <a:r>
                        <a:rPr lang="en-US" sz="800" baseline="0" dirty="0">
                          <a:latin typeface="Century Gothic"/>
                          <a:cs typeface="Century Gothic"/>
                        </a:rPr>
                        <a:t> from explicit doubt to “risk” rhetoric</a:t>
                      </a:r>
                      <a:endParaRPr lang="en-US" sz="800" dirty="0">
                        <a:latin typeface="Century Gothic"/>
                        <a:cs typeface="Century Gothic"/>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40000"/>
                        <a:lumOff val="60000"/>
                      </a:schemeClr>
                    </a:solidFill>
                  </a:tcPr>
                </a:tc>
                <a:tc>
                  <a:txBody>
                    <a:bodyPr/>
                    <a:lstStyle/>
                    <a:p>
                      <a:pPr algn="ctr">
                        <a:lnSpc>
                          <a:spcPct val="90000"/>
                        </a:lnSpc>
                      </a:pPr>
                      <a:r>
                        <a:rPr lang="en-US" sz="1200" dirty="0">
                          <a:solidFill>
                            <a:srgbClr val="008000"/>
                          </a:solidFill>
                          <a:latin typeface="Century Gothic"/>
                          <a:ea typeface="Zapf Dingbats"/>
                          <a:cs typeface="Century Gothic"/>
                          <a:sym typeface="Zapf Dingbats"/>
                        </a:rPr>
                        <a:t>✓</a:t>
                      </a:r>
                      <a:endParaRPr lang="en-US" sz="1200" dirty="0">
                        <a:solidFill>
                          <a:srgbClr val="008000"/>
                        </a:solidFill>
                        <a:latin typeface="Century Gothic"/>
                        <a:cs typeface="Century Gothic"/>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40000"/>
                        <a:lumOff val="60000"/>
                      </a:schemeClr>
                    </a:solidFill>
                  </a:tcPr>
                </a:tc>
                <a:tc>
                  <a:txBody>
                    <a:bodyPr/>
                    <a:lstStyle/>
                    <a:p>
                      <a:pPr marL="0" marR="0" indent="0" algn="ctr" defTabSz="288036" eaLnBrk="1" fontAlgn="auto" latinLnBrk="0" hangingPunct="1">
                        <a:lnSpc>
                          <a:spcPct val="90000"/>
                        </a:lnSpc>
                        <a:spcBef>
                          <a:spcPts val="0"/>
                        </a:spcBef>
                        <a:spcAft>
                          <a:spcPts val="0"/>
                        </a:spcAft>
                        <a:buClrTx/>
                        <a:buSzTx/>
                        <a:buFontTx/>
                        <a:buNone/>
                        <a:tabLst/>
                        <a:defRPr/>
                      </a:pPr>
                      <a:r>
                        <a:rPr lang="en-US" sz="1200" dirty="0">
                          <a:solidFill>
                            <a:srgbClr val="008000"/>
                          </a:solidFill>
                          <a:latin typeface="Century Gothic"/>
                          <a:ea typeface="Zapf Dingbats"/>
                          <a:cs typeface="Century Gothic"/>
                          <a:sym typeface="Zapf Dingbats"/>
                        </a:rPr>
                        <a:t>✓</a:t>
                      </a:r>
                      <a:endParaRPr lang="en-US" sz="1200" dirty="0">
                        <a:solidFill>
                          <a:srgbClr val="008000"/>
                        </a:solidFill>
                        <a:latin typeface="Century Gothic"/>
                        <a:cs typeface="Century Gothic"/>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xmlns="" val="10013"/>
                  </a:ext>
                </a:extLst>
              </a:tr>
              <a:tr h="138853">
                <a:tc>
                  <a:txBody>
                    <a:bodyPr/>
                    <a:lstStyle/>
                    <a:p>
                      <a:pPr algn="l">
                        <a:lnSpc>
                          <a:spcPct val="90000"/>
                        </a:lnSpc>
                      </a:pPr>
                      <a:endParaRPr lang="en-US" sz="800" dirty="0">
                        <a:latin typeface="Century Gothic"/>
                        <a:cs typeface="Century Gothic"/>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2">
                        <a:lumMod val="40000"/>
                        <a:lumOff val="60000"/>
                      </a:schemeClr>
                    </a:solidFill>
                  </a:tcPr>
                </a:tc>
                <a:tc>
                  <a:txBody>
                    <a:bodyPr/>
                    <a:lstStyle/>
                    <a:p>
                      <a:pPr algn="l">
                        <a:lnSpc>
                          <a:spcPct val="90000"/>
                        </a:lnSpc>
                      </a:pPr>
                      <a:r>
                        <a:rPr lang="en-US" sz="800" dirty="0">
                          <a:latin typeface="Century Gothic"/>
                          <a:cs typeface="Century Gothic"/>
                        </a:rPr>
                        <a:t>Appeal to techno-fixes &amp; solutions misinformation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40000"/>
                        <a:lumOff val="60000"/>
                      </a:schemeClr>
                    </a:solidFill>
                  </a:tcPr>
                </a:tc>
                <a:tc>
                  <a:txBody>
                    <a:bodyPr/>
                    <a:lstStyle/>
                    <a:p>
                      <a:pPr algn="ctr">
                        <a:lnSpc>
                          <a:spcPct val="90000"/>
                        </a:lnSpc>
                      </a:pPr>
                      <a:r>
                        <a:rPr lang="en-US" sz="1200" dirty="0">
                          <a:solidFill>
                            <a:srgbClr val="008000"/>
                          </a:solidFill>
                          <a:latin typeface="Century Gothic"/>
                          <a:ea typeface="Zapf Dingbats"/>
                          <a:cs typeface="Century Gothic"/>
                          <a:sym typeface="Zapf Dingbats"/>
                        </a:rPr>
                        <a:t>✓</a:t>
                      </a:r>
                      <a:endParaRPr lang="en-US" sz="1200" dirty="0">
                        <a:solidFill>
                          <a:srgbClr val="008000"/>
                        </a:solidFill>
                        <a:latin typeface="Century Gothic"/>
                        <a:cs typeface="Century Gothic"/>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40000"/>
                        <a:lumOff val="60000"/>
                      </a:schemeClr>
                    </a:solidFill>
                  </a:tcPr>
                </a:tc>
                <a:tc>
                  <a:txBody>
                    <a:bodyPr/>
                    <a:lstStyle/>
                    <a:p>
                      <a:pPr marL="0" marR="0" indent="0" algn="ctr" defTabSz="288036" eaLnBrk="1" fontAlgn="auto" latinLnBrk="0" hangingPunct="1">
                        <a:lnSpc>
                          <a:spcPct val="90000"/>
                        </a:lnSpc>
                        <a:spcBef>
                          <a:spcPts val="0"/>
                        </a:spcBef>
                        <a:spcAft>
                          <a:spcPts val="0"/>
                        </a:spcAft>
                        <a:buClrTx/>
                        <a:buSzTx/>
                        <a:buFontTx/>
                        <a:buNone/>
                        <a:tabLst/>
                        <a:defRPr/>
                      </a:pPr>
                      <a:r>
                        <a:rPr lang="en-US" sz="1200" dirty="0">
                          <a:solidFill>
                            <a:srgbClr val="008000"/>
                          </a:solidFill>
                          <a:latin typeface="Century Gothic"/>
                          <a:ea typeface="Zapf Dingbats"/>
                          <a:cs typeface="Century Gothic"/>
                          <a:sym typeface="Zapf Dingbats"/>
                        </a:rPr>
                        <a:t>✓</a:t>
                      </a:r>
                      <a:endParaRPr lang="en-US" sz="1200" dirty="0">
                        <a:solidFill>
                          <a:srgbClr val="008000"/>
                        </a:solidFill>
                        <a:latin typeface="Century Gothic"/>
                        <a:cs typeface="Century Gothic"/>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xmlns="" val="10014"/>
                  </a:ext>
                </a:extLst>
              </a:tr>
              <a:tr h="127000">
                <a:tc>
                  <a:txBody>
                    <a:bodyPr/>
                    <a:lstStyle/>
                    <a:p>
                      <a:pPr algn="l">
                        <a:lnSpc>
                          <a:spcPct val="90000"/>
                        </a:lnSpc>
                      </a:pPr>
                      <a:endParaRPr lang="en-US" sz="800" dirty="0">
                        <a:latin typeface="Century Gothic"/>
                        <a:cs typeface="Century Gothic"/>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2">
                        <a:lumMod val="40000"/>
                        <a:lumOff val="60000"/>
                      </a:schemeClr>
                    </a:solidFill>
                  </a:tcPr>
                </a:tc>
                <a:tc>
                  <a:txBody>
                    <a:bodyPr/>
                    <a:lstStyle/>
                    <a:p>
                      <a:pPr algn="l">
                        <a:lnSpc>
                          <a:spcPct val="90000"/>
                        </a:lnSpc>
                      </a:pPr>
                      <a:r>
                        <a:rPr lang="en-US" sz="800" dirty="0">
                          <a:latin typeface="Century Gothic"/>
                          <a:cs typeface="Century Gothic"/>
                        </a:rPr>
                        <a:t>Consumer risk and choice</a:t>
                      </a:r>
                      <a:r>
                        <a:rPr lang="en-US" sz="800" baseline="0" dirty="0">
                          <a:latin typeface="Century Gothic"/>
                          <a:cs typeface="Century Gothic"/>
                        </a:rPr>
                        <a:t> versus </a:t>
                      </a:r>
                      <a:r>
                        <a:rPr lang="en-US" sz="800" dirty="0">
                          <a:latin typeface="Century Gothic"/>
                          <a:cs typeface="Century Gothic"/>
                        </a:rPr>
                        <a:t>industry responsibility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40000"/>
                        <a:lumOff val="60000"/>
                      </a:schemeClr>
                    </a:solidFill>
                  </a:tcPr>
                </a:tc>
                <a:tc>
                  <a:txBody>
                    <a:bodyPr/>
                    <a:lstStyle/>
                    <a:p>
                      <a:pPr algn="ctr">
                        <a:lnSpc>
                          <a:spcPct val="90000"/>
                        </a:lnSpc>
                      </a:pPr>
                      <a:r>
                        <a:rPr lang="en-US" sz="1200" dirty="0">
                          <a:solidFill>
                            <a:srgbClr val="008000"/>
                          </a:solidFill>
                          <a:latin typeface="Century Gothic"/>
                          <a:ea typeface="Zapf Dingbats"/>
                          <a:cs typeface="Century Gothic"/>
                          <a:sym typeface="Zapf Dingbats"/>
                        </a:rPr>
                        <a:t>✓</a:t>
                      </a:r>
                      <a:endParaRPr lang="en-US" sz="1200" dirty="0">
                        <a:solidFill>
                          <a:srgbClr val="008000"/>
                        </a:solidFill>
                        <a:latin typeface="Century Gothic"/>
                        <a:cs typeface="Century Gothic"/>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40000"/>
                        <a:lumOff val="60000"/>
                      </a:schemeClr>
                    </a:solidFill>
                  </a:tcPr>
                </a:tc>
                <a:tc>
                  <a:txBody>
                    <a:bodyPr/>
                    <a:lstStyle/>
                    <a:p>
                      <a:pPr marL="0" marR="0" indent="0" algn="ctr" defTabSz="288036" eaLnBrk="1" fontAlgn="auto" latinLnBrk="0" hangingPunct="1">
                        <a:lnSpc>
                          <a:spcPct val="90000"/>
                        </a:lnSpc>
                        <a:spcBef>
                          <a:spcPts val="0"/>
                        </a:spcBef>
                        <a:spcAft>
                          <a:spcPts val="0"/>
                        </a:spcAft>
                        <a:buClrTx/>
                        <a:buSzTx/>
                        <a:buFontTx/>
                        <a:buNone/>
                        <a:tabLst/>
                        <a:defRPr/>
                      </a:pPr>
                      <a:r>
                        <a:rPr lang="en-US" sz="1200" dirty="0">
                          <a:solidFill>
                            <a:srgbClr val="008000"/>
                          </a:solidFill>
                          <a:latin typeface="Century Gothic"/>
                          <a:ea typeface="Zapf Dingbats"/>
                          <a:cs typeface="Century Gothic"/>
                          <a:sym typeface="Zapf Dingbats"/>
                        </a:rPr>
                        <a:t>✓</a:t>
                      </a:r>
                      <a:endParaRPr lang="en-US" sz="1200" dirty="0">
                        <a:solidFill>
                          <a:srgbClr val="008000"/>
                        </a:solidFill>
                        <a:latin typeface="Century Gothic"/>
                        <a:cs typeface="Century Gothic"/>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xmlns="" val="10015"/>
                  </a:ext>
                </a:extLst>
              </a:tr>
              <a:tr h="137160">
                <a:tc>
                  <a:txBody>
                    <a:bodyPr/>
                    <a:lstStyle/>
                    <a:p>
                      <a:pPr algn="l">
                        <a:lnSpc>
                          <a:spcPct val="90000"/>
                        </a:lnSpc>
                      </a:pPr>
                      <a:endParaRPr lang="en-US" sz="800" dirty="0">
                        <a:latin typeface="Century Gothic"/>
                        <a:cs typeface="Century Gothic"/>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2">
                        <a:lumMod val="40000"/>
                        <a:lumOff val="60000"/>
                      </a:schemeClr>
                    </a:solidFill>
                  </a:tcPr>
                </a:tc>
                <a:tc>
                  <a:txBody>
                    <a:bodyPr/>
                    <a:lstStyle/>
                    <a:p>
                      <a:pPr algn="l">
                        <a:lnSpc>
                          <a:spcPct val="90000"/>
                        </a:lnSpc>
                      </a:pPr>
                      <a:r>
                        <a:rPr lang="en-US" sz="800" dirty="0">
                          <a:latin typeface="Century Gothic"/>
                          <a:cs typeface="Century Gothic"/>
                        </a:rPr>
                        <a:t>Appeal to libertarian and free-market conservative ideologies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40000"/>
                        <a:lumOff val="60000"/>
                      </a:schemeClr>
                    </a:solidFill>
                  </a:tcPr>
                </a:tc>
                <a:tc>
                  <a:txBody>
                    <a:bodyPr/>
                    <a:lstStyle/>
                    <a:p>
                      <a:pPr algn="ctr">
                        <a:lnSpc>
                          <a:spcPct val="90000"/>
                        </a:lnSpc>
                      </a:pPr>
                      <a:r>
                        <a:rPr lang="en-US" sz="1200" dirty="0">
                          <a:solidFill>
                            <a:srgbClr val="008000"/>
                          </a:solidFill>
                          <a:latin typeface="Century Gothic"/>
                          <a:ea typeface="Zapf Dingbats"/>
                          <a:cs typeface="Century Gothic"/>
                          <a:sym typeface="Zapf Dingbats"/>
                        </a:rPr>
                        <a:t>✓</a:t>
                      </a:r>
                      <a:endParaRPr lang="en-US" sz="1200" dirty="0">
                        <a:solidFill>
                          <a:srgbClr val="008000"/>
                        </a:solidFill>
                        <a:latin typeface="Century Gothic"/>
                        <a:cs typeface="Century Gothic"/>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40000"/>
                        <a:lumOff val="60000"/>
                      </a:schemeClr>
                    </a:solidFill>
                  </a:tcPr>
                </a:tc>
                <a:tc>
                  <a:txBody>
                    <a:bodyPr/>
                    <a:lstStyle/>
                    <a:p>
                      <a:pPr marL="0" marR="0" indent="0" algn="ctr" defTabSz="288036" eaLnBrk="1" fontAlgn="auto" latinLnBrk="0" hangingPunct="1">
                        <a:lnSpc>
                          <a:spcPct val="90000"/>
                        </a:lnSpc>
                        <a:spcBef>
                          <a:spcPts val="0"/>
                        </a:spcBef>
                        <a:spcAft>
                          <a:spcPts val="0"/>
                        </a:spcAft>
                        <a:buClrTx/>
                        <a:buSzTx/>
                        <a:buFontTx/>
                        <a:buNone/>
                        <a:tabLst/>
                        <a:defRPr/>
                      </a:pPr>
                      <a:r>
                        <a:rPr lang="en-US" sz="1200" dirty="0">
                          <a:solidFill>
                            <a:srgbClr val="008000"/>
                          </a:solidFill>
                          <a:latin typeface="Century Gothic"/>
                          <a:ea typeface="Zapf Dingbats"/>
                          <a:cs typeface="Century Gothic"/>
                          <a:sym typeface="Zapf Dingbats"/>
                        </a:rPr>
                        <a:t>✓</a:t>
                      </a:r>
                      <a:endParaRPr lang="en-US" sz="1200" dirty="0">
                        <a:solidFill>
                          <a:srgbClr val="008000"/>
                        </a:solidFill>
                        <a:latin typeface="Century Gothic"/>
                        <a:cs typeface="Century Gothic"/>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xmlns="" val="10016"/>
                  </a:ext>
                </a:extLst>
              </a:tr>
              <a:tr h="243420">
                <a:tc>
                  <a:txBody>
                    <a:bodyPr/>
                    <a:lstStyle/>
                    <a:p>
                      <a:pPr algn="l">
                        <a:lnSpc>
                          <a:spcPct val="90000"/>
                        </a:lnSpc>
                      </a:pPr>
                      <a:endParaRPr lang="en-US" sz="800" dirty="0">
                        <a:latin typeface="Century Gothic"/>
                        <a:cs typeface="Century Gothic"/>
                      </a:endParaRP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l">
                        <a:lnSpc>
                          <a:spcPct val="90000"/>
                        </a:lnSpc>
                      </a:pPr>
                      <a:r>
                        <a:rPr lang="en-US" sz="800" dirty="0">
                          <a:latin typeface="Century Gothic"/>
                          <a:cs typeface="Century Gothic"/>
                        </a:rPr>
                        <a:t>Never acknowledge deception</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ctr">
                        <a:lnSpc>
                          <a:spcPct val="90000"/>
                        </a:lnSpc>
                      </a:pPr>
                      <a:r>
                        <a:rPr lang="en-US" sz="1200" dirty="0">
                          <a:solidFill>
                            <a:srgbClr val="008000"/>
                          </a:solidFill>
                          <a:latin typeface="Century Gothic"/>
                          <a:ea typeface="Zapf Dingbats"/>
                          <a:cs typeface="Century Gothic"/>
                          <a:sym typeface="Zapf Dingbats"/>
                        </a:rPr>
                        <a:t>✓</a:t>
                      </a:r>
                      <a:endParaRPr lang="en-US" sz="1200" dirty="0">
                        <a:solidFill>
                          <a:srgbClr val="008000"/>
                        </a:solidFill>
                        <a:latin typeface="Century Gothic"/>
                        <a:cs typeface="Century Gothic"/>
                      </a:endParaRP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marL="0" marR="0" indent="0" algn="ctr" defTabSz="288036" eaLnBrk="1" fontAlgn="auto" latinLnBrk="0" hangingPunct="1">
                        <a:lnSpc>
                          <a:spcPct val="90000"/>
                        </a:lnSpc>
                        <a:spcBef>
                          <a:spcPts val="0"/>
                        </a:spcBef>
                        <a:spcAft>
                          <a:spcPts val="0"/>
                        </a:spcAft>
                        <a:buClrTx/>
                        <a:buSzTx/>
                        <a:buFontTx/>
                        <a:buNone/>
                        <a:tabLst/>
                        <a:defRPr/>
                      </a:pPr>
                      <a:r>
                        <a:rPr lang="en-US" sz="1200" dirty="0">
                          <a:solidFill>
                            <a:srgbClr val="008000"/>
                          </a:solidFill>
                          <a:latin typeface="Century Gothic"/>
                          <a:ea typeface="Zapf Dingbats"/>
                          <a:cs typeface="Century Gothic"/>
                          <a:sym typeface="Zapf Dingbats"/>
                        </a:rPr>
                        <a:t>✓</a:t>
                      </a:r>
                      <a:endParaRPr lang="en-US" sz="1200" dirty="0">
                        <a:solidFill>
                          <a:srgbClr val="008000"/>
                        </a:solidFill>
                        <a:latin typeface="Century Gothic"/>
                        <a:cs typeface="Century Gothic"/>
                      </a:endParaRP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xmlns="" val="10017"/>
                  </a:ext>
                </a:extLst>
              </a:tr>
            </a:tbl>
          </a:graphicData>
        </a:graphic>
      </p:graphicFrame>
      <p:sp>
        <p:nvSpPr>
          <p:cNvPr id="6" name="Rectangle 5"/>
          <p:cNvSpPr/>
          <p:nvPr/>
        </p:nvSpPr>
        <p:spPr>
          <a:xfrm>
            <a:off x="6358465" y="681053"/>
            <a:ext cx="1231505" cy="1183979"/>
          </a:xfrm>
          <a:prstGeom prst="rect">
            <a:avLst/>
          </a:prstGeom>
          <a:solidFill>
            <a:schemeClr val="bg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7" name="Rectangle 6"/>
          <p:cNvSpPr/>
          <p:nvPr/>
        </p:nvSpPr>
        <p:spPr>
          <a:xfrm>
            <a:off x="6358465" y="3531955"/>
            <a:ext cx="1159934" cy="1472184"/>
          </a:xfrm>
          <a:prstGeom prst="rect">
            <a:avLst/>
          </a:prstGeom>
          <a:solidFill>
            <a:schemeClr val="bg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8" name="Rectangle 7"/>
          <p:cNvSpPr/>
          <p:nvPr/>
        </p:nvSpPr>
        <p:spPr>
          <a:xfrm>
            <a:off x="6358466" y="1990344"/>
            <a:ext cx="1159934" cy="1453896"/>
          </a:xfrm>
          <a:prstGeom prst="rect">
            <a:avLst/>
          </a:prstGeom>
          <a:solidFill>
            <a:schemeClr val="bg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Tree>
    <p:extLst>
      <p:ext uri="{BB962C8B-B14F-4D97-AF65-F5344CB8AC3E}">
        <p14:creationId xmlns:p14="http://schemas.microsoft.com/office/powerpoint/2010/main" val="4036306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1000"/>
                                        <p:tgtEl>
                                          <p:spTgt spid="6"/>
                                        </p:tgtEl>
                                      </p:cBhvr>
                                    </p:animEffect>
                                    <p:set>
                                      <p:cBhvr>
                                        <p:cTn id="7" dur="1" fill="hold">
                                          <p:stCondLst>
                                            <p:cond delay="999"/>
                                          </p:stCondLst>
                                        </p:cTn>
                                        <p:tgtEl>
                                          <p:spTgt spid="6"/>
                                        </p:tgtEl>
                                        <p:attrNameLst>
                                          <p:attrName>style.visibility</p:attrName>
                                        </p:attrNameLst>
                                      </p:cBhvr>
                                      <p:to>
                                        <p:strVal val="hidden"/>
                                      </p:to>
                                    </p:set>
                                  </p:childTnLst>
                                </p:cTn>
                              </p:par>
                            </p:childTnLst>
                          </p:cTn>
                        </p:par>
                        <p:par>
                          <p:cTn id="8" fill="hold">
                            <p:stCondLst>
                              <p:cond delay="1000"/>
                            </p:stCondLst>
                            <p:childTnLst>
                              <p:par>
                                <p:cTn id="9" presetID="22" presetClass="exit" presetSubtype="1" fill="hold" grpId="0" nodeType="afterEffect">
                                  <p:stCondLst>
                                    <p:cond delay="0"/>
                                  </p:stCondLst>
                                  <p:childTnLst>
                                    <p:animEffect transition="out" filter="wipe(up)">
                                      <p:cBhvr>
                                        <p:cTn id="10" dur="1000"/>
                                        <p:tgtEl>
                                          <p:spTgt spid="8"/>
                                        </p:tgtEl>
                                      </p:cBhvr>
                                    </p:animEffect>
                                    <p:set>
                                      <p:cBhvr>
                                        <p:cTn id="11" dur="1" fill="hold">
                                          <p:stCondLst>
                                            <p:cond delay="999"/>
                                          </p:stCondLst>
                                        </p:cTn>
                                        <p:tgtEl>
                                          <p:spTgt spid="8"/>
                                        </p:tgtEl>
                                        <p:attrNameLst>
                                          <p:attrName>style.visibility</p:attrName>
                                        </p:attrNameLst>
                                      </p:cBhvr>
                                      <p:to>
                                        <p:strVal val="hidden"/>
                                      </p:to>
                                    </p:set>
                                  </p:childTnLst>
                                </p:cTn>
                              </p:par>
                            </p:childTnLst>
                          </p:cTn>
                        </p:par>
                        <p:par>
                          <p:cTn id="12" fill="hold">
                            <p:stCondLst>
                              <p:cond delay="2000"/>
                            </p:stCondLst>
                            <p:childTnLst>
                              <p:par>
                                <p:cTn id="13" presetID="22" presetClass="exit" presetSubtype="1" fill="hold" grpId="0" nodeType="afterEffect">
                                  <p:stCondLst>
                                    <p:cond delay="0"/>
                                  </p:stCondLst>
                                  <p:childTnLst>
                                    <p:animEffect transition="out" filter="wipe(up)">
                                      <p:cBhvr>
                                        <p:cTn id="14" dur="1000"/>
                                        <p:tgtEl>
                                          <p:spTgt spid="7"/>
                                        </p:tgtEl>
                                      </p:cBhvr>
                                    </p:animEffect>
                                    <p:set>
                                      <p:cBhvr>
                                        <p:cTn id="15"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Group 90"/>
          <p:cNvGrpSpPr/>
          <p:nvPr/>
        </p:nvGrpSpPr>
        <p:grpSpPr>
          <a:xfrm>
            <a:off x="315394" y="632462"/>
            <a:ext cx="3987800" cy="3938471"/>
            <a:chOff x="315394" y="632462"/>
            <a:chExt cx="3987800" cy="3938471"/>
          </a:xfrm>
        </p:grpSpPr>
        <p:cxnSp>
          <p:nvCxnSpPr>
            <p:cNvPr id="84" name="Straight Arrow Connector 83"/>
            <p:cNvCxnSpPr>
              <a:endCxn id="62" idx="1"/>
            </p:cNvCxnSpPr>
            <p:nvPr/>
          </p:nvCxnSpPr>
          <p:spPr>
            <a:xfrm flipH="1">
              <a:off x="1812468" y="1508072"/>
              <a:ext cx="2002" cy="1699196"/>
            </a:xfrm>
            <a:prstGeom prst="straightConnector1">
              <a:avLst/>
            </a:prstGeom>
            <a:noFill/>
            <a:ln w="19050" cap="flat">
              <a:solidFill>
                <a:srgbClr val="FF0000"/>
              </a:solidFill>
              <a:prstDash val="solid"/>
              <a:miter lim="400000"/>
              <a:headEnd type="none" w="lg" len="med"/>
              <a:tailEnd type="triangle" w="lg" len="med"/>
            </a:ln>
            <a:effectLst/>
            <a:sp3d/>
          </p:spPr>
          <p:style>
            <a:lnRef idx="0">
              <a:scrgbClr r="0" g="0" b="0"/>
            </a:lnRef>
            <a:fillRef idx="0">
              <a:scrgbClr r="0" g="0" b="0"/>
            </a:fillRef>
            <a:effectRef idx="0">
              <a:scrgbClr r="0" g="0" b="0"/>
            </a:effectRef>
            <a:fontRef idx="none"/>
          </p:style>
        </p:cxnSp>
        <p:cxnSp>
          <p:nvCxnSpPr>
            <p:cNvPr id="82" name="Straight Arrow Connector 81"/>
            <p:cNvCxnSpPr/>
            <p:nvPr/>
          </p:nvCxnSpPr>
          <p:spPr>
            <a:xfrm>
              <a:off x="2821402" y="2140990"/>
              <a:ext cx="0" cy="2414549"/>
            </a:xfrm>
            <a:prstGeom prst="straightConnector1">
              <a:avLst/>
            </a:prstGeom>
            <a:noFill/>
            <a:ln w="19050" cap="flat">
              <a:solidFill>
                <a:srgbClr val="FF0000"/>
              </a:solidFill>
              <a:prstDash val="solid"/>
              <a:miter lim="400000"/>
              <a:headEnd type="none" w="lg" len="med"/>
              <a:tailEnd type="triangle" w="lg" len="med"/>
            </a:ln>
            <a:effectLst/>
            <a:sp3d/>
          </p:spPr>
          <p:style>
            <a:lnRef idx="0">
              <a:scrgbClr r="0" g="0" b="0"/>
            </a:lnRef>
            <a:fillRef idx="0">
              <a:scrgbClr r="0" g="0" b="0"/>
            </a:fillRef>
            <a:effectRef idx="0">
              <a:scrgbClr r="0" g="0" b="0"/>
            </a:effectRef>
            <a:fontRef idx="none"/>
          </p:style>
        </p:cxnSp>
        <p:cxnSp>
          <p:nvCxnSpPr>
            <p:cNvPr id="63" name="Straight Arrow Connector 62"/>
            <p:cNvCxnSpPr/>
            <p:nvPr/>
          </p:nvCxnSpPr>
          <p:spPr>
            <a:xfrm>
              <a:off x="2669128" y="881303"/>
              <a:ext cx="0" cy="2182336"/>
            </a:xfrm>
            <a:prstGeom prst="straightConnector1">
              <a:avLst/>
            </a:prstGeom>
            <a:noFill/>
            <a:ln w="19050" cap="flat">
              <a:solidFill>
                <a:srgbClr val="FF0000"/>
              </a:solidFill>
              <a:prstDash val="solid"/>
              <a:miter lim="400000"/>
              <a:headEnd type="none" w="lg" len="med"/>
              <a:tailEnd type="triangle" w="lg" len="med"/>
            </a:ln>
            <a:effectLst/>
            <a:sp3d/>
          </p:spPr>
          <p:style>
            <a:lnRef idx="0">
              <a:scrgbClr r="0" g="0" b="0"/>
            </a:lnRef>
            <a:fillRef idx="0">
              <a:scrgbClr r="0" g="0" b="0"/>
            </a:fillRef>
            <a:effectRef idx="0">
              <a:scrgbClr r="0" g="0" b="0"/>
            </a:effectRef>
            <a:fontRef idx="none"/>
          </p:style>
        </p:cxnSp>
        <p:cxnSp>
          <p:nvCxnSpPr>
            <p:cNvPr id="58" name="Straight Arrow Connector 57"/>
            <p:cNvCxnSpPr/>
            <p:nvPr/>
          </p:nvCxnSpPr>
          <p:spPr>
            <a:xfrm>
              <a:off x="2110327" y="886462"/>
              <a:ext cx="0" cy="3684471"/>
            </a:xfrm>
            <a:prstGeom prst="straightConnector1">
              <a:avLst/>
            </a:prstGeom>
            <a:noFill/>
            <a:ln w="19050" cap="flat">
              <a:solidFill>
                <a:srgbClr val="FF0000"/>
              </a:solidFill>
              <a:prstDash val="solid"/>
              <a:miter lim="400000"/>
              <a:headEnd type="none" w="lg" len="med"/>
              <a:tailEnd type="triangle" w="lg" len="med"/>
            </a:ln>
            <a:effectLst/>
            <a:sp3d/>
          </p:spPr>
          <p:style>
            <a:lnRef idx="0">
              <a:scrgbClr r="0" g="0" b="0"/>
            </a:lnRef>
            <a:fillRef idx="0">
              <a:scrgbClr r="0" g="0" b="0"/>
            </a:fillRef>
            <a:effectRef idx="0">
              <a:scrgbClr r="0" g="0" b="0"/>
            </a:effectRef>
            <a:fontRef idx="none"/>
          </p:style>
        </p:cxnSp>
        <p:cxnSp>
          <p:nvCxnSpPr>
            <p:cNvPr id="53" name="Straight Arrow Connector 52"/>
            <p:cNvCxnSpPr/>
            <p:nvPr/>
          </p:nvCxnSpPr>
          <p:spPr>
            <a:xfrm>
              <a:off x="1957927" y="865909"/>
              <a:ext cx="0" cy="2197730"/>
            </a:xfrm>
            <a:prstGeom prst="straightConnector1">
              <a:avLst/>
            </a:prstGeom>
            <a:noFill/>
            <a:ln w="19050" cap="flat">
              <a:solidFill>
                <a:srgbClr val="FF0000"/>
              </a:solidFill>
              <a:prstDash val="solid"/>
              <a:miter lim="400000"/>
              <a:headEnd type="none" w="lg" len="med"/>
              <a:tailEnd type="triangle" w="lg" len="med"/>
            </a:ln>
            <a:effectLst/>
            <a:sp3d/>
          </p:spPr>
          <p:style>
            <a:lnRef idx="0">
              <a:scrgbClr r="0" g="0" b="0"/>
            </a:lnRef>
            <a:fillRef idx="0">
              <a:scrgbClr r="0" g="0" b="0"/>
            </a:fillRef>
            <a:effectRef idx="0">
              <a:scrgbClr r="0" g="0" b="0"/>
            </a:effectRef>
            <a:fontRef idx="none"/>
          </p:style>
        </p:cxnSp>
        <p:cxnSp>
          <p:nvCxnSpPr>
            <p:cNvPr id="31" name="Straight Arrow Connector 30"/>
            <p:cNvCxnSpPr/>
            <p:nvPr/>
          </p:nvCxnSpPr>
          <p:spPr>
            <a:xfrm>
              <a:off x="1354370" y="632462"/>
              <a:ext cx="347657" cy="7025"/>
            </a:xfrm>
            <a:prstGeom prst="straightConnector1">
              <a:avLst/>
            </a:prstGeom>
            <a:noFill/>
            <a:ln w="19050" cap="flat">
              <a:solidFill>
                <a:srgbClr val="FF0000"/>
              </a:solidFill>
              <a:prstDash val="solid"/>
              <a:miter lim="400000"/>
              <a:headEnd type="triangle" w="lg" len="med"/>
              <a:tailEnd type="triangle" w="lg" len="med"/>
            </a:ln>
            <a:effectLst/>
            <a:sp3d/>
          </p:spPr>
          <p:style>
            <a:lnRef idx="0">
              <a:scrgbClr r="0" g="0" b="0"/>
            </a:lnRef>
            <a:fillRef idx="0">
              <a:scrgbClr r="0" g="0" b="0"/>
            </a:fillRef>
            <a:effectRef idx="0">
              <a:scrgbClr r="0" g="0" b="0"/>
            </a:effectRef>
            <a:fontRef idx="none"/>
          </p:style>
        </p:cxnSp>
        <p:cxnSp>
          <p:nvCxnSpPr>
            <p:cNvPr id="34" name="Straight Arrow Connector 33"/>
            <p:cNvCxnSpPr/>
            <p:nvPr/>
          </p:nvCxnSpPr>
          <p:spPr>
            <a:xfrm>
              <a:off x="2899459" y="639487"/>
              <a:ext cx="347657" cy="7025"/>
            </a:xfrm>
            <a:prstGeom prst="straightConnector1">
              <a:avLst/>
            </a:prstGeom>
            <a:noFill/>
            <a:ln w="19050" cap="flat">
              <a:solidFill>
                <a:srgbClr val="FF0000"/>
              </a:solidFill>
              <a:prstDash val="solid"/>
              <a:miter lim="400000"/>
              <a:headEnd type="triangle" w="lg" len="med"/>
              <a:tailEnd type="triangle" w="lg" len="med"/>
            </a:ln>
            <a:effectLst/>
            <a:sp3d/>
          </p:spPr>
          <p:style>
            <a:lnRef idx="0">
              <a:scrgbClr r="0" g="0" b="0"/>
            </a:lnRef>
            <a:fillRef idx="0">
              <a:scrgbClr r="0" g="0" b="0"/>
            </a:fillRef>
            <a:effectRef idx="0">
              <a:scrgbClr r="0" g="0" b="0"/>
            </a:effectRef>
            <a:fontRef idx="none"/>
          </p:style>
        </p:cxnSp>
        <p:cxnSp>
          <p:nvCxnSpPr>
            <p:cNvPr id="35" name="Straight Arrow Connector 34"/>
            <p:cNvCxnSpPr/>
            <p:nvPr/>
          </p:nvCxnSpPr>
          <p:spPr>
            <a:xfrm>
              <a:off x="315394" y="881303"/>
              <a:ext cx="0" cy="3689630"/>
            </a:xfrm>
            <a:prstGeom prst="straightConnector1">
              <a:avLst/>
            </a:prstGeom>
            <a:noFill/>
            <a:ln w="19050" cap="flat">
              <a:solidFill>
                <a:srgbClr val="FF0000"/>
              </a:solidFill>
              <a:prstDash val="solid"/>
              <a:miter lim="400000"/>
              <a:headEnd type="none" w="lg" len="med"/>
              <a:tailEnd type="triangle" w="lg" len="med"/>
            </a:ln>
            <a:effectLst/>
            <a:sp3d/>
          </p:spPr>
          <p:style>
            <a:lnRef idx="0">
              <a:scrgbClr r="0" g="0" b="0"/>
            </a:lnRef>
            <a:fillRef idx="0">
              <a:scrgbClr r="0" g="0" b="0"/>
            </a:fillRef>
            <a:effectRef idx="0">
              <a:scrgbClr r="0" g="0" b="0"/>
            </a:effectRef>
            <a:fontRef idx="none"/>
          </p:style>
        </p:cxnSp>
        <p:cxnSp>
          <p:nvCxnSpPr>
            <p:cNvPr id="38" name="Straight Arrow Connector 37"/>
            <p:cNvCxnSpPr>
              <a:endCxn id="16" idx="2"/>
            </p:cNvCxnSpPr>
            <p:nvPr/>
          </p:nvCxnSpPr>
          <p:spPr>
            <a:xfrm>
              <a:off x="402368" y="882843"/>
              <a:ext cx="1205991" cy="2789799"/>
            </a:xfrm>
            <a:prstGeom prst="straightConnector1">
              <a:avLst/>
            </a:prstGeom>
            <a:noFill/>
            <a:ln w="19050" cap="flat">
              <a:solidFill>
                <a:srgbClr val="FF0000"/>
              </a:solidFill>
              <a:prstDash val="solid"/>
              <a:miter lim="400000"/>
              <a:headEnd type="none" w="lg" len="med"/>
              <a:tailEnd type="triangle" w="lg" len="med"/>
            </a:ln>
            <a:effectLst/>
            <a:sp3d/>
          </p:spPr>
          <p:style>
            <a:lnRef idx="0">
              <a:scrgbClr r="0" g="0" b="0"/>
            </a:lnRef>
            <a:fillRef idx="0">
              <a:scrgbClr r="0" g="0" b="0"/>
            </a:fillRef>
            <a:effectRef idx="0">
              <a:scrgbClr r="0" g="0" b="0"/>
            </a:effectRef>
            <a:fontRef idx="none"/>
          </p:style>
        </p:cxnSp>
        <p:cxnSp>
          <p:nvCxnSpPr>
            <p:cNvPr id="40" name="Straight Arrow Connector 39"/>
            <p:cNvCxnSpPr>
              <a:endCxn id="15" idx="1"/>
            </p:cNvCxnSpPr>
            <p:nvPr/>
          </p:nvCxnSpPr>
          <p:spPr>
            <a:xfrm>
              <a:off x="535526" y="881303"/>
              <a:ext cx="812492" cy="1657754"/>
            </a:xfrm>
            <a:prstGeom prst="straightConnector1">
              <a:avLst/>
            </a:prstGeom>
            <a:noFill/>
            <a:ln w="19050" cap="flat">
              <a:solidFill>
                <a:srgbClr val="FF0000"/>
              </a:solidFill>
              <a:prstDash val="solid"/>
              <a:miter lim="400000"/>
              <a:headEnd type="none" w="lg" len="med"/>
              <a:tailEnd type="triangle" w="lg" len="med"/>
            </a:ln>
            <a:effectLst/>
            <a:sp3d/>
          </p:spPr>
          <p:style>
            <a:lnRef idx="0">
              <a:scrgbClr r="0" g="0" b="0"/>
            </a:lnRef>
            <a:fillRef idx="0">
              <a:scrgbClr r="0" g="0" b="0"/>
            </a:fillRef>
            <a:effectRef idx="0">
              <a:scrgbClr r="0" g="0" b="0"/>
            </a:effectRef>
            <a:fontRef idx="none"/>
          </p:style>
        </p:cxnSp>
        <p:cxnSp>
          <p:nvCxnSpPr>
            <p:cNvPr id="43" name="Straight Arrow Connector 42"/>
            <p:cNvCxnSpPr>
              <a:endCxn id="14" idx="1"/>
            </p:cNvCxnSpPr>
            <p:nvPr/>
          </p:nvCxnSpPr>
          <p:spPr>
            <a:xfrm>
              <a:off x="696394" y="886462"/>
              <a:ext cx="651626" cy="1033150"/>
            </a:xfrm>
            <a:prstGeom prst="straightConnector1">
              <a:avLst/>
            </a:prstGeom>
            <a:noFill/>
            <a:ln w="19050" cap="flat">
              <a:solidFill>
                <a:srgbClr val="FF0000"/>
              </a:solidFill>
              <a:prstDash val="solid"/>
              <a:miter lim="400000"/>
              <a:headEnd type="none" w="lg" len="med"/>
              <a:tailEnd type="triangle" w="lg" len="med"/>
            </a:ln>
            <a:effectLst/>
            <a:sp3d/>
          </p:spPr>
          <p:style>
            <a:lnRef idx="0">
              <a:scrgbClr r="0" g="0" b="0"/>
            </a:lnRef>
            <a:fillRef idx="0">
              <a:scrgbClr r="0" g="0" b="0"/>
            </a:fillRef>
            <a:effectRef idx="0">
              <a:scrgbClr r="0" g="0" b="0"/>
            </a:effectRef>
            <a:fontRef idx="none"/>
          </p:style>
        </p:cxnSp>
        <p:cxnSp>
          <p:nvCxnSpPr>
            <p:cNvPr id="45" name="Straight Arrow Connector 44"/>
            <p:cNvCxnSpPr>
              <a:endCxn id="13" idx="1"/>
            </p:cNvCxnSpPr>
            <p:nvPr/>
          </p:nvCxnSpPr>
          <p:spPr>
            <a:xfrm>
              <a:off x="840328" y="881303"/>
              <a:ext cx="507691" cy="412383"/>
            </a:xfrm>
            <a:prstGeom prst="straightConnector1">
              <a:avLst/>
            </a:prstGeom>
            <a:noFill/>
            <a:ln w="19050" cap="flat">
              <a:solidFill>
                <a:srgbClr val="FF0000"/>
              </a:solidFill>
              <a:prstDash val="solid"/>
              <a:miter lim="400000"/>
              <a:headEnd type="none" w="lg" len="med"/>
              <a:tailEnd type="triangle" w="lg" len="med"/>
            </a:ln>
            <a:effectLst/>
            <a:sp3d/>
          </p:spPr>
          <p:style>
            <a:lnRef idx="0">
              <a:scrgbClr r="0" g="0" b="0"/>
            </a:lnRef>
            <a:fillRef idx="0">
              <a:scrgbClr r="0" g="0" b="0"/>
            </a:fillRef>
            <a:effectRef idx="0">
              <a:scrgbClr r="0" g="0" b="0"/>
            </a:effectRef>
            <a:fontRef idx="none"/>
          </p:style>
        </p:cxnSp>
        <p:cxnSp>
          <p:nvCxnSpPr>
            <p:cNvPr id="65" name="Straight Arrow Connector 64"/>
            <p:cNvCxnSpPr/>
            <p:nvPr/>
          </p:nvCxnSpPr>
          <p:spPr>
            <a:xfrm>
              <a:off x="2533661" y="887152"/>
              <a:ext cx="0" cy="189632"/>
            </a:xfrm>
            <a:prstGeom prst="straightConnector1">
              <a:avLst/>
            </a:prstGeom>
            <a:noFill/>
            <a:ln w="19050" cap="flat">
              <a:solidFill>
                <a:srgbClr val="FF0000"/>
              </a:solidFill>
              <a:prstDash val="solid"/>
              <a:miter lim="400000"/>
              <a:headEnd type="none" w="lg" len="med"/>
              <a:tailEnd type="triangle" w="lg" len="med"/>
            </a:ln>
            <a:effectLst/>
            <a:sp3d/>
          </p:spPr>
          <p:style>
            <a:lnRef idx="0">
              <a:scrgbClr r="0" g="0" b="0"/>
            </a:lnRef>
            <a:fillRef idx="0">
              <a:scrgbClr r="0" g="0" b="0"/>
            </a:fillRef>
            <a:effectRef idx="0">
              <a:scrgbClr r="0" g="0" b="0"/>
            </a:effectRef>
            <a:fontRef idx="none"/>
          </p:style>
        </p:cxnSp>
        <p:cxnSp>
          <p:nvCxnSpPr>
            <p:cNvPr id="67" name="Straight Arrow Connector 66"/>
            <p:cNvCxnSpPr/>
            <p:nvPr/>
          </p:nvCxnSpPr>
          <p:spPr>
            <a:xfrm>
              <a:off x="2533661" y="1508072"/>
              <a:ext cx="0" cy="189632"/>
            </a:xfrm>
            <a:prstGeom prst="straightConnector1">
              <a:avLst/>
            </a:prstGeom>
            <a:noFill/>
            <a:ln w="19050" cap="flat">
              <a:solidFill>
                <a:srgbClr val="FF0000"/>
              </a:solidFill>
              <a:prstDash val="solid"/>
              <a:miter lim="400000"/>
              <a:headEnd type="none" w="lg" len="med"/>
              <a:tailEnd type="triangle" w="lg" len="med"/>
            </a:ln>
            <a:effectLst/>
            <a:sp3d/>
          </p:spPr>
          <p:style>
            <a:lnRef idx="0">
              <a:scrgbClr r="0" g="0" b="0"/>
            </a:lnRef>
            <a:fillRef idx="0">
              <a:scrgbClr r="0" g="0" b="0"/>
            </a:fillRef>
            <a:effectRef idx="0">
              <a:scrgbClr r="0" g="0" b="0"/>
            </a:effectRef>
            <a:fontRef idx="none"/>
          </p:style>
        </p:cxnSp>
        <p:cxnSp>
          <p:nvCxnSpPr>
            <p:cNvPr id="68" name="Straight Arrow Connector 67"/>
            <p:cNvCxnSpPr/>
            <p:nvPr/>
          </p:nvCxnSpPr>
          <p:spPr>
            <a:xfrm>
              <a:off x="2533661" y="2132523"/>
              <a:ext cx="0" cy="189632"/>
            </a:xfrm>
            <a:prstGeom prst="straightConnector1">
              <a:avLst/>
            </a:prstGeom>
            <a:noFill/>
            <a:ln w="19050" cap="flat">
              <a:solidFill>
                <a:srgbClr val="FF0000"/>
              </a:solidFill>
              <a:prstDash val="solid"/>
              <a:miter lim="400000"/>
              <a:headEnd type="none" w="lg" len="med"/>
              <a:tailEnd type="triangle" w="lg" len="med"/>
            </a:ln>
            <a:effectLst/>
            <a:sp3d/>
          </p:spPr>
          <p:style>
            <a:lnRef idx="0">
              <a:scrgbClr r="0" g="0" b="0"/>
            </a:lnRef>
            <a:fillRef idx="0">
              <a:scrgbClr r="0" g="0" b="0"/>
            </a:fillRef>
            <a:effectRef idx="0">
              <a:scrgbClr r="0" g="0" b="0"/>
            </a:effectRef>
            <a:fontRef idx="none"/>
          </p:style>
        </p:cxnSp>
        <p:cxnSp>
          <p:nvCxnSpPr>
            <p:cNvPr id="69" name="Straight Arrow Connector 68"/>
            <p:cNvCxnSpPr/>
            <p:nvPr/>
          </p:nvCxnSpPr>
          <p:spPr>
            <a:xfrm>
              <a:off x="2533661" y="2764427"/>
              <a:ext cx="0" cy="252815"/>
            </a:xfrm>
            <a:prstGeom prst="straightConnector1">
              <a:avLst/>
            </a:prstGeom>
            <a:noFill/>
            <a:ln w="19050" cap="flat">
              <a:solidFill>
                <a:srgbClr val="FF0000"/>
              </a:solidFill>
              <a:prstDash val="solid"/>
              <a:miter lim="400000"/>
              <a:headEnd type="none" w="lg" len="med"/>
              <a:tailEnd type="triangle" w="lg" len="med"/>
            </a:ln>
            <a:effectLst/>
            <a:sp3d/>
          </p:spPr>
          <p:style>
            <a:lnRef idx="0">
              <a:scrgbClr r="0" g="0" b="0"/>
            </a:lnRef>
            <a:fillRef idx="0">
              <a:scrgbClr r="0" g="0" b="0"/>
            </a:fillRef>
            <a:effectRef idx="0">
              <a:scrgbClr r="0" g="0" b="0"/>
            </a:effectRef>
            <a:fontRef idx="none"/>
          </p:style>
        </p:cxnSp>
        <p:cxnSp>
          <p:nvCxnSpPr>
            <p:cNvPr id="72" name="Straight Arrow Connector 71"/>
            <p:cNvCxnSpPr/>
            <p:nvPr/>
          </p:nvCxnSpPr>
          <p:spPr>
            <a:xfrm>
              <a:off x="4303194" y="865909"/>
              <a:ext cx="0" cy="3689630"/>
            </a:xfrm>
            <a:prstGeom prst="straightConnector1">
              <a:avLst/>
            </a:prstGeom>
            <a:noFill/>
            <a:ln w="19050" cap="flat">
              <a:solidFill>
                <a:srgbClr val="FF0000"/>
              </a:solidFill>
              <a:prstDash val="solid"/>
              <a:miter lim="400000"/>
              <a:headEnd type="none" w="lg" len="med"/>
              <a:tailEnd type="triangle" w="lg" len="med"/>
            </a:ln>
            <a:effectLst/>
            <a:sp3d/>
          </p:spPr>
          <p:style>
            <a:lnRef idx="0">
              <a:scrgbClr r="0" g="0" b="0"/>
            </a:lnRef>
            <a:fillRef idx="0">
              <a:scrgbClr r="0" g="0" b="0"/>
            </a:fillRef>
            <a:effectRef idx="0">
              <a:scrgbClr r="0" g="0" b="0"/>
            </a:effectRef>
            <a:fontRef idx="none"/>
          </p:style>
        </p:cxnSp>
        <p:cxnSp>
          <p:nvCxnSpPr>
            <p:cNvPr id="73" name="Straight Arrow Connector 72"/>
            <p:cNvCxnSpPr/>
            <p:nvPr/>
          </p:nvCxnSpPr>
          <p:spPr>
            <a:xfrm flipH="1">
              <a:off x="3011712" y="875449"/>
              <a:ext cx="1172343" cy="2797193"/>
            </a:xfrm>
            <a:prstGeom prst="straightConnector1">
              <a:avLst/>
            </a:prstGeom>
            <a:noFill/>
            <a:ln w="19050" cap="flat">
              <a:solidFill>
                <a:srgbClr val="FF0000"/>
              </a:solidFill>
              <a:prstDash val="solid"/>
              <a:miter lim="400000"/>
              <a:headEnd type="none" w="lg" len="med"/>
              <a:tailEnd type="triangle" w="lg" len="med"/>
            </a:ln>
            <a:effectLst/>
            <a:sp3d/>
          </p:spPr>
          <p:style>
            <a:lnRef idx="0">
              <a:scrgbClr r="0" g="0" b="0"/>
            </a:lnRef>
            <a:fillRef idx="0">
              <a:scrgbClr r="0" g="0" b="0"/>
            </a:fillRef>
            <a:effectRef idx="0">
              <a:scrgbClr r="0" g="0" b="0"/>
            </a:effectRef>
            <a:fontRef idx="none"/>
          </p:style>
        </p:cxnSp>
        <p:cxnSp>
          <p:nvCxnSpPr>
            <p:cNvPr id="75" name="Straight Arrow Connector 74"/>
            <p:cNvCxnSpPr>
              <a:endCxn id="15" idx="3"/>
            </p:cNvCxnSpPr>
            <p:nvPr/>
          </p:nvCxnSpPr>
          <p:spPr>
            <a:xfrm flipH="1">
              <a:off x="3211285" y="881303"/>
              <a:ext cx="804044" cy="1657754"/>
            </a:xfrm>
            <a:prstGeom prst="straightConnector1">
              <a:avLst/>
            </a:prstGeom>
            <a:noFill/>
            <a:ln w="19050" cap="flat">
              <a:solidFill>
                <a:srgbClr val="FF0000"/>
              </a:solidFill>
              <a:prstDash val="solid"/>
              <a:miter lim="400000"/>
              <a:headEnd type="none" w="lg" len="med"/>
              <a:tailEnd type="triangle" w="lg" len="med"/>
            </a:ln>
            <a:effectLst/>
            <a:sp3d/>
          </p:spPr>
          <p:style>
            <a:lnRef idx="0">
              <a:scrgbClr r="0" g="0" b="0"/>
            </a:lnRef>
            <a:fillRef idx="0">
              <a:scrgbClr r="0" g="0" b="0"/>
            </a:fillRef>
            <a:effectRef idx="0">
              <a:scrgbClr r="0" g="0" b="0"/>
            </a:effectRef>
            <a:fontRef idx="none"/>
          </p:style>
        </p:cxnSp>
        <p:cxnSp>
          <p:nvCxnSpPr>
            <p:cNvPr id="78" name="Straight Arrow Connector 77"/>
            <p:cNvCxnSpPr>
              <a:endCxn id="14" idx="3"/>
            </p:cNvCxnSpPr>
            <p:nvPr/>
          </p:nvCxnSpPr>
          <p:spPr>
            <a:xfrm flipH="1">
              <a:off x="3211286" y="881303"/>
              <a:ext cx="626241" cy="1038309"/>
            </a:xfrm>
            <a:prstGeom prst="straightConnector1">
              <a:avLst/>
            </a:prstGeom>
            <a:noFill/>
            <a:ln w="19050" cap="flat">
              <a:solidFill>
                <a:srgbClr val="FF0000"/>
              </a:solidFill>
              <a:prstDash val="solid"/>
              <a:miter lim="400000"/>
              <a:headEnd type="none" w="lg" len="med"/>
              <a:tailEnd type="triangle" w="lg" len="med"/>
            </a:ln>
            <a:effectLst/>
            <a:sp3d/>
          </p:spPr>
          <p:style>
            <a:lnRef idx="0">
              <a:scrgbClr r="0" g="0" b="0"/>
            </a:lnRef>
            <a:fillRef idx="0">
              <a:scrgbClr r="0" g="0" b="0"/>
            </a:fillRef>
            <a:effectRef idx="0">
              <a:scrgbClr r="0" g="0" b="0"/>
            </a:effectRef>
            <a:fontRef idx="none"/>
          </p:style>
        </p:cxnSp>
        <p:cxnSp>
          <p:nvCxnSpPr>
            <p:cNvPr id="80" name="Straight Arrow Connector 79"/>
            <p:cNvCxnSpPr>
              <a:endCxn id="13" idx="3"/>
            </p:cNvCxnSpPr>
            <p:nvPr/>
          </p:nvCxnSpPr>
          <p:spPr>
            <a:xfrm flipH="1">
              <a:off x="3211286" y="881303"/>
              <a:ext cx="431508" cy="412383"/>
            </a:xfrm>
            <a:prstGeom prst="straightConnector1">
              <a:avLst/>
            </a:prstGeom>
            <a:noFill/>
            <a:ln w="19050" cap="flat">
              <a:solidFill>
                <a:srgbClr val="FF0000"/>
              </a:solidFill>
              <a:prstDash val="solid"/>
              <a:miter lim="400000"/>
              <a:headEnd type="none" w="lg" len="med"/>
              <a:tailEnd type="triangle" w="lg" len="med"/>
            </a:ln>
            <a:effectLst/>
            <a:sp3d/>
          </p:spPr>
          <p:style>
            <a:lnRef idx="0">
              <a:scrgbClr r="0" g="0" b="0"/>
            </a:lnRef>
            <a:fillRef idx="0">
              <a:scrgbClr r="0" g="0" b="0"/>
            </a:fillRef>
            <a:effectRef idx="0">
              <a:scrgbClr r="0" g="0" b="0"/>
            </a:effectRef>
            <a:fontRef idx="none"/>
          </p:style>
        </p:cxnSp>
        <p:cxnSp>
          <p:nvCxnSpPr>
            <p:cNvPr id="86" name="Straight Arrow Connector 85"/>
            <p:cNvCxnSpPr/>
            <p:nvPr/>
          </p:nvCxnSpPr>
          <p:spPr>
            <a:xfrm>
              <a:off x="2276929" y="4368922"/>
              <a:ext cx="0" cy="197947"/>
            </a:xfrm>
            <a:prstGeom prst="straightConnector1">
              <a:avLst/>
            </a:prstGeom>
            <a:noFill/>
            <a:ln w="19050" cap="flat">
              <a:solidFill>
                <a:srgbClr val="FF0000"/>
              </a:solidFill>
              <a:prstDash val="solid"/>
              <a:miter lim="400000"/>
              <a:headEnd type="triangle" w="lg" len="med"/>
              <a:tailEnd type="triangle" w="lg" len="med"/>
            </a:ln>
            <a:effectLst/>
            <a:sp3d/>
          </p:spPr>
          <p:style>
            <a:lnRef idx="0">
              <a:scrgbClr r="0" g="0" b="0"/>
            </a:lnRef>
            <a:fillRef idx="0">
              <a:scrgbClr r="0" g="0" b="0"/>
            </a:fillRef>
            <a:effectRef idx="0">
              <a:scrgbClr r="0" g="0" b="0"/>
            </a:effectRef>
            <a:fontRef idx="none"/>
          </p:style>
        </p:cxnSp>
      </p:grpSp>
      <p:sp>
        <p:nvSpPr>
          <p:cNvPr id="5" name="TextBox 4"/>
          <p:cNvSpPr txBox="1"/>
          <p:nvPr/>
        </p:nvSpPr>
        <p:spPr>
          <a:xfrm>
            <a:off x="915209" y="-22995"/>
            <a:ext cx="3248577"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r>
              <a:rPr lang="en-US" dirty="0">
                <a:latin typeface="Century Gothic"/>
                <a:cs typeface="Century Gothic"/>
              </a:rPr>
              <a:t>Climate denial machine</a:t>
            </a:r>
            <a:endParaRPr lang="en-US" dirty="0"/>
          </a:p>
        </p:txBody>
      </p:sp>
      <p:sp>
        <p:nvSpPr>
          <p:cNvPr id="8" name="Rectangle 7"/>
          <p:cNvSpPr/>
          <p:nvPr/>
        </p:nvSpPr>
        <p:spPr>
          <a:xfrm>
            <a:off x="3262087" y="432105"/>
            <a:ext cx="1195616" cy="433804"/>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9" name="Rectangle 8"/>
          <p:cNvSpPr/>
          <p:nvPr/>
        </p:nvSpPr>
        <p:spPr>
          <a:xfrm>
            <a:off x="1703616" y="434516"/>
            <a:ext cx="1195616" cy="433804"/>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10" name="Rectangle 9"/>
          <p:cNvSpPr/>
          <p:nvPr/>
        </p:nvSpPr>
        <p:spPr>
          <a:xfrm>
            <a:off x="152404" y="432105"/>
            <a:ext cx="1195616" cy="433804"/>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13" name="Rectangle 12"/>
          <p:cNvSpPr/>
          <p:nvPr/>
        </p:nvSpPr>
        <p:spPr>
          <a:xfrm>
            <a:off x="1348019" y="1076784"/>
            <a:ext cx="1863267" cy="433804"/>
          </a:xfrm>
          <a:prstGeom prst="rect">
            <a:avLst/>
          </a:prstGeom>
          <a:solidFill>
            <a:srgbClr val="000000"/>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16" name="Oval 15"/>
          <p:cNvSpPr/>
          <p:nvPr/>
        </p:nvSpPr>
        <p:spPr>
          <a:xfrm>
            <a:off x="1608359" y="2984572"/>
            <a:ext cx="1376140" cy="1376140"/>
          </a:xfrm>
          <a:prstGeom prst="ellipse">
            <a:avLst/>
          </a:prstGeom>
          <a:solidFill>
            <a:srgbClr val="000000"/>
          </a:solidFill>
          <a:ln w="12700" cap="flat">
            <a:solidFill>
              <a:srgbClr val="FFFFFF"/>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17" name="Rectangle 16"/>
          <p:cNvSpPr/>
          <p:nvPr/>
        </p:nvSpPr>
        <p:spPr>
          <a:xfrm>
            <a:off x="152403" y="4570933"/>
            <a:ext cx="4254499" cy="433804"/>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18" name="TextBox 17"/>
          <p:cNvSpPr txBox="1"/>
          <p:nvPr/>
        </p:nvSpPr>
        <p:spPr>
          <a:xfrm>
            <a:off x="-18142" y="414538"/>
            <a:ext cx="1572176"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ctr"/>
            <a:r>
              <a:rPr lang="en-US" sz="1200" dirty="0">
                <a:latin typeface="Century Gothic"/>
                <a:cs typeface="Century Gothic"/>
              </a:rPr>
              <a:t>Fossil Fuel</a:t>
            </a:r>
          </a:p>
          <a:p>
            <a:pPr algn="ctr"/>
            <a:r>
              <a:rPr lang="en-US" sz="1200" dirty="0">
                <a:latin typeface="Century Gothic"/>
                <a:cs typeface="Century Gothic"/>
              </a:rPr>
              <a:t>Industry</a:t>
            </a:r>
            <a:endParaRPr lang="en-US" sz="1200" dirty="0"/>
          </a:p>
        </p:txBody>
      </p:sp>
      <p:sp>
        <p:nvSpPr>
          <p:cNvPr id="19" name="TextBox 18"/>
          <p:cNvSpPr txBox="1"/>
          <p:nvPr/>
        </p:nvSpPr>
        <p:spPr>
          <a:xfrm>
            <a:off x="1668245" y="403525"/>
            <a:ext cx="1285413"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ctr"/>
            <a:r>
              <a:rPr lang="en-US" sz="1200" dirty="0">
                <a:latin typeface="Century Gothic"/>
                <a:cs typeface="Century Gothic"/>
              </a:rPr>
              <a:t>Corporate </a:t>
            </a:r>
          </a:p>
          <a:p>
            <a:pPr algn="ctr"/>
            <a:r>
              <a:rPr lang="en-US" sz="1200" dirty="0">
                <a:latin typeface="Century Gothic"/>
                <a:cs typeface="Century Gothic"/>
              </a:rPr>
              <a:t>Interests</a:t>
            </a:r>
            <a:endParaRPr lang="en-US" sz="1200" dirty="0"/>
          </a:p>
        </p:txBody>
      </p:sp>
      <p:sp>
        <p:nvSpPr>
          <p:cNvPr id="20" name="TextBox 19"/>
          <p:cNvSpPr txBox="1"/>
          <p:nvPr/>
        </p:nvSpPr>
        <p:spPr>
          <a:xfrm>
            <a:off x="3223082" y="404892"/>
            <a:ext cx="1285413"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ctr"/>
            <a:r>
              <a:rPr lang="en-US" sz="1200" dirty="0">
                <a:latin typeface="Century Gothic"/>
                <a:cs typeface="Century Gothic"/>
              </a:rPr>
              <a:t>Conservative </a:t>
            </a:r>
          </a:p>
          <a:p>
            <a:pPr algn="ctr"/>
            <a:r>
              <a:rPr lang="en-US" sz="1200" dirty="0">
                <a:latin typeface="Century Gothic"/>
                <a:cs typeface="Century Gothic"/>
              </a:rPr>
              <a:t>Foundations</a:t>
            </a:r>
            <a:endParaRPr lang="en-US" sz="1200" dirty="0"/>
          </a:p>
        </p:txBody>
      </p:sp>
      <p:sp>
        <p:nvSpPr>
          <p:cNvPr id="27" name="TextBox 26"/>
          <p:cNvSpPr txBox="1"/>
          <p:nvPr/>
        </p:nvSpPr>
        <p:spPr>
          <a:xfrm>
            <a:off x="5006217" y="1624528"/>
            <a:ext cx="3744580"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ctr"/>
            <a:r>
              <a:rPr lang="en-US" sz="2800" dirty="0">
                <a:latin typeface="Century Gothic"/>
                <a:cs typeface="Century Gothic"/>
              </a:rPr>
              <a:t>The Carbon-Combustion Complex</a:t>
            </a:r>
            <a:endParaRPr lang="en-US" sz="2800" dirty="0"/>
          </a:p>
        </p:txBody>
      </p:sp>
      <p:sp>
        <p:nvSpPr>
          <p:cNvPr id="14" name="Rectangle 13"/>
          <p:cNvSpPr/>
          <p:nvPr/>
        </p:nvSpPr>
        <p:spPr>
          <a:xfrm>
            <a:off x="1348020" y="1702710"/>
            <a:ext cx="1863266" cy="433804"/>
          </a:xfrm>
          <a:prstGeom prst="rect">
            <a:avLst/>
          </a:prstGeom>
          <a:solidFill>
            <a:srgbClr val="000000"/>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15" name="Rectangle 14"/>
          <p:cNvSpPr/>
          <p:nvPr/>
        </p:nvSpPr>
        <p:spPr>
          <a:xfrm>
            <a:off x="1348018" y="2322155"/>
            <a:ext cx="1863267" cy="433804"/>
          </a:xfrm>
          <a:prstGeom prst="rect">
            <a:avLst/>
          </a:prstGeom>
          <a:solidFill>
            <a:srgbClr val="000000"/>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55" name="TextBox 54"/>
          <p:cNvSpPr txBox="1"/>
          <p:nvPr/>
        </p:nvSpPr>
        <p:spPr>
          <a:xfrm>
            <a:off x="1393373" y="1766916"/>
            <a:ext cx="1772559"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ctr"/>
            <a:r>
              <a:rPr lang="en-US" sz="1200" dirty="0">
                <a:latin typeface="Century Gothic"/>
                <a:cs typeface="Century Gothic"/>
              </a:rPr>
              <a:t>Think Tanks</a:t>
            </a:r>
            <a:endParaRPr lang="en-US" sz="1200" dirty="0"/>
          </a:p>
        </p:txBody>
      </p:sp>
      <p:sp>
        <p:nvSpPr>
          <p:cNvPr id="56" name="TextBox 55"/>
          <p:cNvSpPr txBox="1"/>
          <p:nvPr/>
        </p:nvSpPr>
        <p:spPr>
          <a:xfrm>
            <a:off x="1393373" y="2395433"/>
            <a:ext cx="1772559"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ctr"/>
            <a:r>
              <a:rPr lang="en-US" sz="1200" dirty="0">
                <a:latin typeface="Century Gothic"/>
                <a:cs typeface="Century Gothic"/>
              </a:rPr>
              <a:t>Front Groups</a:t>
            </a:r>
            <a:endParaRPr lang="en-US" sz="1200" dirty="0"/>
          </a:p>
        </p:txBody>
      </p:sp>
      <p:sp>
        <p:nvSpPr>
          <p:cNvPr id="57" name="TextBox 56"/>
          <p:cNvSpPr txBox="1"/>
          <p:nvPr/>
        </p:nvSpPr>
        <p:spPr>
          <a:xfrm>
            <a:off x="1393373" y="1061727"/>
            <a:ext cx="177255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ctr"/>
            <a:r>
              <a:rPr lang="en-US" sz="1200" dirty="0">
                <a:latin typeface="Century Gothic"/>
                <a:cs typeface="Century Gothic"/>
              </a:rPr>
              <a:t>Think Tank Networks</a:t>
            </a:r>
          </a:p>
          <a:p>
            <a:pPr algn="ctr"/>
            <a:r>
              <a:rPr lang="en-US" sz="1200" dirty="0">
                <a:latin typeface="Century Gothic"/>
                <a:cs typeface="Century Gothic"/>
              </a:rPr>
              <a:t>PR/Ad Firms</a:t>
            </a:r>
            <a:endParaRPr lang="en-US" sz="1200" dirty="0"/>
          </a:p>
        </p:txBody>
      </p:sp>
      <p:sp>
        <p:nvSpPr>
          <p:cNvPr id="60" name="TextBox 59"/>
          <p:cNvSpPr txBox="1"/>
          <p:nvPr/>
        </p:nvSpPr>
        <p:spPr>
          <a:xfrm>
            <a:off x="1631961" y="3719775"/>
            <a:ext cx="644968"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ctr"/>
            <a:r>
              <a:rPr lang="en-US" sz="1200" dirty="0">
                <a:latin typeface="Century Gothic"/>
                <a:cs typeface="Century Gothic"/>
              </a:rPr>
              <a:t>Media</a:t>
            </a:r>
            <a:endParaRPr lang="en-US" sz="1200" dirty="0"/>
          </a:p>
        </p:txBody>
      </p:sp>
      <p:sp>
        <p:nvSpPr>
          <p:cNvPr id="61" name="TextBox 60"/>
          <p:cNvSpPr txBox="1"/>
          <p:nvPr/>
        </p:nvSpPr>
        <p:spPr>
          <a:xfrm>
            <a:off x="2448391" y="3696446"/>
            <a:ext cx="563321"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ctr"/>
            <a:r>
              <a:rPr lang="en-US" sz="1200" dirty="0">
                <a:latin typeface="Century Gothic"/>
                <a:cs typeface="Century Gothic"/>
              </a:rPr>
              <a:t>Blogs</a:t>
            </a:r>
            <a:endParaRPr lang="en-US" sz="1200" dirty="0"/>
          </a:p>
        </p:txBody>
      </p:sp>
      <p:sp>
        <p:nvSpPr>
          <p:cNvPr id="62" name="TextBox 61"/>
          <p:cNvSpPr txBox="1"/>
          <p:nvPr/>
        </p:nvSpPr>
        <p:spPr>
          <a:xfrm>
            <a:off x="1812468" y="3063639"/>
            <a:ext cx="972939"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ctr"/>
            <a:r>
              <a:rPr lang="en-US" sz="1200" dirty="0">
                <a:latin typeface="Century Gothic"/>
                <a:cs typeface="Century Gothic"/>
              </a:rPr>
              <a:t>Politicians</a:t>
            </a:r>
            <a:endParaRPr lang="en-US" sz="1200" dirty="0"/>
          </a:p>
        </p:txBody>
      </p:sp>
      <p:sp>
        <p:nvSpPr>
          <p:cNvPr id="87" name="Arc 86"/>
          <p:cNvSpPr/>
          <p:nvPr/>
        </p:nvSpPr>
        <p:spPr>
          <a:xfrm>
            <a:off x="1745356" y="3127540"/>
            <a:ext cx="1099320" cy="1099320"/>
          </a:xfrm>
          <a:prstGeom prst="arc">
            <a:avLst>
              <a:gd name="adj1" fmla="val 19121356"/>
              <a:gd name="adj2" fmla="val 589691"/>
            </a:avLst>
          </a:prstGeom>
          <a:noFill/>
          <a:ln w="19050" cap="flat">
            <a:solidFill>
              <a:srgbClr val="FF0000"/>
            </a:solidFill>
            <a:prstDash val="solid"/>
            <a:miter lim="400000"/>
            <a:tailEnd type="triangle" w="lg" len="lg"/>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FF0000"/>
              </a:solidFill>
              <a:effectLst/>
              <a:uFillTx/>
            </a:endParaRPr>
          </a:p>
        </p:txBody>
      </p:sp>
      <p:sp>
        <p:nvSpPr>
          <p:cNvPr id="89" name="Arc 88"/>
          <p:cNvSpPr/>
          <p:nvPr/>
        </p:nvSpPr>
        <p:spPr>
          <a:xfrm>
            <a:off x="1745356" y="3122982"/>
            <a:ext cx="1099320" cy="1099320"/>
          </a:xfrm>
          <a:prstGeom prst="arc">
            <a:avLst>
              <a:gd name="adj1" fmla="val 10239460"/>
              <a:gd name="adj2" fmla="val 13562798"/>
            </a:avLst>
          </a:prstGeom>
          <a:noFill/>
          <a:ln w="19050" cap="flat">
            <a:solidFill>
              <a:srgbClr val="FF0000"/>
            </a:solidFill>
            <a:prstDash val="solid"/>
            <a:miter lim="400000"/>
            <a:tailEnd type="triangle" w="lg" len="lg"/>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FF0000"/>
              </a:solidFill>
              <a:effectLst/>
              <a:uFillTx/>
            </a:endParaRPr>
          </a:p>
        </p:txBody>
      </p:sp>
      <p:sp>
        <p:nvSpPr>
          <p:cNvPr id="90" name="Arc 89"/>
          <p:cNvSpPr/>
          <p:nvPr/>
        </p:nvSpPr>
        <p:spPr>
          <a:xfrm>
            <a:off x="1748507" y="3143257"/>
            <a:ext cx="1099320" cy="1099320"/>
          </a:xfrm>
          <a:prstGeom prst="arc">
            <a:avLst>
              <a:gd name="adj1" fmla="val 2060594"/>
              <a:gd name="adj2" fmla="val 8818552"/>
            </a:avLst>
          </a:prstGeom>
          <a:noFill/>
          <a:ln w="19050" cap="flat">
            <a:solidFill>
              <a:srgbClr val="FF0000"/>
            </a:solidFill>
            <a:prstDash val="solid"/>
            <a:miter lim="400000"/>
            <a:tailEnd type="triangle" w="lg" len="lg"/>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FF0000"/>
              </a:solidFill>
              <a:effectLst/>
              <a:uFillTx/>
            </a:endParaRPr>
          </a:p>
        </p:txBody>
      </p:sp>
      <p:sp>
        <p:nvSpPr>
          <p:cNvPr id="93" name="Rectangle 92"/>
          <p:cNvSpPr/>
          <p:nvPr/>
        </p:nvSpPr>
        <p:spPr>
          <a:xfrm>
            <a:off x="5698069" y="4811380"/>
            <a:ext cx="3471332" cy="307777"/>
          </a:xfrm>
          <a:prstGeom prst="rect">
            <a:avLst/>
          </a:prstGeom>
        </p:spPr>
        <p:txBody>
          <a:bodyPr wrap="square">
            <a:spAutoFit/>
          </a:bodyPr>
          <a:lstStyle/>
          <a:p>
            <a:pPr algn="r"/>
            <a:r>
              <a:rPr lang="en-US" sz="700" dirty="0">
                <a:solidFill>
                  <a:schemeClr val="tx1">
                    <a:lumMod val="65000"/>
                  </a:schemeClr>
                </a:solidFill>
                <a:latin typeface="Century Gothic"/>
                <a:cs typeface="Century Gothic"/>
              </a:rPr>
              <a:t>Adapted from Dunlap R E &amp; </a:t>
            </a:r>
            <a:r>
              <a:rPr lang="en-US" sz="700" dirty="0" err="1">
                <a:solidFill>
                  <a:schemeClr val="tx1">
                    <a:lumMod val="65000"/>
                  </a:schemeClr>
                </a:solidFill>
                <a:latin typeface="Century Gothic"/>
                <a:cs typeface="Century Gothic"/>
              </a:rPr>
              <a:t>McCright</a:t>
            </a:r>
            <a:r>
              <a:rPr lang="en-US" sz="700" dirty="0">
                <a:solidFill>
                  <a:schemeClr val="tx1">
                    <a:lumMod val="65000"/>
                  </a:schemeClr>
                </a:solidFill>
                <a:latin typeface="Century Gothic"/>
                <a:cs typeface="Century Gothic"/>
              </a:rPr>
              <a:t> A M (2011) </a:t>
            </a:r>
          </a:p>
          <a:p>
            <a:pPr algn="r"/>
            <a:r>
              <a:rPr lang="en-US" sz="700" i="1" dirty="0">
                <a:solidFill>
                  <a:schemeClr val="tx1">
                    <a:lumMod val="65000"/>
                  </a:schemeClr>
                </a:solidFill>
                <a:latin typeface="Century Gothic"/>
                <a:cs typeface="Century Gothic"/>
              </a:rPr>
              <a:t>The Oxford Handbook of Climate Change and Society</a:t>
            </a:r>
            <a:r>
              <a:rPr lang="en-US" sz="700" dirty="0">
                <a:solidFill>
                  <a:schemeClr val="tx1">
                    <a:lumMod val="65000"/>
                  </a:schemeClr>
                </a:solidFill>
                <a:latin typeface="Century Gothic"/>
                <a:cs typeface="Century Gothic"/>
              </a:rPr>
              <a:t>, </a:t>
            </a:r>
            <a:r>
              <a:rPr lang="en-US" sz="700" dirty="0" err="1">
                <a:solidFill>
                  <a:schemeClr val="tx1">
                    <a:lumMod val="65000"/>
                  </a:schemeClr>
                </a:solidFill>
                <a:latin typeface="Century Gothic"/>
                <a:cs typeface="Century Gothic"/>
              </a:rPr>
              <a:t>Ch</a:t>
            </a:r>
            <a:r>
              <a:rPr lang="en-US" sz="700" dirty="0">
                <a:solidFill>
                  <a:schemeClr val="tx1">
                    <a:lumMod val="65000"/>
                  </a:schemeClr>
                </a:solidFill>
                <a:latin typeface="Century Gothic"/>
                <a:cs typeface="Century Gothic"/>
              </a:rPr>
              <a:t> 10</a:t>
            </a:r>
          </a:p>
        </p:txBody>
      </p:sp>
      <p:sp>
        <p:nvSpPr>
          <p:cNvPr id="48" name="TextBox 47">
            <a:extLst>
              <a:ext uri="{FF2B5EF4-FFF2-40B4-BE49-F238E27FC236}">
                <a16:creationId xmlns:a16="http://schemas.microsoft.com/office/drawing/2014/main" xmlns="" id="{F6E4C11B-2A9C-2B49-8E01-AB4343156B5B}"/>
              </a:ext>
            </a:extLst>
          </p:cNvPr>
          <p:cNvSpPr txBox="1"/>
          <p:nvPr/>
        </p:nvSpPr>
        <p:spPr>
          <a:xfrm>
            <a:off x="461637" y="4635676"/>
            <a:ext cx="3720291"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ctr"/>
            <a:r>
              <a:rPr lang="en-US" sz="1200" dirty="0">
                <a:latin typeface="Century Gothic"/>
                <a:cs typeface="Century Gothic"/>
              </a:rPr>
              <a:t>Contrarian Scientists &amp; AstroTurf Campaigns</a:t>
            </a:r>
            <a:endParaRPr lang="en-US" sz="1200" dirty="0"/>
          </a:p>
        </p:txBody>
      </p:sp>
    </p:spTree>
    <p:extLst>
      <p:ext uri="{BB962C8B-B14F-4D97-AF65-F5344CB8AC3E}">
        <p14:creationId xmlns:p14="http://schemas.microsoft.com/office/powerpoint/2010/main" val="3180019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fade">
                                      <p:cBhvr>
                                        <p:cTn id="35" dur="500"/>
                                        <p:tgtEl>
                                          <p:spTgt spid="5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par>
                          <p:cTn id="39" fill="hold">
                            <p:stCondLst>
                              <p:cond delay="3000"/>
                            </p:stCondLst>
                            <p:childTnLst>
                              <p:par>
                                <p:cTn id="40" presetID="10" presetClass="entr" presetSubtype="0" fill="hold" grpId="0" nodeType="after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fade">
                                      <p:cBhvr>
                                        <p:cTn id="42" dur="500"/>
                                        <p:tgtEl>
                                          <p:spTgt spid="5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par>
                          <p:cTn id="46" fill="hold">
                            <p:stCondLst>
                              <p:cond delay="3500"/>
                            </p:stCondLst>
                            <p:childTnLst>
                              <p:par>
                                <p:cTn id="47" presetID="10" presetClass="entr" presetSubtype="0" fill="hold" grpId="0" nodeType="after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91"/>
                                        </p:tgtEl>
                                        <p:attrNameLst>
                                          <p:attrName>style.visibility</p:attrName>
                                        </p:attrNameLst>
                                      </p:cBhvr>
                                      <p:to>
                                        <p:strVal val="visible"/>
                                      </p:to>
                                    </p:set>
                                    <p:animEffect transition="in" filter="fade">
                                      <p:cBhvr>
                                        <p:cTn id="57" dur="3000"/>
                                        <p:tgtEl>
                                          <p:spTgt spid="9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62"/>
                                        </p:tgtEl>
                                        <p:attrNameLst>
                                          <p:attrName>style.visibility</p:attrName>
                                        </p:attrNameLst>
                                      </p:cBhvr>
                                      <p:to>
                                        <p:strVal val="visible"/>
                                      </p:to>
                                    </p:set>
                                    <p:animEffect transition="in" filter="fade">
                                      <p:cBhvr>
                                        <p:cTn id="63" dur="500"/>
                                        <p:tgtEl>
                                          <p:spTgt spid="6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61"/>
                                        </p:tgtEl>
                                        <p:attrNameLst>
                                          <p:attrName>style.visibility</p:attrName>
                                        </p:attrNameLst>
                                      </p:cBhvr>
                                      <p:to>
                                        <p:strVal val="visible"/>
                                      </p:to>
                                    </p:set>
                                    <p:animEffect transition="in" filter="fade">
                                      <p:cBhvr>
                                        <p:cTn id="66" dur="500"/>
                                        <p:tgtEl>
                                          <p:spTgt spid="6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60"/>
                                        </p:tgtEl>
                                        <p:attrNameLst>
                                          <p:attrName>style.visibility</p:attrName>
                                        </p:attrNameLst>
                                      </p:cBhvr>
                                      <p:to>
                                        <p:strVal val="visible"/>
                                      </p:to>
                                    </p:set>
                                    <p:animEffect transition="in" filter="fade">
                                      <p:cBhvr>
                                        <p:cTn id="69" dur="500"/>
                                        <p:tgtEl>
                                          <p:spTgt spid="60"/>
                                        </p:tgtEl>
                                      </p:cBhvr>
                                    </p:animEffect>
                                  </p:childTnLst>
                                </p:cTn>
                              </p:par>
                              <p:par>
                                <p:cTn id="70" presetID="22" presetClass="entr" presetSubtype="1" repeatCount="indefinite" fill="hold" grpId="0" nodeType="withEffect">
                                  <p:stCondLst>
                                    <p:cond delay="1000"/>
                                  </p:stCondLst>
                                  <p:childTnLst>
                                    <p:set>
                                      <p:cBhvr>
                                        <p:cTn id="71" dur="1" fill="hold">
                                          <p:stCondLst>
                                            <p:cond delay="0"/>
                                          </p:stCondLst>
                                        </p:cTn>
                                        <p:tgtEl>
                                          <p:spTgt spid="87"/>
                                        </p:tgtEl>
                                        <p:attrNameLst>
                                          <p:attrName>style.visibility</p:attrName>
                                        </p:attrNameLst>
                                      </p:cBhvr>
                                      <p:to>
                                        <p:strVal val="visible"/>
                                      </p:to>
                                    </p:set>
                                    <p:animEffect transition="in" filter="wipe(up)">
                                      <p:cBhvr>
                                        <p:cTn id="72" dur="1000"/>
                                        <p:tgtEl>
                                          <p:spTgt spid="87"/>
                                        </p:tgtEl>
                                      </p:cBhvr>
                                    </p:animEffect>
                                  </p:childTnLst>
                                </p:cTn>
                              </p:par>
                              <p:par>
                                <p:cTn id="73" presetID="22" presetClass="entr" presetSubtype="2" repeatCount="indefinite" fill="hold" grpId="0" nodeType="withEffect">
                                  <p:stCondLst>
                                    <p:cond delay="1000"/>
                                  </p:stCondLst>
                                  <p:childTnLst>
                                    <p:set>
                                      <p:cBhvr>
                                        <p:cTn id="74" dur="1" fill="hold">
                                          <p:stCondLst>
                                            <p:cond delay="0"/>
                                          </p:stCondLst>
                                        </p:cTn>
                                        <p:tgtEl>
                                          <p:spTgt spid="90"/>
                                        </p:tgtEl>
                                        <p:attrNameLst>
                                          <p:attrName>style.visibility</p:attrName>
                                        </p:attrNameLst>
                                      </p:cBhvr>
                                      <p:to>
                                        <p:strVal val="visible"/>
                                      </p:to>
                                    </p:set>
                                    <p:animEffect transition="in" filter="wipe(right)">
                                      <p:cBhvr>
                                        <p:cTn id="75" dur="1000"/>
                                        <p:tgtEl>
                                          <p:spTgt spid="90"/>
                                        </p:tgtEl>
                                      </p:cBhvr>
                                    </p:animEffect>
                                  </p:childTnLst>
                                </p:cTn>
                              </p:par>
                              <p:par>
                                <p:cTn id="76" presetID="22" presetClass="entr" presetSubtype="4" repeatCount="indefinite" fill="hold" grpId="0" nodeType="withEffect">
                                  <p:stCondLst>
                                    <p:cond delay="1000"/>
                                  </p:stCondLst>
                                  <p:childTnLst>
                                    <p:set>
                                      <p:cBhvr>
                                        <p:cTn id="77" dur="1" fill="hold">
                                          <p:stCondLst>
                                            <p:cond delay="0"/>
                                          </p:stCondLst>
                                        </p:cTn>
                                        <p:tgtEl>
                                          <p:spTgt spid="89"/>
                                        </p:tgtEl>
                                        <p:attrNameLst>
                                          <p:attrName>style.visibility</p:attrName>
                                        </p:attrNameLst>
                                      </p:cBhvr>
                                      <p:to>
                                        <p:strVal val="visible"/>
                                      </p:to>
                                    </p:set>
                                    <p:animEffect transition="in" filter="wipe(down)">
                                      <p:cBhvr>
                                        <p:cTn id="78" dur="1000"/>
                                        <p:tgtEl>
                                          <p:spTgt spid="89"/>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fade">
                                      <p:cBhvr>
                                        <p:cTn id="81" dur="500"/>
                                        <p:tgtEl>
                                          <p:spTgt spid="27"/>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fade">
                                      <p:cBhvr>
                                        <p:cTn id="84" dur="500"/>
                                        <p:tgtEl>
                                          <p:spTgt spid="17"/>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fade">
                                      <p:cBhvr>
                                        <p:cTn id="8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P spid="10" grpId="0" animBg="1"/>
      <p:bldP spid="13" grpId="0" animBg="1"/>
      <p:bldP spid="16" grpId="0" animBg="1"/>
      <p:bldP spid="17" grpId="0" animBg="1"/>
      <p:bldP spid="18" grpId="0"/>
      <p:bldP spid="19" grpId="0"/>
      <p:bldP spid="20" grpId="0"/>
      <p:bldP spid="27" grpId="0"/>
      <p:bldP spid="14" grpId="0" animBg="1"/>
      <p:bldP spid="15" grpId="0" animBg="1"/>
      <p:bldP spid="55" grpId="0"/>
      <p:bldP spid="56" grpId="0"/>
      <p:bldP spid="57" grpId="0"/>
      <p:bldP spid="60" grpId="0"/>
      <p:bldP spid="61" grpId="0"/>
      <p:bldP spid="62" grpId="0"/>
      <p:bldP spid="87" grpId="0" animBg="1"/>
      <p:bldP spid="89" grpId="0" animBg="1"/>
      <p:bldP spid="90" grpId="0" animBg="1"/>
      <p:bldP spid="93" grpId="0"/>
      <p:bldP spid="48"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shot 2019-03-13 14.02.5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05518" y="0"/>
            <a:ext cx="5338482" cy="5143500"/>
          </a:xfrm>
          <a:prstGeom prst="rect">
            <a:avLst/>
          </a:prstGeom>
        </p:spPr>
      </p:pic>
      <p:sp>
        <p:nvSpPr>
          <p:cNvPr id="5" name="Rectangle 4"/>
          <p:cNvSpPr/>
          <p:nvPr/>
        </p:nvSpPr>
        <p:spPr>
          <a:xfrm>
            <a:off x="508000" y="719123"/>
            <a:ext cx="3022600" cy="830997"/>
          </a:xfrm>
          <a:prstGeom prst="rect">
            <a:avLst/>
          </a:prstGeom>
        </p:spPr>
        <p:txBody>
          <a:bodyPr wrap="square">
            <a:spAutoFit/>
          </a:bodyPr>
          <a:lstStyle/>
          <a:p>
            <a:r>
              <a:rPr lang="en-US" sz="2400" dirty="0">
                <a:solidFill>
                  <a:srgbClr val="000000"/>
                </a:solidFill>
                <a:latin typeface="Century Gothic"/>
                <a:cs typeface="Century Gothic"/>
              </a:rPr>
              <a:t>4,556 individuals</a:t>
            </a:r>
          </a:p>
          <a:p>
            <a:r>
              <a:rPr lang="en-US" sz="2400" dirty="0">
                <a:solidFill>
                  <a:srgbClr val="FF0000"/>
                </a:solidFill>
                <a:latin typeface="Century Gothic"/>
                <a:cs typeface="Century Gothic"/>
              </a:rPr>
              <a:t>164 organizations</a:t>
            </a:r>
          </a:p>
        </p:txBody>
      </p:sp>
      <p:sp>
        <p:nvSpPr>
          <p:cNvPr id="6" name="Rectangle 5"/>
          <p:cNvSpPr/>
          <p:nvPr/>
        </p:nvSpPr>
        <p:spPr>
          <a:xfrm>
            <a:off x="-8466" y="4800034"/>
            <a:ext cx="4370916" cy="338554"/>
          </a:xfrm>
          <a:prstGeom prst="rect">
            <a:avLst/>
          </a:prstGeom>
        </p:spPr>
        <p:txBody>
          <a:bodyPr wrap="square">
            <a:spAutoFit/>
          </a:bodyPr>
          <a:lstStyle/>
          <a:p>
            <a:r>
              <a:rPr lang="en-US" sz="800" dirty="0">
                <a:solidFill>
                  <a:srgbClr val="7F7F7F"/>
                </a:solidFill>
                <a:latin typeface="Arial"/>
                <a:cs typeface="Arial"/>
              </a:rPr>
              <a:t>Farrell, J. Nat </a:t>
            </a:r>
            <a:r>
              <a:rPr lang="en-US" sz="800" dirty="0" err="1">
                <a:solidFill>
                  <a:srgbClr val="7F7F7F"/>
                </a:solidFill>
                <a:latin typeface="Arial"/>
                <a:cs typeface="Arial"/>
              </a:rPr>
              <a:t>Clim</a:t>
            </a:r>
            <a:r>
              <a:rPr lang="en-US" sz="800" dirty="0">
                <a:solidFill>
                  <a:srgbClr val="7F7F7F"/>
                </a:solidFill>
                <a:latin typeface="Arial"/>
                <a:cs typeface="Arial"/>
              </a:rPr>
              <a:t> Chg. </a:t>
            </a:r>
            <a:r>
              <a:rPr lang="en-US" sz="800" b="1" dirty="0">
                <a:solidFill>
                  <a:srgbClr val="7F7F7F"/>
                </a:solidFill>
                <a:latin typeface="Arial"/>
                <a:cs typeface="Arial"/>
              </a:rPr>
              <a:t>6</a:t>
            </a:r>
            <a:r>
              <a:rPr lang="en-US" sz="800" dirty="0">
                <a:solidFill>
                  <a:srgbClr val="7F7F7F"/>
                </a:solidFill>
                <a:latin typeface="Arial"/>
                <a:cs typeface="Arial"/>
              </a:rPr>
              <a:t>, 370 (2015)</a:t>
            </a:r>
          </a:p>
          <a:p>
            <a:r>
              <a:rPr lang="en-US" sz="800" dirty="0">
                <a:solidFill>
                  <a:srgbClr val="7F7F7F"/>
                </a:solidFill>
                <a:latin typeface="Arial"/>
                <a:cs typeface="Arial"/>
              </a:rPr>
              <a:t>Farrell, J. PNAS. </a:t>
            </a:r>
            <a:r>
              <a:rPr lang="en-US" sz="800" b="1" dirty="0">
                <a:solidFill>
                  <a:srgbClr val="7F7F7F"/>
                </a:solidFill>
                <a:latin typeface="Arial"/>
                <a:cs typeface="Arial"/>
              </a:rPr>
              <a:t>113</a:t>
            </a:r>
            <a:r>
              <a:rPr lang="en-US" sz="800" dirty="0">
                <a:solidFill>
                  <a:srgbClr val="7F7F7F"/>
                </a:solidFill>
                <a:latin typeface="Arial"/>
                <a:cs typeface="Arial"/>
              </a:rPr>
              <a:t>, 92 (2015)</a:t>
            </a:r>
          </a:p>
        </p:txBody>
      </p:sp>
    </p:spTree>
    <p:extLst>
      <p:ext uri="{BB962C8B-B14F-4D97-AF65-F5344CB8AC3E}">
        <p14:creationId xmlns:p14="http://schemas.microsoft.com/office/powerpoint/2010/main" val="3153269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shot 2017-12-09 17.00.4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85215" y="0"/>
            <a:ext cx="5458787" cy="5143500"/>
          </a:xfrm>
          <a:prstGeom prst="rect">
            <a:avLst/>
          </a:prstGeom>
        </p:spPr>
      </p:pic>
      <p:sp>
        <p:nvSpPr>
          <p:cNvPr id="7" name="Rectangle 6"/>
          <p:cNvSpPr/>
          <p:nvPr/>
        </p:nvSpPr>
        <p:spPr>
          <a:xfrm>
            <a:off x="357718" y="3265990"/>
            <a:ext cx="5969000" cy="523220"/>
          </a:xfrm>
          <a:prstGeom prst="rect">
            <a:avLst/>
          </a:prstGeom>
        </p:spPr>
        <p:txBody>
          <a:bodyPr wrap="square">
            <a:spAutoFit/>
          </a:bodyPr>
          <a:lstStyle/>
          <a:p>
            <a:r>
              <a:rPr lang="en-US" sz="2800" dirty="0">
                <a:solidFill>
                  <a:schemeClr val="tx1">
                    <a:lumMod val="65000"/>
                    <a:lumOff val="35000"/>
                  </a:schemeClr>
                </a:solidFill>
                <a:latin typeface="Century Gothic"/>
                <a:cs typeface="Century Gothic"/>
              </a:rPr>
              <a:t>“ecosystem of influence”</a:t>
            </a:r>
          </a:p>
        </p:txBody>
      </p:sp>
      <p:sp>
        <p:nvSpPr>
          <p:cNvPr id="4" name="Rectangle 3"/>
          <p:cNvSpPr/>
          <p:nvPr/>
        </p:nvSpPr>
        <p:spPr>
          <a:xfrm>
            <a:off x="-33867" y="4842369"/>
            <a:ext cx="4370916" cy="338554"/>
          </a:xfrm>
          <a:prstGeom prst="rect">
            <a:avLst/>
          </a:prstGeom>
        </p:spPr>
        <p:txBody>
          <a:bodyPr wrap="square">
            <a:spAutoFit/>
          </a:bodyPr>
          <a:lstStyle/>
          <a:p>
            <a:r>
              <a:rPr lang="en-US" sz="800" dirty="0">
                <a:solidFill>
                  <a:schemeClr val="tx1">
                    <a:lumMod val="65000"/>
                    <a:lumOff val="35000"/>
                  </a:schemeClr>
                </a:solidFill>
                <a:latin typeface="Arial"/>
                <a:cs typeface="Arial"/>
              </a:rPr>
              <a:t>Farrell, J. Nat </a:t>
            </a:r>
            <a:r>
              <a:rPr lang="en-US" sz="800" dirty="0" err="1">
                <a:solidFill>
                  <a:schemeClr val="tx1">
                    <a:lumMod val="65000"/>
                    <a:lumOff val="35000"/>
                  </a:schemeClr>
                </a:solidFill>
                <a:latin typeface="Arial"/>
                <a:cs typeface="Arial"/>
              </a:rPr>
              <a:t>Clim</a:t>
            </a:r>
            <a:r>
              <a:rPr lang="en-US" sz="800" dirty="0">
                <a:solidFill>
                  <a:schemeClr val="tx1">
                    <a:lumMod val="65000"/>
                    <a:lumOff val="35000"/>
                  </a:schemeClr>
                </a:solidFill>
                <a:latin typeface="Arial"/>
                <a:cs typeface="Arial"/>
              </a:rPr>
              <a:t> Chg. </a:t>
            </a:r>
            <a:r>
              <a:rPr lang="en-US" sz="800" b="1" dirty="0">
                <a:solidFill>
                  <a:schemeClr val="tx1">
                    <a:lumMod val="65000"/>
                    <a:lumOff val="35000"/>
                  </a:schemeClr>
                </a:solidFill>
                <a:latin typeface="Arial"/>
                <a:cs typeface="Arial"/>
              </a:rPr>
              <a:t>6</a:t>
            </a:r>
            <a:r>
              <a:rPr lang="en-US" sz="800" dirty="0">
                <a:solidFill>
                  <a:schemeClr val="tx1">
                    <a:lumMod val="65000"/>
                    <a:lumOff val="35000"/>
                  </a:schemeClr>
                </a:solidFill>
                <a:latin typeface="Arial"/>
                <a:cs typeface="Arial"/>
              </a:rPr>
              <a:t>, 370 (2015)</a:t>
            </a:r>
          </a:p>
          <a:p>
            <a:r>
              <a:rPr lang="en-US" sz="800" dirty="0">
                <a:solidFill>
                  <a:schemeClr val="tx1">
                    <a:lumMod val="65000"/>
                    <a:lumOff val="35000"/>
                  </a:schemeClr>
                </a:solidFill>
                <a:latin typeface="Arial"/>
                <a:cs typeface="Arial"/>
              </a:rPr>
              <a:t>Farrell, J. PNAS. </a:t>
            </a:r>
            <a:r>
              <a:rPr lang="en-US" sz="800" b="1" dirty="0">
                <a:solidFill>
                  <a:schemeClr val="tx1">
                    <a:lumMod val="65000"/>
                    <a:lumOff val="35000"/>
                  </a:schemeClr>
                </a:solidFill>
                <a:latin typeface="Arial"/>
                <a:cs typeface="Arial"/>
              </a:rPr>
              <a:t>113</a:t>
            </a:r>
            <a:r>
              <a:rPr lang="en-US" sz="800" dirty="0">
                <a:solidFill>
                  <a:schemeClr val="tx1">
                    <a:lumMod val="65000"/>
                    <a:lumOff val="35000"/>
                  </a:schemeClr>
                </a:solidFill>
                <a:latin typeface="Arial"/>
                <a:cs typeface="Arial"/>
              </a:rPr>
              <a:t>, 92 (2015)</a:t>
            </a:r>
          </a:p>
        </p:txBody>
      </p:sp>
      <p:sp>
        <p:nvSpPr>
          <p:cNvPr id="6" name="Rectangle 5"/>
          <p:cNvSpPr/>
          <p:nvPr/>
        </p:nvSpPr>
        <p:spPr>
          <a:xfrm>
            <a:off x="7365999" y="3979769"/>
            <a:ext cx="2429934" cy="430887"/>
          </a:xfrm>
          <a:prstGeom prst="rect">
            <a:avLst/>
          </a:prstGeom>
        </p:spPr>
        <p:txBody>
          <a:bodyPr wrap="square">
            <a:spAutoFit/>
          </a:bodyPr>
          <a:lstStyle/>
          <a:p>
            <a:r>
              <a:rPr lang="en-US" sz="1100" dirty="0">
                <a:solidFill>
                  <a:srgbClr val="008000"/>
                </a:solidFill>
                <a:latin typeface="Century Gothic"/>
                <a:cs typeface="Century Gothic"/>
              </a:rPr>
              <a:t>Funded by </a:t>
            </a:r>
          </a:p>
          <a:p>
            <a:r>
              <a:rPr lang="en-US" sz="1100" dirty="0">
                <a:solidFill>
                  <a:srgbClr val="008000"/>
                </a:solidFill>
                <a:latin typeface="Century Gothic"/>
                <a:cs typeface="Century Gothic"/>
              </a:rPr>
              <a:t>ExxonMobil</a:t>
            </a:r>
          </a:p>
        </p:txBody>
      </p:sp>
      <p:sp>
        <p:nvSpPr>
          <p:cNvPr id="8" name="Rectangle 7"/>
          <p:cNvSpPr/>
          <p:nvPr/>
        </p:nvSpPr>
        <p:spPr>
          <a:xfrm>
            <a:off x="7374466" y="4328127"/>
            <a:ext cx="2429934" cy="430887"/>
          </a:xfrm>
          <a:prstGeom prst="rect">
            <a:avLst/>
          </a:prstGeom>
        </p:spPr>
        <p:txBody>
          <a:bodyPr wrap="square">
            <a:spAutoFit/>
          </a:bodyPr>
          <a:lstStyle/>
          <a:p>
            <a:r>
              <a:rPr lang="en-US" sz="1100" dirty="0">
                <a:solidFill>
                  <a:srgbClr val="800000"/>
                </a:solidFill>
                <a:latin typeface="Century Gothic"/>
                <a:cs typeface="Century Gothic"/>
              </a:rPr>
              <a:t>Not funded by </a:t>
            </a:r>
          </a:p>
          <a:p>
            <a:r>
              <a:rPr lang="en-US" sz="1100" dirty="0">
                <a:solidFill>
                  <a:srgbClr val="800000"/>
                </a:solidFill>
                <a:latin typeface="Century Gothic"/>
                <a:cs typeface="Century Gothic"/>
              </a:rPr>
              <a:t>ExxonMobil</a:t>
            </a:r>
          </a:p>
        </p:txBody>
      </p:sp>
    </p:spTree>
    <p:extLst>
      <p:ext uri="{BB962C8B-B14F-4D97-AF65-F5344CB8AC3E}">
        <p14:creationId xmlns:p14="http://schemas.microsoft.com/office/powerpoint/2010/main" val="2122074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E3808B0-4D31-484B-8C2D-CF0B63CC7A9F}"/>
              </a:ext>
            </a:extLst>
          </p:cNvPr>
          <p:cNvSpPr>
            <a:spLocks noGrp="1"/>
          </p:cNvSpPr>
          <p:nvPr>
            <p:ph idx="1"/>
          </p:nvPr>
        </p:nvSpPr>
        <p:spPr/>
        <p:txBody>
          <a:bodyPr/>
          <a:lstStyle/>
          <a:p>
            <a:r>
              <a:rPr lang="en-US" dirty="0"/>
              <a:t>MOD Tillerson and </a:t>
            </a:r>
            <a:r>
              <a:rPr lang="en-US" dirty="0" smtClean="0"/>
              <a:t>Putin </a:t>
            </a:r>
            <a:r>
              <a:rPr lang="en-US" dirty="0"/>
              <a:t>deal to drill in Arctic</a:t>
            </a:r>
          </a:p>
        </p:txBody>
      </p:sp>
    </p:spTree>
    <p:extLst>
      <p:ext uri="{BB962C8B-B14F-4D97-AF65-F5344CB8AC3E}">
        <p14:creationId xmlns:p14="http://schemas.microsoft.com/office/powerpoint/2010/main" val="39101738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5" name="TextBox 4"/>
          <p:cNvSpPr txBox="1"/>
          <p:nvPr/>
        </p:nvSpPr>
        <p:spPr>
          <a:xfrm>
            <a:off x="510639" y="169382"/>
            <a:ext cx="8383980" cy="43806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defTabSz="457200" hangingPunct="0"/>
            <a:r>
              <a:rPr lang="en-US" sz="2700" dirty="0">
                <a:solidFill>
                  <a:srgbClr val="002060"/>
                </a:solidFill>
                <a:latin typeface="Century Gothic"/>
                <a:ea typeface="Arial"/>
                <a:cs typeface="Century Gothic"/>
                <a:sym typeface="Arial"/>
              </a:rPr>
              <a:t> </a:t>
            </a:r>
          </a:p>
          <a:p>
            <a:pPr defTabSz="457200" hangingPunct="0"/>
            <a:endParaRPr lang="en-US" sz="2700" dirty="0">
              <a:solidFill>
                <a:srgbClr val="002060"/>
              </a:solidFill>
              <a:latin typeface="Century Gothic"/>
              <a:ea typeface="Arial"/>
              <a:cs typeface="Century Gothic"/>
              <a:sym typeface="Arial"/>
            </a:endParaRPr>
          </a:p>
          <a:p>
            <a:pPr defTabSz="457200" hangingPunct="0"/>
            <a:r>
              <a:rPr lang="en-US" sz="3200" dirty="0">
                <a:solidFill>
                  <a:srgbClr val="002060"/>
                </a:solidFill>
                <a:latin typeface="Century Gothic"/>
                <a:ea typeface="Arial"/>
                <a:cs typeface="Century Gothic"/>
                <a:sym typeface="Arial"/>
              </a:rPr>
              <a:t>Because until we fully recognize and come to grips with the role they have played, they will continue to obstruct progress.</a:t>
            </a:r>
          </a:p>
          <a:p>
            <a:pPr defTabSz="457200" hangingPunct="0"/>
            <a:endParaRPr lang="en-US" sz="3200" dirty="0">
              <a:solidFill>
                <a:srgbClr val="002060"/>
              </a:solidFill>
              <a:latin typeface="Century Gothic"/>
              <a:ea typeface="Arial"/>
              <a:cs typeface="Century Gothic"/>
              <a:sym typeface="Arial"/>
            </a:endParaRPr>
          </a:p>
          <a:p>
            <a:pPr defTabSz="457200" hangingPunct="0"/>
            <a:r>
              <a:rPr lang="en-US" sz="3200" dirty="0">
                <a:solidFill>
                  <a:srgbClr val="002060"/>
                </a:solidFill>
                <a:latin typeface="Century Gothic"/>
                <a:ea typeface="Arial"/>
                <a:cs typeface="Century Gothic"/>
                <a:sym typeface="Arial"/>
              </a:rPr>
              <a:t>We won’t get the clean energy future we need and deserve. </a:t>
            </a:r>
          </a:p>
        </p:txBody>
      </p:sp>
    </p:spTree>
    <p:extLst>
      <p:ext uri="{BB962C8B-B14F-4D97-AF65-F5344CB8AC3E}">
        <p14:creationId xmlns:p14="http://schemas.microsoft.com/office/powerpoint/2010/main" val="4198184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OD Tillerson and PUtin deal to drill in Arctic.mov">
            <a:hlinkClick r:id="" action="ppaction://media"/>
            <a:extLst>
              <a:ext uri="{FF2B5EF4-FFF2-40B4-BE49-F238E27FC236}">
                <a16:creationId xmlns:a16="http://schemas.microsoft.com/office/drawing/2014/main" xmlns="" id="{A93D87F2-F19A-DC45-B868-6B60DF30CB8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81134" y="205979"/>
            <a:ext cx="7837113" cy="4408249"/>
          </a:xfrm>
        </p:spPr>
      </p:pic>
      <p:sp>
        <p:nvSpPr>
          <p:cNvPr id="2" name="Title 1">
            <a:extLst>
              <a:ext uri="{FF2B5EF4-FFF2-40B4-BE49-F238E27FC236}">
                <a16:creationId xmlns:a16="http://schemas.microsoft.com/office/drawing/2014/main" xmlns="" id="{E080C85F-5E0E-B94F-8297-03D991A98EC4}"/>
              </a:ext>
            </a:extLst>
          </p:cNvPr>
          <p:cNvSpPr>
            <a:spLocks noGrp="1"/>
          </p:cNvSpPr>
          <p:nvPr>
            <p:ph type="title"/>
          </p:nvPr>
        </p:nvSpPr>
        <p:spPr/>
        <p:txBody>
          <a:bodyPr>
            <a:noAutofit/>
          </a:bodyPr>
          <a:lstStyle/>
          <a:p>
            <a:r>
              <a:rPr lang="en-US" sz="2800" dirty="0">
                <a:solidFill>
                  <a:schemeClr val="bg1"/>
                </a:solidFill>
              </a:rPr>
              <a:t>Culminates in Appointment of ExxonMobil CEO Rex Tillerson as Secretary of State</a:t>
            </a:r>
          </a:p>
        </p:txBody>
      </p:sp>
    </p:spTree>
    <p:extLst>
      <p:ext uri="{BB962C8B-B14F-4D97-AF65-F5344CB8AC3E}">
        <p14:creationId xmlns:p14="http://schemas.microsoft.com/office/powerpoint/2010/main" val="4279005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8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sset 6.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6300" y="-34925"/>
            <a:ext cx="2965417" cy="5143500"/>
          </a:xfrm>
          <a:prstGeom prst="rect">
            <a:avLst/>
          </a:prstGeom>
        </p:spPr>
      </p:pic>
      <p:pic>
        <p:nvPicPr>
          <p:cNvPr id="26" name="Picture 25" descr="Asset 7.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0444" y="231774"/>
            <a:ext cx="2403956" cy="4871661"/>
          </a:xfrm>
          <a:prstGeom prst="rect">
            <a:avLst/>
          </a:prstGeom>
        </p:spPr>
      </p:pic>
      <p:pic>
        <p:nvPicPr>
          <p:cNvPr id="33" name="Picture 32" descr="Asset 12.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94117" y="679959"/>
            <a:ext cx="127856" cy="389254"/>
          </a:xfrm>
          <a:prstGeom prst="rect">
            <a:avLst/>
          </a:prstGeom>
        </p:spPr>
      </p:pic>
      <p:pic>
        <p:nvPicPr>
          <p:cNvPr id="34" name="Picture 33" descr="23Asset 16.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96118" y="1128133"/>
            <a:ext cx="1267210" cy="1117981"/>
          </a:xfrm>
          <a:prstGeom prst="rect">
            <a:avLst/>
          </a:prstGeom>
        </p:spPr>
      </p:pic>
      <p:pic>
        <p:nvPicPr>
          <p:cNvPr id="2" name="Picture 1" descr="53Asset 41.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810533" y="1365299"/>
            <a:ext cx="1802556" cy="1665166"/>
          </a:xfrm>
          <a:prstGeom prst="rect">
            <a:avLst/>
          </a:prstGeom>
        </p:spPr>
      </p:pic>
      <p:pic>
        <p:nvPicPr>
          <p:cNvPr id="35" name="Picture 34" descr="37dAsset 22.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07878" y="648213"/>
            <a:ext cx="2905211" cy="4443977"/>
          </a:xfrm>
          <a:prstGeom prst="rect">
            <a:avLst/>
          </a:prstGeom>
        </p:spPr>
      </p:pic>
      <p:pic>
        <p:nvPicPr>
          <p:cNvPr id="36" name="Picture 35" descr="37eAsset 23.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266235" y="2439988"/>
            <a:ext cx="1206220" cy="2070161"/>
          </a:xfrm>
          <a:prstGeom prst="rect">
            <a:avLst/>
          </a:prstGeom>
        </p:spPr>
      </p:pic>
      <p:pic>
        <p:nvPicPr>
          <p:cNvPr id="37" name="Picture 36" descr="37cAsset 22.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159200" y="575257"/>
            <a:ext cx="1545019" cy="1151816"/>
          </a:xfrm>
          <a:prstGeom prst="rect">
            <a:avLst/>
          </a:prstGeom>
        </p:spPr>
      </p:pic>
      <p:pic>
        <p:nvPicPr>
          <p:cNvPr id="38" name="Picture 37" descr="38Asset 19.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4430" y="2013945"/>
            <a:ext cx="784761" cy="1080148"/>
          </a:xfrm>
          <a:prstGeom prst="rect">
            <a:avLst/>
          </a:prstGeom>
        </p:spPr>
      </p:pic>
      <p:pic>
        <p:nvPicPr>
          <p:cNvPr id="39" name="Picture 38" descr="40Asset 1.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30906" y="3191520"/>
            <a:ext cx="255098" cy="465179"/>
          </a:xfrm>
          <a:prstGeom prst="rect">
            <a:avLst/>
          </a:prstGeom>
        </p:spPr>
      </p:pic>
      <p:pic>
        <p:nvPicPr>
          <p:cNvPr id="40" name="Picture 39" descr="42Asset 29.pn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660" y="4222510"/>
            <a:ext cx="2153860" cy="826388"/>
          </a:xfrm>
          <a:prstGeom prst="rect">
            <a:avLst/>
          </a:prstGeom>
        </p:spPr>
      </p:pic>
      <p:grpSp>
        <p:nvGrpSpPr>
          <p:cNvPr id="5" name="Group 4"/>
          <p:cNvGrpSpPr/>
          <p:nvPr/>
        </p:nvGrpSpPr>
        <p:grpSpPr>
          <a:xfrm>
            <a:off x="1409373" y="2628900"/>
            <a:ext cx="1657511" cy="1697228"/>
            <a:chOff x="1409373" y="2628900"/>
            <a:chExt cx="1657511" cy="1697228"/>
          </a:xfrm>
        </p:grpSpPr>
        <p:pic>
          <p:nvPicPr>
            <p:cNvPr id="41" name="Picture 40" descr="37fAsset 24.pn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409373" y="3004629"/>
              <a:ext cx="1222639" cy="1321499"/>
            </a:xfrm>
            <a:prstGeom prst="rect">
              <a:avLst/>
            </a:prstGeom>
          </p:spPr>
        </p:pic>
        <p:pic>
          <p:nvPicPr>
            <p:cNvPr id="43" name="Picture 42" descr="37gAsset 25.pn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497257" y="2895600"/>
              <a:ext cx="1370228" cy="1234440"/>
            </a:xfrm>
            <a:prstGeom prst="rect">
              <a:avLst/>
            </a:prstGeom>
          </p:spPr>
        </p:pic>
        <p:pic>
          <p:nvPicPr>
            <p:cNvPr id="44" name="Picture 43" descr="37hAsset 26.png"/>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578168" y="2628900"/>
              <a:ext cx="1488716" cy="1303654"/>
            </a:xfrm>
            <a:prstGeom prst="rect">
              <a:avLst/>
            </a:prstGeom>
          </p:spPr>
        </p:pic>
      </p:grpSp>
      <p:pic>
        <p:nvPicPr>
          <p:cNvPr id="50" name="Picture 49" descr="51Asset 40.png"/>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2579261" y="3848483"/>
            <a:ext cx="253429" cy="305682"/>
          </a:xfrm>
          <a:prstGeom prst="rect">
            <a:avLst/>
          </a:prstGeom>
        </p:spPr>
      </p:pic>
      <p:pic>
        <p:nvPicPr>
          <p:cNvPr id="54" name="Picture 53" descr="59aAsset 50.png"/>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746504" y="3081528"/>
            <a:ext cx="1358704" cy="1246412"/>
          </a:xfrm>
          <a:prstGeom prst="rect">
            <a:avLst/>
          </a:prstGeom>
        </p:spPr>
      </p:pic>
      <p:pic>
        <p:nvPicPr>
          <p:cNvPr id="8" name="Picture 7" descr="56av2Asset 46.png"/>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408176" y="2633472"/>
            <a:ext cx="1633744" cy="1670186"/>
          </a:xfrm>
          <a:prstGeom prst="rect">
            <a:avLst/>
          </a:prstGeom>
        </p:spPr>
      </p:pic>
      <p:pic>
        <p:nvPicPr>
          <p:cNvPr id="53" name="Picture 52" descr="57Asset 48.png"/>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1728216" y="3172968"/>
            <a:ext cx="1133465" cy="1055085"/>
          </a:xfrm>
          <a:prstGeom prst="rect">
            <a:avLst/>
          </a:prstGeom>
        </p:spPr>
      </p:pic>
      <p:pic>
        <p:nvPicPr>
          <p:cNvPr id="55" name="Picture 54" descr="59bAsset 51.png"/>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892808" y="1527048"/>
            <a:ext cx="1875627" cy="2620909"/>
          </a:xfrm>
          <a:prstGeom prst="rect">
            <a:avLst/>
          </a:prstGeom>
        </p:spPr>
      </p:pic>
      <p:pic>
        <p:nvPicPr>
          <p:cNvPr id="42" name="Picture 41" descr="44Asset 31.png"/>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354535" y="3566146"/>
            <a:ext cx="1786328" cy="602082"/>
          </a:xfrm>
          <a:prstGeom prst="rect">
            <a:avLst/>
          </a:prstGeom>
        </p:spPr>
      </p:pic>
      <p:pic>
        <p:nvPicPr>
          <p:cNvPr id="60" name="Picture 59" descr="45Asset 34.png"/>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64008" y="2194560"/>
            <a:ext cx="3248530" cy="2926080"/>
          </a:xfrm>
          <a:prstGeom prst="rect">
            <a:avLst/>
          </a:prstGeom>
        </p:spPr>
      </p:pic>
      <p:pic>
        <p:nvPicPr>
          <p:cNvPr id="58" name="Picture 57" descr="51Asset 40.png"/>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2579261" y="3857142"/>
            <a:ext cx="253429" cy="305682"/>
          </a:xfrm>
          <a:prstGeom prst="rect">
            <a:avLst/>
          </a:prstGeom>
        </p:spPr>
      </p:pic>
      <p:pic>
        <p:nvPicPr>
          <p:cNvPr id="47" name="Picture 46" descr="49Asset 38.png"/>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2632012" y="3324371"/>
            <a:ext cx="284781" cy="368386"/>
          </a:xfrm>
          <a:prstGeom prst="rect">
            <a:avLst/>
          </a:prstGeom>
        </p:spPr>
      </p:pic>
      <p:pic>
        <p:nvPicPr>
          <p:cNvPr id="49" name="Picture 48" descr="50Asset 39.png"/>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1221261" y="4611752"/>
            <a:ext cx="376224" cy="478118"/>
          </a:xfrm>
          <a:prstGeom prst="rect">
            <a:avLst/>
          </a:prstGeom>
        </p:spPr>
      </p:pic>
      <p:pic>
        <p:nvPicPr>
          <p:cNvPr id="48" name="Picture 47" descr="47Asset 36.png"/>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707878" y="3094093"/>
            <a:ext cx="284781" cy="368386"/>
          </a:xfrm>
          <a:prstGeom prst="rect">
            <a:avLst/>
          </a:prstGeom>
        </p:spPr>
      </p:pic>
      <p:pic>
        <p:nvPicPr>
          <p:cNvPr id="46" name="Picture 45" descr="48Asset 37.png"/>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2352272" y="2246114"/>
            <a:ext cx="240365" cy="423252"/>
          </a:xfrm>
          <a:prstGeom prst="rect">
            <a:avLst/>
          </a:prstGeom>
        </p:spPr>
      </p:pic>
      <p:pic>
        <p:nvPicPr>
          <p:cNvPr id="10" name="Picture 9" descr="60Asset 52.png"/>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3454400" y="3625487"/>
            <a:ext cx="1099145" cy="1448309"/>
          </a:xfrm>
          <a:prstGeom prst="rect">
            <a:avLst/>
          </a:prstGeom>
        </p:spPr>
      </p:pic>
      <p:sp>
        <p:nvSpPr>
          <p:cNvPr id="61" name="Rectangle 60"/>
          <p:cNvSpPr/>
          <p:nvPr/>
        </p:nvSpPr>
        <p:spPr>
          <a:xfrm>
            <a:off x="4656667" y="-163635"/>
            <a:ext cx="4525994" cy="540238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4762213" y="69606"/>
            <a:ext cx="4285830" cy="2410779"/>
          </a:xfrm>
          <a:prstGeom prst="rect">
            <a:avLst/>
          </a:prstGeom>
          <a:ln>
            <a:noFill/>
          </a:ln>
          <a:effectLst>
            <a:softEdge rad="112500"/>
          </a:effectLst>
        </p:spPr>
      </p:pic>
      <p:sp>
        <p:nvSpPr>
          <p:cNvPr id="13" name="TextBox 12"/>
          <p:cNvSpPr txBox="1"/>
          <p:nvPr/>
        </p:nvSpPr>
        <p:spPr>
          <a:xfrm rot="1399105">
            <a:off x="2384212" y="4525956"/>
            <a:ext cx="812292" cy="169277"/>
          </a:xfrm>
          <a:prstGeom prst="rect">
            <a:avLst/>
          </a:prstGeom>
          <a:noFill/>
          <a:scene3d>
            <a:camera prst="orthographicFront">
              <a:rot lat="60000" lon="0" rev="0"/>
            </a:camera>
            <a:lightRig rig="threePt" dir="t"/>
          </a:scene3d>
        </p:spPr>
        <p:txBody>
          <a:bodyPr wrap="square" rtlCol="0">
            <a:spAutoFit/>
          </a:bodyPr>
          <a:lstStyle/>
          <a:p>
            <a:r>
              <a:rPr lang="en-US" sz="500" dirty="0">
                <a:solidFill>
                  <a:schemeClr val="bg1"/>
                </a:solidFill>
                <a:latin typeface="Arial"/>
                <a:cs typeface="Arial"/>
              </a:rPr>
              <a:t>EM</a:t>
            </a:r>
          </a:p>
        </p:txBody>
      </p:sp>
      <p:sp>
        <p:nvSpPr>
          <p:cNvPr id="63" name="TextBox 62"/>
          <p:cNvSpPr txBox="1"/>
          <p:nvPr/>
        </p:nvSpPr>
        <p:spPr>
          <a:xfrm rot="1399105">
            <a:off x="2626549" y="4299892"/>
            <a:ext cx="812292" cy="246221"/>
          </a:xfrm>
          <a:prstGeom prst="rect">
            <a:avLst/>
          </a:prstGeom>
          <a:noFill/>
          <a:scene3d>
            <a:camera prst="orthographicFront">
              <a:rot lat="60000" lon="0" rev="0"/>
            </a:camera>
            <a:lightRig rig="threePt" dir="t"/>
          </a:scene3d>
        </p:spPr>
        <p:txBody>
          <a:bodyPr wrap="square" rtlCol="0">
            <a:spAutoFit/>
          </a:bodyPr>
          <a:lstStyle/>
          <a:p>
            <a:r>
              <a:rPr lang="en-US" sz="500" dirty="0">
                <a:solidFill>
                  <a:schemeClr val="bg1"/>
                </a:solidFill>
                <a:latin typeface="Arial"/>
                <a:cs typeface="Arial"/>
              </a:rPr>
              <a:t>CONTRARIAN</a:t>
            </a:r>
          </a:p>
          <a:p>
            <a:r>
              <a:rPr lang="en-US" sz="500" dirty="0">
                <a:solidFill>
                  <a:schemeClr val="bg1"/>
                </a:solidFill>
                <a:latin typeface="Arial"/>
                <a:cs typeface="Arial"/>
              </a:rPr>
              <a:t>SCIENTISTS</a:t>
            </a:r>
          </a:p>
        </p:txBody>
      </p:sp>
      <p:sp>
        <p:nvSpPr>
          <p:cNvPr id="64" name="TextBox 63"/>
          <p:cNvSpPr txBox="1"/>
          <p:nvPr/>
        </p:nvSpPr>
        <p:spPr>
          <a:xfrm rot="1399105">
            <a:off x="2807620" y="4153624"/>
            <a:ext cx="812292" cy="169277"/>
          </a:xfrm>
          <a:prstGeom prst="rect">
            <a:avLst/>
          </a:prstGeom>
          <a:noFill/>
          <a:scene3d>
            <a:camera prst="orthographicFront">
              <a:rot lat="60000" lon="0" rev="0"/>
            </a:camera>
            <a:lightRig rig="threePt" dir="t"/>
          </a:scene3d>
        </p:spPr>
        <p:txBody>
          <a:bodyPr wrap="square" rtlCol="0">
            <a:spAutoFit/>
          </a:bodyPr>
          <a:lstStyle/>
          <a:p>
            <a:r>
              <a:rPr lang="en-US" sz="500" dirty="0">
                <a:solidFill>
                  <a:schemeClr val="bg1"/>
                </a:solidFill>
                <a:latin typeface="Arial"/>
                <a:cs typeface="Arial"/>
              </a:rPr>
              <a:t>THINK TANKS</a:t>
            </a:r>
          </a:p>
        </p:txBody>
      </p:sp>
      <p:sp>
        <p:nvSpPr>
          <p:cNvPr id="65" name="TextBox 64"/>
          <p:cNvSpPr txBox="1"/>
          <p:nvPr/>
        </p:nvSpPr>
        <p:spPr>
          <a:xfrm rot="1399105">
            <a:off x="2980622" y="3960358"/>
            <a:ext cx="812292" cy="169277"/>
          </a:xfrm>
          <a:prstGeom prst="rect">
            <a:avLst/>
          </a:prstGeom>
          <a:noFill/>
          <a:scene3d>
            <a:camera prst="orthographicFront">
              <a:rot lat="60000" lon="0" rev="0"/>
            </a:camera>
            <a:lightRig rig="threePt" dir="t"/>
          </a:scene3d>
        </p:spPr>
        <p:txBody>
          <a:bodyPr wrap="square" rtlCol="0">
            <a:spAutoFit/>
          </a:bodyPr>
          <a:lstStyle/>
          <a:p>
            <a:r>
              <a:rPr lang="en-US" sz="500" dirty="0">
                <a:solidFill>
                  <a:schemeClr val="bg1"/>
                </a:solidFill>
                <a:latin typeface="Arial"/>
                <a:cs typeface="Arial"/>
              </a:rPr>
              <a:t>POLITICIANS</a:t>
            </a:r>
          </a:p>
        </p:txBody>
      </p:sp>
      <p:sp>
        <p:nvSpPr>
          <p:cNvPr id="14" name="TextBox 13"/>
          <p:cNvSpPr txBox="1"/>
          <p:nvPr/>
        </p:nvSpPr>
        <p:spPr>
          <a:xfrm>
            <a:off x="2011526" y="2623582"/>
            <a:ext cx="1028700" cy="230832"/>
          </a:xfrm>
          <a:prstGeom prst="rect">
            <a:avLst/>
          </a:prstGeom>
          <a:noFill/>
        </p:spPr>
        <p:txBody>
          <a:bodyPr wrap="square" rtlCol="0">
            <a:spAutoFit/>
            <a:scene3d>
              <a:camera prst="orthographicFront">
                <a:rot lat="19800000" lon="0" rev="2160000"/>
              </a:camera>
              <a:lightRig rig="threePt" dir="t"/>
            </a:scene3d>
          </a:bodyPr>
          <a:lstStyle/>
          <a:p>
            <a:r>
              <a:rPr lang="en-US" sz="900" dirty="0">
                <a:solidFill>
                  <a:srgbClr val="FFFFFF"/>
                </a:solidFill>
                <a:latin typeface="Arial"/>
                <a:cs typeface="Arial"/>
              </a:rPr>
              <a:t>API</a:t>
            </a:r>
          </a:p>
        </p:txBody>
      </p:sp>
      <p:sp>
        <p:nvSpPr>
          <p:cNvPr id="66" name="TextBox 65"/>
          <p:cNvSpPr txBox="1"/>
          <p:nvPr/>
        </p:nvSpPr>
        <p:spPr>
          <a:xfrm>
            <a:off x="2452404" y="2426950"/>
            <a:ext cx="1771731" cy="230832"/>
          </a:xfrm>
          <a:prstGeom prst="rect">
            <a:avLst/>
          </a:prstGeom>
          <a:noFill/>
        </p:spPr>
        <p:txBody>
          <a:bodyPr wrap="square" rtlCol="0">
            <a:spAutoFit/>
            <a:scene3d>
              <a:camera prst="orthographicFront">
                <a:rot lat="19800000" lon="0" rev="2040000"/>
              </a:camera>
              <a:lightRig rig="threePt" dir="t"/>
            </a:scene3d>
          </a:bodyPr>
          <a:lstStyle/>
          <a:p>
            <a:r>
              <a:rPr lang="en-US" sz="900" dirty="0">
                <a:solidFill>
                  <a:srgbClr val="FFFFFF"/>
                </a:solidFill>
                <a:latin typeface="Arial"/>
                <a:cs typeface="Arial"/>
              </a:rPr>
              <a:t>KOCH BROTHERS</a:t>
            </a:r>
          </a:p>
        </p:txBody>
      </p:sp>
      <p:pic>
        <p:nvPicPr>
          <p:cNvPr id="69" name="Picture 68" descr="61Asset 2.png"/>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rot="20288611">
            <a:off x="1783388" y="3394803"/>
            <a:ext cx="254683" cy="270891"/>
          </a:xfrm>
          <a:prstGeom prst="rect">
            <a:avLst/>
          </a:prstGeom>
        </p:spPr>
      </p:pic>
      <p:sp>
        <p:nvSpPr>
          <p:cNvPr id="70" name="TextBox 69"/>
          <p:cNvSpPr txBox="1"/>
          <p:nvPr/>
        </p:nvSpPr>
        <p:spPr>
          <a:xfrm>
            <a:off x="-3596" y="4933751"/>
            <a:ext cx="2067958" cy="246221"/>
          </a:xfrm>
          <a:prstGeom prst="rect">
            <a:avLst/>
          </a:prstGeom>
          <a:noFill/>
        </p:spPr>
        <p:txBody>
          <a:bodyPr wrap="square" rtlCol="0">
            <a:spAutoFit/>
          </a:bodyPr>
          <a:lstStyle/>
          <a:p>
            <a:r>
              <a:rPr lang="en-US" sz="500" b="1" dirty="0">
                <a:solidFill>
                  <a:schemeClr val="tx1">
                    <a:lumMod val="65000"/>
                    <a:lumOff val="35000"/>
                  </a:schemeClr>
                </a:solidFill>
              </a:rPr>
              <a:t>Adapted from original graphic. </a:t>
            </a:r>
          </a:p>
          <a:p>
            <a:r>
              <a:rPr lang="en-US" sz="500" b="1" dirty="0">
                <a:solidFill>
                  <a:schemeClr val="tx1">
                    <a:lumMod val="65000"/>
                    <a:lumOff val="35000"/>
                  </a:schemeClr>
                </a:solidFill>
              </a:rPr>
              <a:t>Paul Horn/ICN not responsible for any changes.</a:t>
            </a:r>
          </a:p>
        </p:txBody>
      </p:sp>
      <p:pic>
        <p:nvPicPr>
          <p:cNvPr id="73" name="Picture 72" descr="25Asset 9 1.png"/>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2047428" y="47807"/>
            <a:ext cx="1775968" cy="841248"/>
          </a:xfrm>
          <a:prstGeom prst="rect">
            <a:avLst/>
          </a:prstGeom>
        </p:spPr>
      </p:pic>
      <p:sp>
        <p:nvSpPr>
          <p:cNvPr id="74" name="TextBox 73"/>
          <p:cNvSpPr txBox="1"/>
          <p:nvPr/>
        </p:nvSpPr>
        <p:spPr>
          <a:xfrm>
            <a:off x="2867485" y="5006091"/>
            <a:ext cx="1207680" cy="169277"/>
          </a:xfrm>
          <a:prstGeom prst="rect">
            <a:avLst/>
          </a:prstGeom>
          <a:noFill/>
        </p:spPr>
        <p:txBody>
          <a:bodyPr wrap="square" rtlCol="0">
            <a:spAutoFit/>
          </a:bodyPr>
          <a:lstStyle/>
          <a:p>
            <a:r>
              <a:rPr lang="en-US" sz="500" b="1" dirty="0">
                <a:solidFill>
                  <a:schemeClr val="tx1">
                    <a:lumMod val="65000"/>
                    <a:lumOff val="35000"/>
                  </a:schemeClr>
                </a:solidFill>
              </a:rPr>
              <a:t>PAUL HORN /</a:t>
            </a:r>
            <a:r>
              <a:rPr lang="en-US" sz="500" b="1" dirty="0" err="1">
                <a:solidFill>
                  <a:schemeClr val="tx1">
                    <a:lumMod val="65000"/>
                    <a:lumOff val="35000"/>
                  </a:schemeClr>
                </a:solidFill>
              </a:rPr>
              <a:t>InsideClimate</a:t>
            </a:r>
            <a:r>
              <a:rPr lang="en-US" sz="500" b="1" dirty="0">
                <a:solidFill>
                  <a:schemeClr val="tx1">
                    <a:lumMod val="65000"/>
                    <a:lumOff val="35000"/>
                  </a:schemeClr>
                </a:solidFill>
              </a:rPr>
              <a:t> News</a:t>
            </a:r>
          </a:p>
        </p:txBody>
      </p:sp>
      <p:sp>
        <p:nvSpPr>
          <p:cNvPr id="3" name="Rectangle 2"/>
          <p:cNvSpPr/>
          <p:nvPr/>
        </p:nvSpPr>
        <p:spPr>
          <a:xfrm>
            <a:off x="4771247" y="2738998"/>
            <a:ext cx="4296833" cy="2031325"/>
          </a:xfrm>
          <a:prstGeom prst="rect">
            <a:avLst/>
          </a:prstGeom>
        </p:spPr>
        <p:txBody>
          <a:bodyPr wrap="square">
            <a:spAutoFit/>
          </a:bodyPr>
          <a:lstStyle/>
          <a:p>
            <a:r>
              <a:rPr lang="en-US" dirty="0">
                <a:solidFill>
                  <a:srgbClr val="FFFFFF"/>
                </a:solidFill>
                <a:latin typeface="Century Gothic"/>
                <a:cs typeface="Century Gothic"/>
              </a:rPr>
              <a:t>“It is reasonable to conclude that climate change denial campaigns in the US have played a crucial role in blocking domestic legislation and </a:t>
            </a:r>
            <a:r>
              <a:rPr lang="en-US" dirty="0">
                <a:solidFill>
                  <a:srgbClr val="FF0000"/>
                </a:solidFill>
                <a:latin typeface="Century Gothic"/>
                <a:cs typeface="Century Gothic"/>
              </a:rPr>
              <a:t>contributing to the US becoming an impediment to international policy making</a:t>
            </a:r>
            <a:r>
              <a:rPr lang="en-US" dirty="0">
                <a:solidFill>
                  <a:srgbClr val="FFFFFF"/>
                </a:solidFill>
                <a:latin typeface="Century Gothic"/>
                <a:cs typeface="Century Gothic"/>
              </a:rPr>
              <a:t>.” </a:t>
            </a:r>
          </a:p>
        </p:txBody>
      </p:sp>
      <p:sp>
        <p:nvSpPr>
          <p:cNvPr id="4" name="Rectangle 3"/>
          <p:cNvSpPr/>
          <p:nvPr/>
        </p:nvSpPr>
        <p:spPr>
          <a:xfrm>
            <a:off x="4619128" y="4826199"/>
            <a:ext cx="4572000" cy="307777"/>
          </a:xfrm>
          <a:prstGeom prst="rect">
            <a:avLst/>
          </a:prstGeom>
        </p:spPr>
        <p:txBody>
          <a:bodyPr>
            <a:spAutoFit/>
          </a:bodyPr>
          <a:lstStyle/>
          <a:p>
            <a:pPr algn="r"/>
            <a:r>
              <a:rPr lang="en-US" sz="700" dirty="0">
                <a:solidFill>
                  <a:srgbClr val="A6A6A6"/>
                </a:solidFill>
                <a:latin typeface="Century Gothic"/>
                <a:cs typeface="Century Gothic"/>
              </a:rPr>
              <a:t>Dunlap R E &amp; </a:t>
            </a:r>
            <a:r>
              <a:rPr lang="en-US" sz="700" dirty="0" err="1">
                <a:solidFill>
                  <a:srgbClr val="A6A6A6"/>
                </a:solidFill>
                <a:latin typeface="Century Gothic"/>
                <a:cs typeface="Century Gothic"/>
              </a:rPr>
              <a:t>McCright</a:t>
            </a:r>
            <a:r>
              <a:rPr lang="en-US" sz="700" dirty="0">
                <a:solidFill>
                  <a:srgbClr val="A6A6A6"/>
                </a:solidFill>
                <a:latin typeface="Century Gothic"/>
                <a:cs typeface="Century Gothic"/>
              </a:rPr>
              <a:t> A M (2011) </a:t>
            </a:r>
          </a:p>
          <a:p>
            <a:pPr algn="r"/>
            <a:r>
              <a:rPr lang="en-US" sz="700" i="1" dirty="0">
                <a:solidFill>
                  <a:srgbClr val="A6A6A6"/>
                </a:solidFill>
                <a:latin typeface="Century Gothic"/>
                <a:cs typeface="Century Gothic"/>
              </a:rPr>
              <a:t>The Oxford Handbook of Climate Change and Society</a:t>
            </a:r>
            <a:r>
              <a:rPr lang="en-US" sz="700" dirty="0">
                <a:solidFill>
                  <a:srgbClr val="A6A6A6"/>
                </a:solidFill>
                <a:latin typeface="Century Gothic"/>
                <a:cs typeface="Century Gothic"/>
              </a:rPr>
              <a:t>, </a:t>
            </a:r>
            <a:r>
              <a:rPr lang="en-US" sz="700" dirty="0" err="1">
                <a:solidFill>
                  <a:srgbClr val="A6A6A6"/>
                </a:solidFill>
                <a:latin typeface="Century Gothic"/>
                <a:cs typeface="Century Gothic"/>
              </a:rPr>
              <a:t>Ch</a:t>
            </a:r>
            <a:r>
              <a:rPr lang="en-US" sz="700" dirty="0">
                <a:solidFill>
                  <a:srgbClr val="A6A6A6"/>
                </a:solidFill>
                <a:latin typeface="Century Gothic"/>
                <a:cs typeface="Century Gothic"/>
              </a:rPr>
              <a:t> 10</a:t>
            </a:r>
          </a:p>
        </p:txBody>
      </p:sp>
      <p:pic>
        <p:nvPicPr>
          <p:cNvPr id="51" name="Picture 50" descr="22Asset 15.png"/>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485987" y="804885"/>
            <a:ext cx="1292192" cy="906016"/>
          </a:xfrm>
          <a:prstGeom prst="rect">
            <a:avLst/>
          </a:prstGeom>
        </p:spPr>
      </p:pic>
      <p:pic>
        <p:nvPicPr>
          <p:cNvPr id="52" name="Picture 51" descr="quote1.png"/>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277343" y="278507"/>
            <a:ext cx="1386678" cy="666578"/>
          </a:xfrm>
          <a:prstGeom prst="rect">
            <a:avLst/>
          </a:prstGeom>
        </p:spPr>
      </p:pic>
      <p:pic>
        <p:nvPicPr>
          <p:cNvPr id="56" name="Picture 55" descr="52Asset 2.png"/>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3056977" y="3424663"/>
            <a:ext cx="424963" cy="515836"/>
          </a:xfrm>
          <a:prstGeom prst="rect">
            <a:avLst/>
          </a:prstGeom>
        </p:spPr>
      </p:pic>
    </p:spTree>
    <p:extLst>
      <p:ext uri="{BB962C8B-B14F-4D97-AF65-F5344CB8AC3E}">
        <p14:creationId xmlns:p14="http://schemas.microsoft.com/office/powerpoint/2010/main" val="17150722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par>
                          <p:cTn id="11" fill="hold">
                            <p:stCondLst>
                              <p:cond delay="1000"/>
                            </p:stCondLst>
                            <p:childTnLst>
                              <p:par>
                                <p:cTn id="12" presetID="10" presetClass="entr" presetSubtype="0" fill="hold" nodeType="afterEffect">
                                  <p:stCondLst>
                                    <p:cond delay="200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childTnLst>
                                </p:cTn>
                              </p:par>
                              <p:par>
                                <p:cTn id="15" presetID="6" presetClass="entr" presetSubtype="32"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out)">
                                      <p:cBhvr>
                                        <p:cTn id="17" dur="500"/>
                                        <p:tgtEl>
                                          <p:spTgt spid="10"/>
                                        </p:tgtEl>
                                      </p:cBhvr>
                                    </p:animEffect>
                                  </p:childTnLst>
                                </p:cTn>
                              </p:par>
                            </p:childTnLst>
                          </p:cTn>
                        </p:par>
                        <p:par>
                          <p:cTn id="18" fill="hold">
                            <p:stCondLst>
                              <p:cond delay="4000"/>
                            </p:stCondLst>
                            <p:childTnLst>
                              <p:par>
                                <p:cTn id="19" presetID="32" presetClass="emph" presetSubtype="0" fill="hold" nodeType="afterEffect">
                                  <p:stCondLst>
                                    <p:cond delay="0"/>
                                  </p:stCondLst>
                                  <p:childTnLst>
                                    <p:animRot by="120000">
                                      <p:cBhvr>
                                        <p:cTn id="20" dur="100" fill="hold">
                                          <p:stCondLst>
                                            <p:cond delay="0"/>
                                          </p:stCondLst>
                                        </p:cTn>
                                        <p:tgtEl>
                                          <p:spTgt spid="10"/>
                                        </p:tgtEl>
                                        <p:attrNameLst>
                                          <p:attrName>r</p:attrName>
                                        </p:attrNameLst>
                                      </p:cBhvr>
                                    </p:animRot>
                                    <p:animRot by="-240000">
                                      <p:cBhvr>
                                        <p:cTn id="21" dur="200" fill="hold">
                                          <p:stCondLst>
                                            <p:cond delay="200"/>
                                          </p:stCondLst>
                                        </p:cTn>
                                        <p:tgtEl>
                                          <p:spTgt spid="10"/>
                                        </p:tgtEl>
                                        <p:attrNameLst>
                                          <p:attrName>r</p:attrName>
                                        </p:attrNameLst>
                                      </p:cBhvr>
                                    </p:animRot>
                                    <p:animRot by="240000">
                                      <p:cBhvr>
                                        <p:cTn id="22" dur="200" fill="hold">
                                          <p:stCondLst>
                                            <p:cond delay="400"/>
                                          </p:stCondLst>
                                        </p:cTn>
                                        <p:tgtEl>
                                          <p:spTgt spid="10"/>
                                        </p:tgtEl>
                                        <p:attrNameLst>
                                          <p:attrName>r</p:attrName>
                                        </p:attrNameLst>
                                      </p:cBhvr>
                                    </p:animRot>
                                    <p:animRot by="-240000">
                                      <p:cBhvr>
                                        <p:cTn id="23" dur="200" fill="hold">
                                          <p:stCondLst>
                                            <p:cond delay="600"/>
                                          </p:stCondLst>
                                        </p:cTn>
                                        <p:tgtEl>
                                          <p:spTgt spid="10"/>
                                        </p:tgtEl>
                                        <p:attrNameLst>
                                          <p:attrName>r</p:attrName>
                                        </p:attrNameLst>
                                      </p:cBhvr>
                                    </p:animRot>
                                    <p:animRot by="120000">
                                      <p:cBhvr>
                                        <p:cTn id="24"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Rectangle 3"/>
          <p:cNvSpPr/>
          <p:nvPr/>
        </p:nvSpPr>
        <p:spPr>
          <a:xfrm>
            <a:off x="169332" y="553104"/>
            <a:ext cx="8519583" cy="3077766"/>
          </a:xfrm>
          <a:prstGeom prst="rect">
            <a:avLst/>
          </a:prstGeom>
        </p:spPr>
        <p:txBody>
          <a:bodyPr wrap="square">
            <a:spAutoFit/>
          </a:bodyPr>
          <a:lstStyle/>
          <a:p>
            <a:r>
              <a:rPr lang="en-US" sz="1400" b="1" dirty="0">
                <a:solidFill>
                  <a:srgbClr val="FFFF00"/>
                </a:solidFill>
                <a:latin typeface="Century Gothic"/>
                <a:cs typeface="Century Gothic"/>
              </a:rPr>
              <a:t>Overall, this is a bad news story:</a:t>
            </a:r>
          </a:p>
          <a:p>
            <a:endParaRPr lang="en-US" sz="2000" b="1" dirty="0">
              <a:solidFill>
                <a:srgbClr val="FFFF00"/>
              </a:solidFill>
              <a:latin typeface="Century Gothic"/>
              <a:cs typeface="Century Gothic"/>
            </a:endParaRPr>
          </a:p>
          <a:p>
            <a:endParaRPr lang="en-US" sz="2000" dirty="0">
              <a:solidFill>
                <a:srgbClr val="FFFF00"/>
              </a:solidFill>
              <a:latin typeface="Century Gothic"/>
              <a:cs typeface="Century Gothic"/>
            </a:endParaRPr>
          </a:p>
          <a:p>
            <a:r>
              <a:rPr lang="en-US" sz="2000" b="1" dirty="0">
                <a:solidFill>
                  <a:srgbClr val="FFFF00"/>
                </a:solidFill>
                <a:latin typeface="Century Gothic"/>
                <a:cs typeface="Century Gothic"/>
              </a:rPr>
              <a:t>ExxonMobil and </a:t>
            </a:r>
            <a:r>
              <a:rPr lang="en-US" sz="2000" dirty="0">
                <a:solidFill>
                  <a:srgbClr val="FFFF00"/>
                </a:solidFill>
                <a:latin typeface="Century Gothic"/>
                <a:cs typeface="Century Gothic"/>
              </a:rPr>
              <a:t>their allies have known the truth </a:t>
            </a:r>
            <a:r>
              <a:rPr lang="en-US" sz="2000" dirty="0" smtClean="0">
                <a:solidFill>
                  <a:srgbClr val="FFFF00"/>
                </a:solidFill>
                <a:latin typeface="Century Gothic"/>
                <a:cs typeface="Century Gothic"/>
              </a:rPr>
              <a:t>about climate </a:t>
            </a:r>
            <a:r>
              <a:rPr lang="en-US" sz="2000" dirty="0">
                <a:solidFill>
                  <a:srgbClr val="FFFF00"/>
                </a:solidFill>
                <a:latin typeface="Century Gothic"/>
                <a:cs typeface="Century Gothic"/>
              </a:rPr>
              <a:t>science and its implications for more than half a century! </a:t>
            </a:r>
          </a:p>
          <a:p>
            <a:endParaRPr lang="en-US" sz="2000" b="1" dirty="0">
              <a:solidFill>
                <a:srgbClr val="FFFF00"/>
              </a:solidFill>
              <a:latin typeface="Century Gothic"/>
              <a:cs typeface="Century Gothic"/>
            </a:endParaRPr>
          </a:p>
          <a:p>
            <a:r>
              <a:rPr lang="en-US" sz="2000" b="1" dirty="0">
                <a:solidFill>
                  <a:srgbClr val="FFFF00"/>
                </a:solidFill>
                <a:latin typeface="Century Gothic"/>
                <a:cs typeface="Century Gothic"/>
              </a:rPr>
              <a:t>But instead of being part of the solution, they chose to mislead the public and policymakers and work to block sensible action to protect the American people.</a:t>
            </a:r>
          </a:p>
          <a:p>
            <a:endParaRPr lang="en-US" sz="2000" b="1" dirty="0">
              <a:solidFill>
                <a:srgbClr val="FFFFFF"/>
              </a:solidFill>
              <a:latin typeface="Century Gothic"/>
              <a:cs typeface="Century Gothic"/>
            </a:endParaRPr>
          </a:p>
        </p:txBody>
      </p:sp>
    </p:spTree>
    <p:extLst>
      <p:ext uri="{BB962C8B-B14F-4D97-AF65-F5344CB8AC3E}">
        <p14:creationId xmlns:p14="http://schemas.microsoft.com/office/powerpoint/2010/main" val="1871220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10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Effect transition="in" filter="fade">
                                      <p:cBhvr>
                                        <p:cTn id="17" dur="1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359337" y="311408"/>
            <a:ext cx="8519583" cy="4401205"/>
          </a:xfrm>
          <a:prstGeom prst="rect">
            <a:avLst/>
          </a:prstGeom>
        </p:spPr>
        <p:txBody>
          <a:bodyPr wrap="square">
            <a:spAutoFit/>
          </a:bodyPr>
          <a:lstStyle/>
          <a:p>
            <a:r>
              <a:rPr lang="en-US" sz="2000" dirty="0">
                <a:solidFill>
                  <a:srgbClr val="FFFFFF"/>
                </a:solidFill>
                <a:latin typeface="Century Gothic"/>
                <a:cs typeface="Century Gothic"/>
              </a:rPr>
              <a:t> </a:t>
            </a:r>
          </a:p>
          <a:p>
            <a:endParaRPr lang="en-US" sz="2000" dirty="0">
              <a:solidFill>
                <a:srgbClr val="FFFFFF"/>
              </a:solidFill>
              <a:latin typeface="Century Gothic"/>
              <a:cs typeface="Century Gothic"/>
            </a:endParaRPr>
          </a:p>
          <a:p>
            <a:r>
              <a:rPr lang="en-US" sz="2800" dirty="0">
                <a:solidFill>
                  <a:srgbClr val="FF0000"/>
                </a:solidFill>
                <a:latin typeface="Century Gothic"/>
                <a:cs typeface="Century Gothic"/>
              </a:rPr>
              <a:t>Fossil fuel companies and trade associations, including ExxonMobil, have promoted disinformation about climate change so as to stifle action by misleading the public and policymakers.</a:t>
            </a:r>
            <a:r>
              <a:rPr lang="en-US" sz="2800" b="1" dirty="0">
                <a:solidFill>
                  <a:srgbClr val="FF0000"/>
                </a:solidFill>
                <a:latin typeface="Century Gothic"/>
                <a:cs typeface="Century Gothic"/>
              </a:rPr>
              <a:t> </a:t>
            </a:r>
          </a:p>
          <a:p>
            <a:endParaRPr lang="en-US" sz="2000" b="1" dirty="0">
              <a:solidFill>
                <a:srgbClr val="FFFFFF"/>
              </a:solidFill>
              <a:latin typeface="Century Gothic"/>
              <a:cs typeface="Century Gothic"/>
            </a:endParaRPr>
          </a:p>
          <a:p>
            <a:endParaRPr lang="en-US" sz="2000" b="1" dirty="0">
              <a:solidFill>
                <a:srgbClr val="FFFFFF"/>
              </a:solidFill>
              <a:latin typeface="Century Gothic"/>
              <a:cs typeface="Century Gothic"/>
            </a:endParaRPr>
          </a:p>
          <a:p>
            <a:r>
              <a:rPr lang="en-US" sz="2000" dirty="0">
                <a:solidFill>
                  <a:srgbClr val="FFFFFF"/>
                </a:solidFill>
                <a:latin typeface="Century Gothic"/>
                <a:cs typeface="Century Gothic"/>
              </a:rPr>
              <a:t>Sadly, until now they have succeeded.</a:t>
            </a:r>
          </a:p>
          <a:p>
            <a:endParaRPr lang="en-US" sz="2000" dirty="0">
              <a:solidFill>
                <a:srgbClr val="FFFFFF"/>
              </a:solidFill>
              <a:latin typeface="Century Gothic"/>
              <a:cs typeface="Century Gothic"/>
            </a:endParaRPr>
          </a:p>
          <a:p>
            <a:endParaRPr lang="en-US" sz="2000" dirty="0">
              <a:solidFill>
                <a:srgbClr val="FFFFFF"/>
              </a:solidFill>
              <a:latin typeface="Century Gothic"/>
              <a:cs typeface="Century Gothic"/>
            </a:endParaRPr>
          </a:p>
        </p:txBody>
      </p:sp>
    </p:spTree>
    <p:extLst>
      <p:ext uri="{BB962C8B-B14F-4D97-AF65-F5344CB8AC3E}">
        <p14:creationId xmlns:p14="http://schemas.microsoft.com/office/powerpoint/2010/main" val="3101239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5" end="5"/>
                                            </p:txEl>
                                          </p:spTgt>
                                        </p:tgtEl>
                                        <p:attrNameLst>
                                          <p:attrName>style.visibility</p:attrName>
                                        </p:attrNameLst>
                                      </p:cBhvr>
                                      <p:to>
                                        <p:strVal val="visible"/>
                                      </p:to>
                                    </p:set>
                                    <p:animEffect transition="in" filter="fade">
                                      <p:cBhvr>
                                        <p:cTn id="12" dur="1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5" name="TextBox 4"/>
          <p:cNvSpPr txBox="1"/>
          <p:nvPr/>
        </p:nvSpPr>
        <p:spPr>
          <a:xfrm>
            <a:off x="710499" y="929404"/>
            <a:ext cx="7827859" cy="8874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defTabSz="457200" hangingPunct="0"/>
            <a:endParaRPr lang="en-US" sz="2700" dirty="0">
              <a:solidFill>
                <a:srgbClr val="FFFFFF"/>
              </a:solidFill>
              <a:latin typeface="Century Gothic"/>
              <a:ea typeface="Arial"/>
              <a:cs typeface="Century Gothic"/>
              <a:sym typeface="Arial"/>
            </a:endParaRPr>
          </a:p>
          <a:p>
            <a:pPr algn="ctr" defTabSz="457200" hangingPunct="0"/>
            <a:r>
              <a:rPr lang="en-US" sz="2400" dirty="0">
                <a:solidFill>
                  <a:srgbClr val="FFFFFF"/>
                </a:solidFill>
                <a:latin typeface="Century Gothic"/>
                <a:ea typeface="Arial"/>
                <a:cs typeface="Century Gothic"/>
                <a:sym typeface="Arial"/>
              </a:rPr>
              <a:t>But while time is running out, it has not yet run out.</a:t>
            </a:r>
          </a:p>
        </p:txBody>
      </p:sp>
    </p:spTree>
    <p:extLst>
      <p:ext uri="{BB962C8B-B14F-4D97-AF65-F5344CB8AC3E}">
        <p14:creationId xmlns:p14="http://schemas.microsoft.com/office/powerpoint/2010/main" val="1389041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11E5FA0-7F4A-6649-AE51-64CB08E5350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1823" y="0"/>
            <a:ext cx="6363283" cy="5128910"/>
          </a:xfrm>
          <a:prstGeom prst="rect">
            <a:avLst/>
          </a:prstGeom>
        </p:spPr>
      </p:pic>
      <p:sp>
        <p:nvSpPr>
          <p:cNvPr id="2" name="Title 1"/>
          <p:cNvSpPr>
            <a:spLocks noGrp="1"/>
          </p:cNvSpPr>
          <p:nvPr>
            <p:ph type="title"/>
          </p:nvPr>
        </p:nvSpPr>
        <p:spPr>
          <a:xfrm>
            <a:off x="2449468" y="3917013"/>
            <a:ext cx="4507992" cy="1355631"/>
          </a:xfrm>
        </p:spPr>
        <p:txBody>
          <a:bodyPr>
            <a:normAutofit/>
          </a:bodyPr>
          <a:lstStyle/>
          <a:p>
            <a:r>
              <a:rPr lang="en-US" sz="2000" cap="none" dirty="0">
                <a:solidFill>
                  <a:schemeClr val="bg1"/>
                </a:solidFill>
              </a:rPr>
              <a:t>Good news: There is still time to change the ending of this story from this….</a:t>
            </a:r>
          </a:p>
        </p:txBody>
      </p:sp>
    </p:spTree>
    <p:extLst>
      <p:ext uri="{BB962C8B-B14F-4D97-AF65-F5344CB8AC3E}">
        <p14:creationId xmlns:p14="http://schemas.microsoft.com/office/powerpoint/2010/main" val="40867569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14590"/>
            <a:ext cx="3611880" cy="5132673"/>
          </a:xfrm>
          <a:prstGeom prst="rect">
            <a:avLst/>
          </a:prstGeom>
        </p:spPr>
      </p:pic>
      <p:sp>
        <p:nvSpPr>
          <p:cNvPr id="6" name="Rectangle 5">
            <a:extLst>
              <a:ext uri="{FF2B5EF4-FFF2-40B4-BE49-F238E27FC236}">
                <a16:creationId xmlns:a16="http://schemas.microsoft.com/office/drawing/2014/main" xmlns="" id="{266EA40C-98EA-FC47-8EC1-343A54B03060}"/>
              </a:ext>
            </a:extLst>
          </p:cNvPr>
          <p:cNvSpPr/>
          <p:nvPr/>
        </p:nvSpPr>
        <p:spPr>
          <a:xfrm>
            <a:off x="4180114" y="1455628"/>
            <a:ext cx="4770058" cy="1323439"/>
          </a:xfrm>
          <a:prstGeom prst="rect">
            <a:avLst/>
          </a:prstGeom>
        </p:spPr>
        <p:txBody>
          <a:bodyPr wrap="square">
            <a:spAutoFit/>
          </a:bodyPr>
          <a:lstStyle/>
          <a:p>
            <a:r>
              <a:rPr lang="en-US" sz="4000" dirty="0">
                <a:solidFill>
                  <a:srgbClr val="C00000"/>
                </a:solidFill>
                <a:latin typeface="Century Gothic"/>
                <a:cs typeface="Century Gothic"/>
              </a:rPr>
              <a:t>Or worse, this…</a:t>
            </a:r>
            <a:r>
              <a:rPr lang="en-US" sz="2000" dirty="0">
                <a:solidFill>
                  <a:srgbClr val="FFFFFF"/>
                </a:solidFill>
                <a:latin typeface="Century Gothic"/>
                <a:cs typeface="Century Gothic"/>
              </a:rPr>
              <a:t>….</a:t>
            </a:r>
          </a:p>
          <a:p>
            <a:endParaRPr lang="en-US" sz="2000" dirty="0">
              <a:solidFill>
                <a:srgbClr val="FFFFFF"/>
              </a:solidFill>
              <a:latin typeface="Century Gothic"/>
              <a:cs typeface="Century Gothic"/>
            </a:endParaRPr>
          </a:p>
          <a:p>
            <a:endParaRPr lang="en-US" sz="2000" dirty="0">
              <a:solidFill>
                <a:srgbClr val="FFFFFF"/>
              </a:solidFill>
              <a:latin typeface="Century Gothic"/>
              <a:cs typeface="Century Gothic"/>
            </a:endParaRPr>
          </a:p>
        </p:txBody>
      </p:sp>
    </p:spTree>
    <p:extLst>
      <p:ext uri="{BB962C8B-B14F-4D97-AF65-F5344CB8AC3E}">
        <p14:creationId xmlns:p14="http://schemas.microsoft.com/office/powerpoint/2010/main" val="125850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103819" y="1"/>
            <a:ext cx="3040181" cy="3040181"/>
          </a:xfrm>
          <a:prstGeom prst="rect">
            <a:avLst/>
          </a:prstGeom>
        </p:spPr>
      </p:pic>
      <p:pic>
        <p:nvPicPr>
          <p:cNvPr id="7" name="Content Placeholder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6238530" cy="2737247"/>
          </a:xfrm>
          <a:prstGeom prst="rect">
            <a:avLst/>
          </a:prstGeom>
        </p:spPr>
      </p:pic>
      <p:sp>
        <p:nvSpPr>
          <p:cNvPr id="2" name="Title 1"/>
          <p:cNvSpPr>
            <a:spLocks noGrp="1"/>
          </p:cNvSpPr>
          <p:nvPr>
            <p:ph type="title"/>
          </p:nvPr>
        </p:nvSpPr>
        <p:spPr>
          <a:xfrm>
            <a:off x="134711" y="77986"/>
            <a:ext cx="4306660" cy="745927"/>
          </a:xfrm>
        </p:spPr>
        <p:txBody>
          <a:bodyPr>
            <a:noAutofit/>
          </a:bodyPr>
          <a:lstStyle/>
          <a:p>
            <a:r>
              <a:rPr lang="en-US" sz="4800" dirty="0"/>
              <a:t>To this! </a:t>
            </a: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52848" y="1890885"/>
            <a:ext cx="4891152" cy="3252616"/>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19" y="2430463"/>
            <a:ext cx="4252848" cy="2680097"/>
          </a:xfrm>
          <a:prstGeom prst="rect">
            <a:avLst/>
          </a:prstGeom>
        </p:spPr>
      </p:pic>
      <p:pic>
        <p:nvPicPr>
          <p:cNvPr id="10" name="Picture 9"/>
          <p:cNvPicPr>
            <a:picLocks noChangeAspect="1"/>
          </p:cNvPicPr>
          <p:nvPr/>
        </p:nvPicPr>
        <p:blipFill>
          <a:blip r:embed="rId6"/>
          <a:stretch>
            <a:fillRect/>
          </a:stretch>
        </p:blipFill>
        <p:spPr>
          <a:xfrm>
            <a:off x="4206557" y="1833743"/>
            <a:ext cx="4937443" cy="3301310"/>
          </a:xfrm>
          <a:prstGeom prst="rect">
            <a:avLst/>
          </a:prstGeom>
        </p:spPr>
      </p:pic>
      <p:pic>
        <p:nvPicPr>
          <p:cNvPr id="3" name="Picture 2">
            <a:extLst>
              <a:ext uri="{FF2B5EF4-FFF2-40B4-BE49-F238E27FC236}">
                <a16:creationId xmlns:a16="http://schemas.microsoft.com/office/drawing/2014/main" xmlns="" id="{08A15C20-9D01-AA4D-8AE0-4606F9538EB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223000" y="0"/>
            <a:ext cx="2921000" cy="1981200"/>
          </a:xfrm>
          <a:prstGeom prst="rect">
            <a:avLst/>
          </a:prstGeom>
        </p:spPr>
      </p:pic>
    </p:spTree>
    <p:extLst>
      <p:ext uri="{BB962C8B-B14F-4D97-AF65-F5344CB8AC3E}">
        <p14:creationId xmlns:p14="http://schemas.microsoft.com/office/powerpoint/2010/main" val="15992999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50A837-6065-B84E-A786-3CCDE6068EBD}"/>
              </a:ext>
            </a:extLst>
          </p:cNvPr>
          <p:cNvSpPr>
            <a:spLocks noGrp="1"/>
          </p:cNvSpPr>
          <p:nvPr>
            <p:ph type="title"/>
          </p:nvPr>
        </p:nvSpPr>
        <p:spPr/>
        <p:txBody>
          <a:bodyPr/>
          <a:lstStyle/>
          <a:p>
            <a:r>
              <a:rPr lang="en-US"/>
              <a:t>Additional slides</a:t>
            </a:r>
            <a:endParaRPr lang="en-US" dirty="0"/>
          </a:p>
        </p:txBody>
      </p:sp>
      <p:sp>
        <p:nvSpPr>
          <p:cNvPr id="3" name="Content Placeholder 2">
            <a:extLst>
              <a:ext uri="{FF2B5EF4-FFF2-40B4-BE49-F238E27FC236}">
                <a16:creationId xmlns:a16="http://schemas.microsoft.com/office/drawing/2014/main" xmlns="" id="{FCCF15BB-9332-7749-83BE-4FC40846AA6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1480997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251200" y="143336"/>
            <a:ext cx="2730500" cy="1137491"/>
          </a:xfrm>
          <a:prstGeom prst="rect">
            <a:avLst/>
          </a:prstGeom>
        </p:spPr>
        <p:txBody>
          <a:bodyPr wrap="square">
            <a:spAutoFit/>
          </a:bodyPr>
          <a:lstStyle/>
          <a:p>
            <a:pPr algn="ctr">
              <a:lnSpc>
                <a:spcPct val="90000"/>
              </a:lnSpc>
            </a:pPr>
            <a:r>
              <a:rPr lang="en-US" sz="2500" dirty="0">
                <a:latin typeface="Century Gothic"/>
                <a:cs typeface="Century Gothic"/>
              </a:rPr>
              <a:t>Profit</a:t>
            </a:r>
          </a:p>
          <a:p>
            <a:pPr algn="ctr">
              <a:lnSpc>
                <a:spcPct val="90000"/>
              </a:lnSpc>
            </a:pPr>
            <a:r>
              <a:rPr lang="en-US" sz="2500" dirty="0">
                <a:latin typeface="Century Gothic"/>
                <a:cs typeface="Century Gothic"/>
              </a:rPr>
              <a:t>&amp;</a:t>
            </a:r>
          </a:p>
          <a:p>
            <a:pPr algn="ctr">
              <a:lnSpc>
                <a:spcPct val="90000"/>
              </a:lnSpc>
            </a:pPr>
            <a:r>
              <a:rPr lang="en-US" sz="2500" dirty="0">
                <a:latin typeface="Century Gothic"/>
                <a:cs typeface="Century Gothic"/>
              </a:rPr>
              <a:t>Ideology</a:t>
            </a:r>
          </a:p>
        </p:txBody>
      </p:sp>
      <p:sp>
        <p:nvSpPr>
          <p:cNvPr id="11" name="Rectangle 10"/>
          <p:cNvSpPr/>
          <p:nvPr/>
        </p:nvSpPr>
        <p:spPr>
          <a:xfrm>
            <a:off x="4908550" y="2680888"/>
            <a:ext cx="2730500" cy="1137491"/>
          </a:xfrm>
          <a:prstGeom prst="rect">
            <a:avLst/>
          </a:prstGeom>
        </p:spPr>
        <p:txBody>
          <a:bodyPr wrap="square">
            <a:spAutoFit/>
          </a:bodyPr>
          <a:lstStyle/>
          <a:p>
            <a:pPr algn="ctr">
              <a:lnSpc>
                <a:spcPct val="90000"/>
              </a:lnSpc>
            </a:pPr>
            <a:r>
              <a:rPr lang="en-US" sz="2500" dirty="0">
                <a:latin typeface="Century Gothic"/>
                <a:cs typeface="Century Gothic"/>
              </a:rPr>
              <a:t>Anti-science &amp;</a:t>
            </a:r>
          </a:p>
          <a:p>
            <a:pPr algn="ctr">
              <a:lnSpc>
                <a:spcPct val="90000"/>
              </a:lnSpc>
            </a:pPr>
            <a:r>
              <a:rPr lang="en-US" sz="2500" dirty="0">
                <a:latin typeface="Century Gothic"/>
                <a:cs typeface="Century Gothic"/>
              </a:rPr>
              <a:t>anti-policy</a:t>
            </a:r>
          </a:p>
          <a:p>
            <a:pPr algn="ctr">
              <a:lnSpc>
                <a:spcPct val="90000"/>
              </a:lnSpc>
            </a:pPr>
            <a:r>
              <a:rPr lang="en-US" sz="2500" dirty="0">
                <a:latin typeface="Century Gothic"/>
                <a:cs typeface="Century Gothic"/>
              </a:rPr>
              <a:t>climate denial</a:t>
            </a:r>
            <a:endParaRPr lang="en-US" sz="1500" dirty="0">
              <a:latin typeface="Century Gothic"/>
              <a:cs typeface="Century Gothic"/>
            </a:endParaRPr>
          </a:p>
        </p:txBody>
      </p:sp>
      <p:sp>
        <p:nvSpPr>
          <p:cNvPr id="14" name="Rectangle 13"/>
          <p:cNvSpPr/>
          <p:nvPr/>
        </p:nvSpPr>
        <p:spPr>
          <a:xfrm>
            <a:off x="1568450" y="2691584"/>
            <a:ext cx="2730500" cy="1137491"/>
          </a:xfrm>
          <a:prstGeom prst="rect">
            <a:avLst/>
          </a:prstGeom>
        </p:spPr>
        <p:txBody>
          <a:bodyPr wrap="square">
            <a:spAutoFit/>
          </a:bodyPr>
          <a:lstStyle/>
          <a:p>
            <a:pPr algn="ctr">
              <a:lnSpc>
                <a:spcPct val="90000"/>
              </a:lnSpc>
            </a:pPr>
            <a:r>
              <a:rPr lang="en-US" sz="2500" dirty="0">
                <a:latin typeface="Century Gothic"/>
                <a:cs typeface="Century Gothic"/>
              </a:rPr>
              <a:t>Distrust in science, media, government</a:t>
            </a:r>
            <a:endParaRPr lang="en-US" sz="1500" dirty="0">
              <a:latin typeface="Century Gothic"/>
              <a:cs typeface="Century Gothic"/>
            </a:endParaRPr>
          </a:p>
        </p:txBody>
      </p:sp>
      <p:sp>
        <p:nvSpPr>
          <p:cNvPr id="18" name="Arc 17"/>
          <p:cNvSpPr/>
          <p:nvPr/>
        </p:nvSpPr>
        <p:spPr>
          <a:xfrm>
            <a:off x="2741422" y="524936"/>
            <a:ext cx="3767328" cy="3767328"/>
          </a:xfrm>
          <a:prstGeom prst="arc">
            <a:avLst>
              <a:gd name="adj1" fmla="val 17536671"/>
              <a:gd name="adj2" fmla="val 267124"/>
            </a:avLst>
          </a:prstGeom>
          <a:noFill/>
          <a:ln w="19050" cap="flat">
            <a:solidFill>
              <a:srgbClr val="FF0000"/>
            </a:solidFill>
            <a:prstDash val="solid"/>
            <a:miter lim="400000"/>
            <a:tailEnd type="triangle" w="lg" len="lg"/>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FF0000"/>
              </a:solidFill>
              <a:effectLst/>
              <a:uFillTx/>
            </a:endParaRPr>
          </a:p>
        </p:txBody>
      </p:sp>
      <p:sp>
        <p:nvSpPr>
          <p:cNvPr id="19" name="Arc 18"/>
          <p:cNvSpPr/>
          <p:nvPr/>
        </p:nvSpPr>
        <p:spPr>
          <a:xfrm>
            <a:off x="43379" y="347137"/>
            <a:ext cx="3767328" cy="3767328"/>
          </a:xfrm>
          <a:prstGeom prst="arc">
            <a:avLst>
              <a:gd name="adj1" fmla="val 17536671"/>
              <a:gd name="adj2" fmla="val 267124"/>
            </a:avLst>
          </a:prstGeom>
          <a:noFill/>
          <a:ln w="19050" cap="flat">
            <a:solidFill>
              <a:srgbClr val="FF0000"/>
            </a:solidFill>
            <a:prstDash val="solid"/>
            <a:miter lim="400000"/>
            <a:tailEnd type="triangle" w="lg" len="lg"/>
          </a:ln>
          <a:effectLst/>
          <a:scene3d>
            <a:camera prst="orthographicFront">
              <a:rot lat="0" lon="0" rev="7200000"/>
            </a:camera>
            <a:lightRig rig="threePt" dir="t"/>
          </a:scene3d>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0" name="Arc 19"/>
          <p:cNvSpPr/>
          <p:nvPr/>
        </p:nvSpPr>
        <p:spPr>
          <a:xfrm>
            <a:off x="1226426" y="2790361"/>
            <a:ext cx="3767328" cy="3767328"/>
          </a:xfrm>
          <a:prstGeom prst="arc">
            <a:avLst>
              <a:gd name="adj1" fmla="val 17536671"/>
              <a:gd name="adj2" fmla="val 267124"/>
            </a:avLst>
          </a:prstGeom>
          <a:noFill/>
          <a:ln w="19050" cap="flat">
            <a:solidFill>
              <a:srgbClr val="FF0000"/>
            </a:solidFill>
            <a:prstDash val="solid"/>
            <a:miter lim="400000"/>
            <a:tailEnd type="triangle" w="lg" len="lg"/>
          </a:ln>
          <a:effectLst/>
          <a:scene3d>
            <a:camera prst="orthographicFront">
              <a:rot lat="0" lon="0" rev="14400000"/>
            </a:camera>
            <a:lightRig rig="threePt" dir="t"/>
          </a:scene3d>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1" name="Rectangle 20"/>
          <p:cNvSpPr/>
          <p:nvPr/>
        </p:nvSpPr>
        <p:spPr>
          <a:xfrm>
            <a:off x="3869" y="4757018"/>
            <a:ext cx="9156700" cy="646331"/>
          </a:xfrm>
          <a:prstGeom prst="rect">
            <a:avLst/>
          </a:prstGeom>
        </p:spPr>
        <p:txBody>
          <a:bodyPr wrap="square">
            <a:spAutoFit/>
          </a:bodyPr>
          <a:lstStyle/>
          <a:p>
            <a:pPr>
              <a:defRPr/>
            </a:pPr>
            <a:r>
              <a:rPr lang="en-US" sz="600" dirty="0">
                <a:solidFill>
                  <a:schemeClr val="tx1">
                    <a:lumMod val="65000"/>
                  </a:schemeClr>
                </a:solidFill>
                <a:latin typeface="Century Gothic"/>
                <a:cs typeface="Century Gothic"/>
              </a:rPr>
              <a:t>Brown M B (2014) </a:t>
            </a:r>
            <a:r>
              <a:rPr lang="en-US" sz="600" i="1" dirty="0">
                <a:solidFill>
                  <a:schemeClr val="tx1">
                    <a:lumMod val="65000"/>
                  </a:schemeClr>
                </a:solidFill>
                <a:latin typeface="Century Gothic"/>
                <a:cs typeface="Century Gothic"/>
              </a:rPr>
              <a:t>Culture, Politics and Climate Change: How Information Shapes our Common Future</a:t>
            </a:r>
            <a:r>
              <a:rPr lang="en-US" sz="600" dirty="0">
                <a:solidFill>
                  <a:schemeClr val="tx1">
                    <a:lumMod val="65000"/>
                  </a:schemeClr>
                </a:solidFill>
                <a:latin typeface="Century Gothic"/>
                <a:cs typeface="Century Gothic"/>
              </a:rPr>
              <a:t>, </a:t>
            </a:r>
            <a:r>
              <a:rPr lang="en-US" sz="600" dirty="0" err="1">
                <a:solidFill>
                  <a:schemeClr val="tx1">
                    <a:lumMod val="65000"/>
                  </a:schemeClr>
                </a:solidFill>
                <a:latin typeface="Century Gothic"/>
                <a:cs typeface="Century Gothic"/>
              </a:rPr>
              <a:t>Ch</a:t>
            </a:r>
            <a:r>
              <a:rPr lang="en-US" sz="600" dirty="0">
                <a:solidFill>
                  <a:schemeClr val="tx1">
                    <a:lumMod val="65000"/>
                  </a:schemeClr>
                </a:solidFill>
                <a:latin typeface="Century Gothic"/>
                <a:cs typeface="Century Gothic"/>
              </a:rPr>
              <a:t> 6</a:t>
            </a:r>
            <a:endParaRPr lang="en-US" sz="600" i="1" dirty="0">
              <a:solidFill>
                <a:schemeClr val="tx1">
                  <a:lumMod val="65000"/>
                </a:schemeClr>
              </a:solidFill>
              <a:latin typeface="Century Gothic"/>
              <a:cs typeface="Century Gothic"/>
            </a:endParaRPr>
          </a:p>
          <a:p>
            <a:r>
              <a:rPr lang="en-US" sz="600" dirty="0">
                <a:solidFill>
                  <a:schemeClr val="tx1">
                    <a:lumMod val="65000"/>
                  </a:schemeClr>
                </a:solidFill>
                <a:latin typeface="Century Gothic"/>
                <a:cs typeface="Century Gothic"/>
              </a:rPr>
              <a:t>Dunlap R E &amp; </a:t>
            </a:r>
            <a:r>
              <a:rPr lang="en-US" sz="600" dirty="0" err="1">
                <a:solidFill>
                  <a:schemeClr val="tx1">
                    <a:lumMod val="65000"/>
                  </a:schemeClr>
                </a:solidFill>
                <a:latin typeface="Century Gothic"/>
                <a:cs typeface="Century Gothic"/>
              </a:rPr>
              <a:t>McCright</a:t>
            </a:r>
            <a:r>
              <a:rPr lang="en-US" sz="600" dirty="0">
                <a:solidFill>
                  <a:schemeClr val="tx1">
                    <a:lumMod val="65000"/>
                  </a:schemeClr>
                </a:solidFill>
                <a:latin typeface="Century Gothic"/>
                <a:cs typeface="Century Gothic"/>
              </a:rPr>
              <a:t> A M (2011) </a:t>
            </a:r>
            <a:r>
              <a:rPr lang="en-US" sz="600" i="1" dirty="0">
                <a:solidFill>
                  <a:schemeClr val="tx1">
                    <a:lumMod val="65000"/>
                  </a:schemeClr>
                </a:solidFill>
                <a:latin typeface="Century Gothic"/>
                <a:cs typeface="Century Gothic"/>
              </a:rPr>
              <a:t>The Oxford Handbook of Climate Change and Society</a:t>
            </a:r>
            <a:r>
              <a:rPr lang="en-US" sz="600" dirty="0">
                <a:solidFill>
                  <a:schemeClr val="tx1">
                    <a:lumMod val="65000"/>
                  </a:schemeClr>
                </a:solidFill>
                <a:latin typeface="Century Gothic"/>
                <a:cs typeface="Century Gothic"/>
              </a:rPr>
              <a:t>, </a:t>
            </a:r>
            <a:r>
              <a:rPr lang="en-US" sz="600" dirty="0" err="1">
                <a:solidFill>
                  <a:schemeClr val="tx1">
                    <a:lumMod val="65000"/>
                  </a:schemeClr>
                </a:solidFill>
                <a:latin typeface="Century Gothic"/>
                <a:cs typeface="Century Gothic"/>
              </a:rPr>
              <a:t>Ch</a:t>
            </a:r>
            <a:r>
              <a:rPr lang="en-US" sz="600" dirty="0">
                <a:solidFill>
                  <a:schemeClr val="tx1">
                    <a:lumMod val="65000"/>
                  </a:schemeClr>
                </a:solidFill>
                <a:latin typeface="Century Gothic"/>
                <a:cs typeface="Century Gothic"/>
              </a:rPr>
              <a:t> 10</a:t>
            </a:r>
          </a:p>
          <a:p>
            <a:r>
              <a:rPr lang="en-US" sz="600" dirty="0" err="1">
                <a:solidFill>
                  <a:schemeClr val="tx1">
                    <a:lumMod val="65000"/>
                  </a:schemeClr>
                </a:solidFill>
                <a:latin typeface="Century Gothic"/>
                <a:cs typeface="Century Gothic"/>
              </a:rPr>
              <a:t>Farand</a:t>
            </a:r>
            <a:r>
              <a:rPr lang="en-US" sz="600" dirty="0">
                <a:solidFill>
                  <a:schemeClr val="tx1">
                    <a:lumMod val="65000"/>
                  </a:schemeClr>
                </a:solidFill>
                <a:latin typeface="Century Gothic"/>
                <a:cs typeface="Century Gothic"/>
              </a:rPr>
              <a:t> C, Hope M (18 Nov 2018)  </a:t>
            </a:r>
            <a:r>
              <a:rPr lang="en-US" sz="600" i="1" dirty="0" err="1">
                <a:solidFill>
                  <a:schemeClr val="tx1">
                    <a:lumMod val="65000"/>
                  </a:schemeClr>
                </a:solidFill>
                <a:latin typeface="Century Gothic"/>
                <a:cs typeface="Century Gothic"/>
              </a:rPr>
              <a:t>DeSmogUK</a:t>
            </a:r>
            <a:r>
              <a:rPr lang="en-US" sz="600" dirty="0">
                <a:solidFill>
                  <a:schemeClr val="tx1">
                    <a:lumMod val="65000"/>
                  </a:schemeClr>
                </a:solidFill>
                <a:latin typeface="Century Gothic"/>
                <a:cs typeface="Century Gothic"/>
              </a:rPr>
              <a:t> </a:t>
            </a:r>
          </a:p>
          <a:p>
            <a:endParaRPr lang="en-US" sz="600" dirty="0">
              <a:solidFill>
                <a:schemeClr val="tx1">
                  <a:lumMod val="65000"/>
                </a:schemeClr>
              </a:solidFill>
              <a:latin typeface="Century Gothic"/>
              <a:cs typeface="Century Gothic"/>
            </a:endParaRPr>
          </a:p>
          <a:p>
            <a:pPr>
              <a:defRPr/>
            </a:pPr>
            <a:endParaRPr lang="en-US" sz="600" i="1" dirty="0">
              <a:solidFill>
                <a:schemeClr val="tx1">
                  <a:lumMod val="65000"/>
                </a:schemeClr>
              </a:solidFill>
              <a:latin typeface="Century Gothic"/>
              <a:cs typeface="Century Gothic"/>
            </a:endParaRPr>
          </a:p>
          <a:p>
            <a:pPr>
              <a:defRPr/>
            </a:pPr>
            <a:endParaRPr lang="en-US" sz="600" dirty="0">
              <a:solidFill>
                <a:schemeClr val="tx1">
                  <a:lumMod val="65000"/>
                </a:schemeClr>
              </a:solidFill>
              <a:latin typeface="Century Gothic"/>
              <a:cs typeface="Century Gothic"/>
            </a:endParaRPr>
          </a:p>
        </p:txBody>
      </p:sp>
    </p:spTree>
    <p:extLst>
      <p:ext uri="{BB962C8B-B14F-4D97-AF65-F5344CB8AC3E}">
        <p14:creationId xmlns:p14="http://schemas.microsoft.com/office/powerpoint/2010/main" val="1092213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1000"/>
                                        <p:tgtEl>
                                          <p:spTgt spid="21"/>
                                        </p:tgtEl>
                                      </p:cBhvr>
                                    </p:animEffect>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up)">
                                      <p:cBhvr>
                                        <p:cTn id="14" dur="1000"/>
                                        <p:tgtEl>
                                          <p:spTgt spid="18"/>
                                        </p:tgtEl>
                                      </p:cBhvr>
                                    </p:animEffect>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right)">
                                      <p:cBhvr>
                                        <p:cTn id="23" dur="1000"/>
                                        <p:tgtEl>
                                          <p:spTgt spid="20"/>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8" grpId="0" animBg="1"/>
      <p:bldP spid="19" grpId="0" animBg="1"/>
      <p:bldP spid="20" grpId="0" animBg="1"/>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50000"/>
            <a:alpha val="99000"/>
          </a:schemeClr>
        </a:solidFill>
        <a:effectLst/>
      </p:bgPr>
    </p:bg>
    <p:spTree>
      <p:nvGrpSpPr>
        <p:cNvPr id="1" name=""/>
        <p:cNvGrpSpPr/>
        <p:nvPr/>
      </p:nvGrpSpPr>
      <p:grpSpPr>
        <a:xfrm>
          <a:off x="0" y="0"/>
          <a:ext cx="0" cy="0"/>
          <a:chOff x="0" y="0"/>
          <a:chExt cx="0" cy="0"/>
        </a:xfrm>
      </p:grpSpPr>
      <p:sp>
        <p:nvSpPr>
          <p:cNvPr id="5" name="TextBox 4"/>
          <p:cNvSpPr txBox="1"/>
          <p:nvPr/>
        </p:nvSpPr>
        <p:spPr>
          <a:xfrm>
            <a:off x="710499" y="929404"/>
            <a:ext cx="7827859"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defTabSz="457200" hangingPunct="0"/>
            <a:endParaRPr lang="en-US" sz="2700" dirty="0">
              <a:solidFill>
                <a:srgbClr val="FFFFFF"/>
              </a:solidFill>
              <a:latin typeface="Century Gothic"/>
              <a:ea typeface="Arial"/>
              <a:cs typeface="Century Gothic"/>
              <a:sym typeface="Arial"/>
            </a:endParaRPr>
          </a:p>
          <a:p>
            <a:pPr defTabSz="457200" hangingPunct="0"/>
            <a:r>
              <a:rPr lang="en-US" sz="2700" dirty="0">
                <a:solidFill>
                  <a:srgbClr val="FFFFFF"/>
                </a:solidFill>
                <a:latin typeface="Century Gothic"/>
                <a:ea typeface="Arial"/>
                <a:cs typeface="Century Gothic"/>
                <a:sym typeface="Arial"/>
              </a:rPr>
              <a:t>Have communications about climate change </a:t>
            </a:r>
          </a:p>
          <a:p>
            <a:pPr defTabSz="457200" hangingPunct="0"/>
            <a:r>
              <a:rPr lang="en-US" sz="2700" dirty="0">
                <a:solidFill>
                  <a:srgbClr val="FFFFFF"/>
                </a:solidFill>
                <a:latin typeface="Century Gothic"/>
                <a:ea typeface="Arial"/>
                <a:cs typeface="Century Gothic"/>
                <a:sym typeface="Arial"/>
              </a:rPr>
              <a:t>by ExxonMobil and other fossil fuel companies </a:t>
            </a:r>
          </a:p>
          <a:p>
            <a:pPr defTabSz="457200" hangingPunct="0"/>
            <a:r>
              <a:rPr lang="en-US" sz="2700" dirty="0">
                <a:solidFill>
                  <a:srgbClr val="FFFFFF"/>
                </a:solidFill>
                <a:latin typeface="Century Gothic"/>
                <a:ea typeface="Arial"/>
                <a:cs typeface="Century Gothic"/>
                <a:sym typeface="Arial"/>
              </a:rPr>
              <a:t>misled customers, shareholders, or the public?</a:t>
            </a:r>
          </a:p>
        </p:txBody>
      </p:sp>
    </p:spTree>
    <p:extLst>
      <p:ext uri="{BB962C8B-B14F-4D97-AF65-F5344CB8AC3E}">
        <p14:creationId xmlns:p14="http://schemas.microsoft.com/office/powerpoint/2010/main" val="911120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5048250"/>
          </a:xfrm>
          <a:prstGeom prst="rect">
            <a:avLst/>
          </a:prstGeom>
        </p:spPr>
      </p:pic>
      <p:sp>
        <p:nvSpPr>
          <p:cNvPr id="2" name="Title 1"/>
          <p:cNvSpPr>
            <a:spLocks noGrp="1"/>
          </p:cNvSpPr>
          <p:nvPr>
            <p:ph type="title"/>
          </p:nvPr>
        </p:nvSpPr>
        <p:spPr>
          <a:xfrm>
            <a:off x="78130" y="260431"/>
            <a:ext cx="3220655" cy="581628"/>
          </a:xfrm>
        </p:spPr>
        <p:txBody>
          <a:bodyPr>
            <a:normAutofit fontScale="90000"/>
          </a:bodyPr>
          <a:lstStyle/>
          <a:p>
            <a:r>
              <a:rPr lang="en-US" dirty="0">
                <a:solidFill>
                  <a:srgbClr val="FFFF00"/>
                </a:solidFill>
              </a:rPr>
              <a:t>769,000-3.5 million </a:t>
            </a:r>
            <a:br>
              <a:rPr lang="en-US" dirty="0">
                <a:solidFill>
                  <a:srgbClr val="FFFF00"/>
                </a:solidFill>
              </a:rPr>
            </a:br>
            <a:endParaRPr lang="en-US" sz="1650" dirty="0">
              <a:solidFill>
                <a:srgbClr val="FFFF00"/>
              </a:solidFill>
            </a:endParaRPr>
          </a:p>
        </p:txBody>
      </p:sp>
      <p:sp>
        <p:nvSpPr>
          <p:cNvPr id="3" name="Content Placeholder 2"/>
          <p:cNvSpPr>
            <a:spLocks noGrp="1"/>
          </p:cNvSpPr>
          <p:nvPr>
            <p:ph idx="1"/>
          </p:nvPr>
        </p:nvSpPr>
        <p:spPr>
          <a:xfrm>
            <a:off x="5506077" y="139545"/>
            <a:ext cx="3431809" cy="1277026"/>
          </a:xfrm>
        </p:spPr>
        <p:txBody>
          <a:bodyPr>
            <a:normAutofit fontScale="40000" lnSpcReduction="20000"/>
          </a:bodyPr>
          <a:lstStyle/>
          <a:p>
            <a:r>
              <a:rPr lang="en-US" dirty="0"/>
              <a:t>They are in every state</a:t>
            </a:r>
          </a:p>
          <a:p>
            <a:r>
              <a:rPr lang="en-US" dirty="0"/>
              <a:t>More in ‘red’ states than in ‘blue’ ones.</a:t>
            </a:r>
          </a:p>
          <a:p>
            <a:r>
              <a:rPr lang="en-US" dirty="0"/>
              <a:t>One of the fastest growing sectors of US Economy. 13% growth in 2015 (Bureau of Labor statistics)</a:t>
            </a:r>
          </a:p>
        </p:txBody>
      </p:sp>
      <p:sp>
        <p:nvSpPr>
          <p:cNvPr id="6" name="Rectangle 5"/>
          <p:cNvSpPr/>
          <p:nvPr/>
        </p:nvSpPr>
        <p:spPr>
          <a:xfrm>
            <a:off x="6001474" y="4551715"/>
            <a:ext cx="3356658" cy="415498"/>
          </a:xfrm>
          <a:prstGeom prst="rect">
            <a:avLst/>
          </a:prstGeom>
        </p:spPr>
        <p:txBody>
          <a:bodyPr wrap="square">
            <a:spAutoFit/>
          </a:bodyPr>
          <a:lstStyle/>
          <a:p>
            <a:r>
              <a:rPr lang="en-US" sz="1050" dirty="0"/>
              <a:t>http://</a:t>
            </a:r>
            <a:r>
              <a:rPr lang="en-US" sz="1050" dirty="0" err="1"/>
              <a:t>www.eesi.org</a:t>
            </a:r>
            <a:r>
              <a:rPr lang="en-US" sz="1050" dirty="0"/>
              <a:t>/papers/view/fact-sheet-jobs-in-renewable-energy-and-energy-efficiency-2015</a:t>
            </a:r>
          </a:p>
        </p:txBody>
      </p:sp>
      <p:sp>
        <p:nvSpPr>
          <p:cNvPr id="7" name="Title 1"/>
          <p:cNvSpPr txBox="1">
            <a:spLocks/>
          </p:cNvSpPr>
          <p:nvPr/>
        </p:nvSpPr>
        <p:spPr>
          <a:xfrm>
            <a:off x="894147" y="665663"/>
            <a:ext cx="2274424" cy="581628"/>
          </a:xfrm>
          <a:prstGeom prst="rect">
            <a:avLst/>
          </a:prstGeom>
          <a:effectLst/>
        </p:spPr>
        <p:txBody>
          <a:bodyPr vert="horz" lIns="68580" tIns="34290" rIns="68580" bIns="34290" rtlCol="0" anchor="ctr">
            <a:normAutofit fontScale="75000" lnSpcReduction="200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25" cap="none" dirty="0">
                <a:solidFill>
                  <a:srgbClr val="FFFF00"/>
                </a:solidFill>
              </a:rPr>
              <a:t>Even at the low end, that’s </a:t>
            </a:r>
          </a:p>
          <a:p>
            <a:r>
              <a:rPr lang="en-US" sz="2025" cap="none" dirty="0">
                <a:solidFill>
                  <a:srgbClr val="FFFF00"/>
                </a:solidFill>
              </a:rPr>
              <a:t>3x the jobs in fossil fuels</a:t>
            </a:r>
            <a:r>
              <a:rPr lang="en-US" sz="2025" dirty="0">
                <a:solidFill>
                  <a:srgbClr val="FFFF00"/>
                </a:solidFill>
              </a:rPr>
              <a:t>.</a:t>
            </a:r>
            <a:r>
              <a:rPr lang="en-US" sz="2700" dirty="0">
                <a:solidFill>
                  <a:srgbClr val="FFFF00"/>
                </a:solidFill>
              </a:rPr>
              <a:t/>
            </a:r>
            <a:br>
              <a:rPr lang="en-US" sz="2700" dirty="0">
                <a:solidFill>
                  <a:srgbClr val="FFFF00"/>
                </a:solidFill>
              </a:rPr>
            </a:br>
            <a:endParaRPr lang="en-US" sz="1650" cap="none" dirty="0">
              <a:solidFill>
                <a:srgbClr val="FFFF00"/>
              </a:solidFill>
            </a:endParaRPr>
          </a:p>
        </p:txBody>
      </p:sp>
    </p:spTree>
    <p:extLst>
      <p:ext uri="{BB962C8B-B14F-4D97-AF65-F5344CB8AC3E}">
        <p14:creationId xmlns:p14="http://schemas.microsoft.com/office/powerpoint/2010/main" val="31952837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50A837-6065-B84E-A786-3CCDE6068EBD}"/>
              </a:ext>
            </a:extLst>
          </p:cNvPr>
          <p:cNvSpPr>
            <a:spLocks noGrp="1"/>
          </p:cNvSpPr>
          <p:nvPr>
            <p:ph type="title"/>
          </p:nvPr>
        </p:nvSpPr>
        <p:spPr/>
        <p:txBody>
          <a:bodyPr/>
          <a:lstStyle/>
          <a:p>
            <a:r>
              <a:rPr lang="en-US" dirty="0"/>
              <a:t>Additional slides on Europe</a:t>
            </a:r>
          </a:p>
        </p:txBody>
      </p:sp>
      <p:sp>
        <p:nvSpPr>
          <p:cNvPr id="3" name="Content Placeholder 2">
            <a:extLst>
              <a:ext uri="{FF2B5EF4-FFF2-40B4-BE49-F238E27FC236}">
                <a16:creationId xmlns:a16="http://schemas.microsoft.com/office/drawing/2014/main" xmlns="" id="{FCCF15BB-9332-7749-83BE-4FC40846AA6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1179035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0700" y="1039674"/>
            <a:ext cx="8255000" cy="2015936"/>
          </a:xfrm>
          <a:prstGeom prst="rect">
            <a:avLst/>
          </a:prstGeom>
        </p:spPr>
        <p:txBody>
          <a:bodyPr wrap="square">
            <a:spAutoFit/>
          </a:bodyPr>
          <a:lstStyle/>
          <a:p>
            <a:r>
              <a:rPr lang="en-US" sz="2500" dirty="0">
                <a:latin typeface="Century Gothic"/>
                <a:cs typeface="Century Gothic"/>
              </a:rPr>
              <a:t>“Arguments </a:t>
            </a:r>
            <a:r>
              <a:rPr lang="en-US" sz="2500" dirty="0" err="1">
                <a:latin typeface="Century Gothic"/>
                <a:cs typeface="Century Gothic"/>
              </a:rPr>
              <a:t>emphasising</a:t>
            </a:r>
            <a:r>
              <a:rPr lang="en-US" sz="2500" dirty="0">
                <a:latin typeface="Century Gothic"/>
                <a:cs typeface="Century Gothic"/>
              </a:rPr>
              <a:t> scientific uncertainty have </a:t>
            </a:r>
            <a:r>
              <a:rPr lang="en-US" sz="2500" dirty="0">
                <a:solidFill>
                  <a:srgbClr val="FF0000"/>
                </a:solidFill>
                <a:latin typeface="Century Gothic"/>
                <a:cs typeface="Century Gothic"/>
              </a:rPr>
              <a:t>achieved political traction in the United Kingdom, creating a ‘fog of distrust’ instrumental in </a:t>
            </a:r>
          </a:p>
          <a:p>
            <a:r>
              <a:rPr lang="en-US" sz="2500" dirty="0">
                <a:solidFill>
                  <a:srgbClr val="FF0000"/>
                </a:solidFill>
                <a:latin typeface="Century Gothic"/>
                <a:cs typeface="Century Gothic"/>
              </a:rPr>
              <a:t>draining political capital </a:t>
            </a:r>
            <a:r>
              <a:rPr lang="en-US" sz="2500" dirty="0">
                <a:latin typeface="Century Gothic"/>
                <a:cs typeface="Century Gothic"/>
              </a:rPr>
              <a:t>from the </a:t>
            </a:r>
          </a:p>
          <a:p>
            <a:r>
              <a:rPr lang="en-US" sz="2500" dirty="0">
                <a:latin typeface="Century Gothic"/>
                <a:cs typeface="Century Gothic"/>
              </a:rPr>
              <a:t>active implementation of climate policy.”</a:t>
            </a:r>
          </a:p>
        </p:txBody>
      </p:sp>
      <p:sp>
        <p:nvSpPr>
          <p:cNvPr id="2" name="Rectangle 1"/>
          <p:cNvSpPr/>
          <p:nvPr/>
        </p:nvSpPr>
        <p:spPr>
          <a:xfrm>
            <a:off x="675078" y="3651745"/>
            <a:ext cx="6260111" cy="276999"/>
          </a:xfrm>
          <a:prstGeom prst="rect">
            <a:avLst/>
          </a:prstGeom>
        </p:spPr>
        <p:txBody>
          <a:bodyPr wrap="square">
            <a:spAutoFit/>
          </a:bodyPr>
          <a:lstStyle/>
          <a:p>
            <a:r>
              <a:rPr lang="en-US" sz="1200" dirty="0">
                <a:latin typeface="Century Gothic"/>
                <a:cs typeface="Century Gothic"/>
              </a:rPr>
              <a:t>Sharman A &amp; Perkins R (2017) </a:t>
            </a:r>
            <a:r>
              <a:rPr lang="en-US" sz="1200" i="1" dirty="0">
                <a:latin typeface="Century Gothic"/>
                <a:cs typeface="Century Gothic"/>
              </a:rPr>
              <a:t>Environment and Planning A </a:t>
            </a:r>
            <a:r>
              <a:rPr lang="en-US" sz="1200" b="1" dirty="0">
                <a:latin typeface="Century Gothic"/>
                <a:cs typeface="Century Gothic"/>
              </a:rPr>
              <a:t>49</a:t>
            </a:r>
            <a:r>
              <a:rPr lang="en-US" sz="1200" dirty="0">
                <a:latin typeface="Century Gothic"/>
                <a:cs typeface="Century Gothic"/>
              </a:rPr>
              <a:t> 2281</a:t>
            </a:r>
          </a:p>
        </p:txBody>
      </p:sp>
    </p:spTree>
    <p:extLst>
      <p:ext uri="{BB962C8B-B14F-4D97-AF65-F5344CB8AC3E}">
        <p14:creationId xmlns:p14="http://schemas.microsoft.com/office/powerpoint/2010/main" val="661907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2019-03-15 16.29.02.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7170" y="443090"/>
            <a:ext cx="6813776" cy="4325056"/>
          </a:xfrm>
          <a:prstGeom prst="rect">
            <a:avLst/>
          </a:prstGeom>
        </p:spPr>
      </p:pic>
      <p:sp>
        <p:nvSpPr>
          <p:cNvPr id="3" name="Rectangle 2"/>
          <p:cNvSpPr/>
          <p:nvPr/>
        </p:nvSpPr>
        <p:spPr>
          <a:xfrm>
            <a:off x="4787057" y="3668889"/>
            <a:ext cx="2652889" cy="479778"/>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5" name="Rectangle 4"/>
          <p:cNvSpPr/>
          <p:nvPr/>
        </p:nvSpPr>
        <p:spPr>
          <a:xfrm>
            <a:off x="152399" y="37323"/>
            <a:ext cx="5139267" cy="584776"/>
          </a:xfrm>
          <a:prstGeom prst="rect">
            <a:avLst/>
          </a:prstGeom>
        </p:spPr>
        <p:txBody>
          <a:bodyPr wrap="square">
            <a:spAutoFit/>
          </a:bodyPr>
          <a:lstStyle/>
          <a:p>
            <a:r>
              <a:rPr lang="en-US" sz="3200" dirty="0">
                <a:solidFill>
                  <a:srgbClr val="000000"/>
                </a:solidFill>
                <a:latin typeface="Century Gothic"/>
                <a:cs typeface="Century Gothic"/>
              </a:rPr>
              <a:t>Europe’s Web of Denial</a:t>
            </a:r>
          </a:p>
        </p:txBody>
      </p:sp>
      <p:sp>
        <p:nvSpPr>
          <p:cNvPr id="6" name="Rectangle 5"/>
          <p:cNvSpPr/>
          <p:nvPr/>
        </p:nvSpPr>
        <p:spPr>
          <a:xfrm>
            <a:off x="5706536" y="4832729"/>
            <a:ext cx="3471332" cy="307777"/>
          </a:xfrm>
          <a:prstGeom prst="rect">
            <a:avLst/>
          </a:prstGeom>
        </p:spPr>
        <p:txBody>
          <a:bodyPr wrap="square">
            <a:spAutoFit/>
          </a:bodyPr>
          <a:lstStyle/>
          <a:p>
            <a:pPr algn="r"/>
            <a:r>
              <a:rPr lang="en-US" sz="700" dirty="0">
                <a:solidFill>
                  <a:schemeClr val="tx1">
                    <a:lumMod val="50000"/>
                  </a:schemeClr>
                </a:solidFill>
                <a:latin typeface="Century Gothic"/>
                <a:cs typeface="Century Gothic"/>
              </a:rPr>
              <a:t>Corporate Europe Observatory (Dec 2010) </a:t>
            </a:r>
          </a:p>
          <a:p>
            <a:pPr algn="r"/>
            <a:r>
              <a:rPr lang="en-US" sz="700" i="1" dirty="0">
                <a:solidFill>
                  <a:schemeClr val="tx1">
                    <a:lumMod val="50000"/>
                  </a:schemeClr>
                </a:solidFill>
                <a:latin typeface="Century Gothic"/>
                <a:cs typeface="Century Gothic"/>
              </a:rPr>
              <a:t>Concealing their sources – who funds Europe’s climate change deniers?</a:t>
            </a:r>
          </a:p>
        </p:txBody>
      </p:sp>
    </p:spTree>
    <p:extLst>
      <p:ext uri="{BB962C8B-B14F-4D97-AF65-F5344CB8AC3E}">
        <p14:creationId xmlns:p14="http://schemas.microsoft.com/office/powerpoint/2010/main" val="382912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2" name="Straight Arrow Connector 81"/>
          <p:cNvCxnSpPr/>
          <p:nvPr/>
        </p:nvCxnSpPr>
        <p:spPr>
          <a:xfrm>
            <a:off x="2821402" y="2140990"/>
            <a:ext cx="0" cy="2414549"/>
          </a:xfrm>
          <a:prstGeom prst="straightConnector1">
            <a:avLst/>
          </a:prstGeom>
          <a:noFill/>
          <a:ln w="19050" cap="flat">
            <a:solidFill>
              <a:srgbClr val="FF0000"/>
            </a:solidFill>
            <a:prstDash val="solid"/>
            <a:miter lim="400000"/>
            <a:headEnd type="none" w="lg" len="med"/>
            <a:tailEnd type="triangle" w="lg" len="med"/>
          </a:ln>
          <a:effectLst/>
          <a:sp3d/>
        </p:spPr>
        <p:style>
          <a:lnRef idx="0">
            <a:scrgbClr r="0" g="0" b="0"/>
          </a:lnRef>
          <a:fillRef idx="0">
            <a:scrgbClr r="0" g="0" b="0"/>
          </a:fillRef>
          <a:effectRef idx="0">
            <a:scrgbClr r="0" g="0" b="0"/>
          </a:effectRef>
          <a:fontRef idx="none"/>
        </p:style>
      </p:cxnSp>
      <p:cxnSp>
        <p:nvCxnSpPr>
          <p:cNvPr id="43" name="Straight Arrow Connector 42"/>
          <p:cNvCxnSpPr>
            <a:endCxn id="14" idx="1"/>
          </p:cNvCxnSpPr>
          <p:nvPr/>
        </p:nvCxnSpPr>
        <p:spPr>
          <a:xfrm>
            <a:off x="696394" y="886462"/>
            <a:ext cx="651626" cy="1033150"/>
          </a:xfrm>
          <a:prstGeom prst="straightConnector1">
            <a:avLst/>
          </a:prstGeom>
          <a:noFill/>
          <a:ln w="19050" cap="flat">
            <a:solidFill>
              <a:srgbClr val="FF0000"/>
            </a:solidFill>
            <a:prstDash val="solid"/>
            <a:miter lim="400000"/>
            <a:headEnd type="none" w="lg" len="med"/>
            <a:tailEnd type="triangle" w="lg" len="med"/>
          </a:ln>
          <a:effectLst/>
          <a:sp3d/>
        </p:spPr>
        <p:style>
          <a:lnRef idx="0">
            <a:scrgbClr r="0" g="0" b="0"/>
          </a:lnRef>
          <a:fillRef idx="0">
            <a:scrgbClr r="0" g="0" b="0"/>
          </a:fillRef>
          <a:effectRef idx="0">
            <a:scrgbClr r="0" g="0" b="0"/>
          </a:effectRef>
          <a:fontRef idx="none"/>
        </p:style>
      </p:cxnSp>
      <p:cxnSp>
        <p:nvCxnSpPr>
          <p:cNvPr id="78" name="Straight Arrow Connector 77"/>
          <p:cNvCxnSpPr>
            <a:endCxn id="14" idx="3"/>
          </p:cNvCxnSpPr>
          <p:nvPr/>
        </p:nvCxnSpPr>
        <p:spPr>
          <a:xfrm flipH="1">
            <a:off x="3211286" y="881303"/>
            <a:ext cx="626241" cy="1038309"/>
          </a:xfrm>
          <a:prstGeom prst="straightConnector1">
            <a:avLst/>
          </a:prstGeom>
          <a:noFill/>
          <a:ln w="19050" cap="flat">
            <a:solidFill>
              <a:srgbClr val="FF0000"/>
            </a:solidFill>
            <a:prstDash val="solid"/>
            <a:miter lim="400000"/>
            <a:headEnd type="none" w="lg" len="med"/>
            <a:tailEnd type="triangle" w="lg" len="med"/>
          </a:ln>
          <a:effectLst/>
          <a:sp3d/>
        </p:spPr>
        <p:style>
          <a:lnRef idx="0">
            <a:scrgbClr r="0" g="0" b="0"/>
          </a:lnRef>
          <a:fillRef idx="0">
            <a:scrgbClr r="0" g="0" b="0"/>
          </a:fillRef>
          <a:effectRef idx="0">
            <a:scrgbClr r="0" g="0" b="0"/>
          </a:effectRef>
          <a:fontRef idx="none"/>
        </p:style>
      </p:cxnSp>
      <p:cxnSp>
        <p:nvCxnSpPr>
          <p:cNvPr id="86" name="Straight Arrow Connector 85"/>
          <p:cNvCxnSpPr/>
          <p:nvPr/>
        </p:nvCxnSpPr>
        <p:spPr>
          <a:xfrm>
            <a:off x="2276929" y="4368922"/>
            <a:ext cx="0" cy="197947"/>
          </a:xfrm>
          <a:prstGeom prst="straightConnector1">
            <a:avLst/>
          </a:prstGeom>
          <a:noFill/>
          <a:ln w="19050" cap="flat">
            <a:solidFill>
              <a:srgbClr val="FF0000"/>
            </a:solidFill>
            <a:prstDash val="solid"/>
            <a:miter lim="400000"/>
            <a:headEnd type="triangle" w="lg" len="med"/>
            <a:tailEnd type="triangle" w="lg" len="med"/>
          </a:ln>
          <a:effectLst/>
          <a:sp3d/>
        </p:spPr>
        <p:style>
          <a:lnRef idx="0">
            <a:scrgbClr r="0" g="0" b="0"/>
          </a:lnRef>
          <a:fillRef idx="0">
            <a:scrgbClr r="0" g="0" b="0"/>
          </a:fillRef>
          <a:effectRef idx="0">
            <a:scrgbClr r="0" g="0" b="0"/>
          </a:effectRef>
          <a:fontRef idx="none"/>
        </p:style>
      </p:cxnSp>
      <p:sp>
        <p:nvSpPr>
          <p:cNvPr id="5" name="TextBox 4"/>
          <p:cNvSpPr txBox="1"/>
          <p:nvPr/>
        </p:nvSpPr>
        <p:spPr>
          <a:xfrm>
            <a:off x="915209" y="-22995"/>
            <a:ext cx="3248577"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r>
              <a:rPr lang="en-US" dirty="0">
                <a:latin typeface="Century Gothic"/>
                <a:cs typeface="Century Gothic"/>
              </a:rPr>
              <a:t>Climate denial machine</a:t>
            </a:r>
            <a:endParaRPr lang="en-US" dirty="0"/>
          </a:p>
        </p:txBody>
      </p:sp>
      <p:sp>
        <p:nvSpPr>
          <p:cNvPr id="8" name="Rectangle 7"/>
          <p:cNvSpPr/>
          <p:nvPr/>
        </p:nvSpPr>
        <p:spPr>
          <a:xfrm>
            <a:off x="3262087" y="432105"/>
            <a:ext cx="1195616" cy="433804"/>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9" name="Rectangle 8"/>
          <p:cNvSpPr/>
          <p:nvPr/>
        </p:nvSpPr>
        <p:spPr>
          <a:xfrm>
            <a:off x="1703616" y="434516"/>
            <a:ext cx="1195616" cy="433804"/>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10" name="Rectangle 9"/>
          <p:cNvSpPr/>
          <p:nvPr/>
        </p:nvSpPr>
        <p:spPr>
          <a:xfrm>
            <a:off x="152404" y="432105"/>
            <a:ext cx="1195616" cy="433804"/>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13" name="Rectangle 12"/>
          <p:cNvSpPr/>
          <p:nvPr/>
        </p:nvSpPr>
        <p:spPr>
          <a:xfrm>
            <a:off x="1348019" y="1076784"/>
            <a:ext cx="1863267" cy="433804"/>
          </a:xfrm>
          <a:prstGeom prst="rect">
            <a:avLst/>
          </a:prstGeom>
          <a:solidFill>
            <a:srgbClr val="000000"/>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16" name="Oval 15"/>
          <p:cNvSpPr/>
          <p:nvPr/>
        </p:nvSpPr>
        <p:spPr>
          <a:xfrm>
            <a:off x="1608359" y="2984572"/>
            <a:ext cx="1376140" cy="1376140"/>
          </a:xfrm>
          <a:prstGeom prst="ellipse">
            <a:avLst/>
          </a:prstGeom>
          <a:solidFill>
            <a:srgbClr val="000000"/>
          </a:solidFill>
          <a:ln w="12700" cap="flat">
            <a:solidFill>
              <a:srgbClr val="FFFFFF"/>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17" name="Rectangle 16"/>
          <p:cNvSpPr/>
          <p:nvPr/>
        </p:nvSpPr>
        <p:spPr>
          <a:xfrm>
            <a:off x="152403" y="4570933"/>
            <a:ext cx="4254499" cy="433804"/>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18" name="TextBox 17"/>
          <p:cNvSpPr txBox="1"/>
          <p:nvPr/>
        </p:nvSpPr>
        <p:spPr>
          <a:xfrm>
            <a:off x="-18142" y="414538"/>
            <a:ext cx="1572176"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ctr"/>
            <a:r>
              <a:rPr lang="en-US" sz="1200" dirty="0">
                <a:latin typeface="Century Gothic"/>
                <a:cs typeface="Century Gothic"/>
              </a:rPr>
              <a:t>ExxonMobil</a:t>
            </a:r>
          </a:p>
          <a:p>
            <a:pPr algn="ctr"/>
            <a:r>
              <a:rPr lang="en-US" sz="1200" dirty="0">
                <a:latin typeface="Century Gothic"/>
                <a:cs typeface="Century Gothic"/>
              </a:rPr>
              <a:t>API</a:t>
            </a:r>
            <a:endParaRPr lang="en-US" sz="1200" dirty="0"/>
          </a:p>
        </p:txBody>
      </p:sp>
      <p:sp>
        <p:nvSpPr>
          <p:cNvPr id="20" name="TextBox 19"/>
          <p:cNvSpPr txBox="1"/>
          <p:nvPr/>
        </p:nvSpPr>
        <p:spPr>
          <a:xfrm>
            <a:off x="3223082" y="404892"/>
            <a:ext cx="1285413"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ctr"/>
            <a:r>
              <a:rPr lang="en-US" sz="1200" dirty="0">
                <a:latin typeface="Century Gothic"/>
                <a:cs typeface="Century Gothic"/>
              </a:rPr>
              <a:t>Koch Foundation </a:t>
            </a:r>
            <a:endParaRPr lang="en-US" sz="1200" dirty="0"/>
          </a:p>
        </p:txBody>
      </p:sp>
      <p:sp>
        <p:nvSpPr>
          <p:cNvPr id="14" name="Rectangle 13"/>
          <p:cNvSpPr/>
          <p:nvPr/>
        </p:nvSpPr>
        <p:spPr>
          <a:xfrm>
            <a:off x="1348020" y="1702710"/>
            <a:ext cx="1863266" cy="433804"/>
          </a:xfrm>
          <a:prstGeom prst="rect">
            <a:avLst/>
          </a:prstGeom>
          <a:solidFill>
            <a:srgbClr val="000000"/>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15" name="Rectangle 14"/>
          <p:cNvSpPr/>
          <p:nvPr/>
        </p:nvSpPr>
        <p:spPr>
          <a:xfrm>
            <a:off x="1348018" y="2322155"/>
            <a:ext cx="1863267" cy="433804"/>
          </a:xfrm>
          <a:prstGeom prst="rect">
            <a:avLst/>
          </a:prstGeom>
          <a:solidFill>
            <a:srgbClr val="000000"/>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55" name="TextBox 54"/>
          <p:cNvSpPr txBox="1"/>
          <p:nvPr/>
        </p:nvSpPr>
        <p:spPr>
          <a:xfrm>
            <a:off x="1393373" y="1673779"/>
            <a:ext cx="177255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ctr"/>
            <a:r>
              <a:rPr lang="en-US" sz="1200" dirty="0">
                <a:latin typeface="Century Gothic"/>
                <a:cs typeface="Century Gothic"/>
              </a:rPr>
              <a:t>Institute for </a:t>
            </a:r>
          </a:p>
          <a:p>
            <a:pPr algn="ctr"/>
            <a:r>
              <a:rPr lang="en-US" sz="1200" dirty="0">
                <a:latin typeface="Century Gothic"/>
                <a:cs typeface="Century Gothic"/>
              </a:rPr>
              <a:t>Energy Research</a:t>
            </a:r>
            <a:endParaRPr lang="en-US" sz="1200" dirty="0"/>
          </a:p>
        </p:txBody>
      </p:sp>
      <p:sp>
        <p:nvSpPr>
          <p:cNvPr id="60" name="TextBox 59"/>
          <p:cNvSpPr txBox="1"/>
          <p:nvPr/>
        </p:nvSpPr>
        <p:spPr>
          <a:xfrm>
            <a:off x="1631961" y="3719775"/>
            <a:ext cx="644968"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ctr"/>
            <a:r>
              <a:rPr lang="en-US" sz="1200" dirty="0">
                <a:latin typeface="Century Gothic"/>
                <a:cs typeface="Century Gothic"/>
              </a:rPr>
              <a:t>Media</a:t>
            </a:r>
            <a:endParaRPr lang="en-US" sz="1200" dirty="0"/>
          </a:p>
        </p:txBody>
      </p:sp>
      <p:sp>
        <p:nvSpPr>
          <p:cNvPr id="61" name="TextBox 60"/>
          <p:cNvSpPr txBox="1"/>
          <p:nvPr/>
        </p:nvSpPr>
        <p:spPr>
          <a:xfrm>
            <a:off x="2448391" y="3696446"/>
            <a:ext cx="563321"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ctr"/>
            <a:r>
              <a:rPr lang="en-US" sz="1200" dirty="0">
                <a:latin typeface="Century Gothic"/>
                <a:cs typeface="Century Gothic"/>
              </a:rPr>
              <a:t>Blogs</a:t>
            </a:r>
            <a:endParaRPr lang="en-US" sz="1200" dirty="0"/>
          </a:p>
        </p:txBody>
      </p:sp>
      <p:sp>
        <p:nvSpPr>
          <p:cNvPr id="62" name="TextBox 61"/>
          <p:cNvSpPr txBox="1"/>
          <p:nvPr/>
        </p:nvSpPr>
        <p:spPr>
          <a:xfrm>
            <a:off x="1812468" y="3063639"/>
            <a:ext cx="972939"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ctr"/>
            <a:r>
              <a:rPr lang="en-US" sz="1200" dirty="0">
                <a:latin typeface="Century Gothic"/>
                <a:cs typeface="Century Gothic"/>
              </a:rPr>
              <a:t>Politicians</a:t>
            </a:r>
            <a:endParaRPr lang="en-US" sz="1200" dirty="0"/>
          </a:p>
        </p:txBody>
      </p:sp>
      <p:sp>
        <p:nvSpPr>
          <p:cNvPr id="48" name="TextBox 47"/>
          <p:cNvSpPr txBox="1"/>
          <p:nvPr/>
        </p:nvSpPr>
        <p:spPr>
          <a:xfrm>
            <a:off x="461637" y="4635676"/>
            <a:ext cx="3720291"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ctr"/>
            <a:r>
              <a:rPr lang="en-US" sz="1200" dirty="0">
                <a:latin typeface="Century Gothic"/>
                <a:cs typeface="Century Gothic"/>
              </a:rPr>
              <a:t>Study Author</a:t>
            </a:r>
            <a:endParaRPr lang="en-US" sz="1200" dirty="0"/>
          </a:p>
        </p:txBody>
      </p:sp>
      <p:sp>
        <p:nvSpPr>
          <p:cNvPr id="49" name="Arc 48"/>
          <p:cNvSpPr/>
          <p:nvPr/>
        </p:nvSpPr>
        <p:spPr>
          <a:xfrm>
            <a:off x="1745356" y="3127540"/>
            <a:ext cx="1099320" cy="1099320"/>
          </a:xfrm>
          <a:prstGeom prst="arc">
            <a:avLst>
              <a:gd name="adj1" fmla="val 19121356"/>
              <a:gd name="adj2" fmla="val 589691"/>
            </a:avLst>
          </a:prstGeom>
          <a:noFill/>
          <a:ln w="19050" cap="flat">
            <a:solidFill>
              <a:srgbClr val="FF0000"/>
            </a:solidFill>
            <a:prstDash val="solid"/>
            <a:miter lim="400000"/>
            <a:tailEnd type="triangle" w="lg" len="lg"/>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FF0000"/>
              </a:solidFill>
              <a:effectLst/>
              <a:uFillTx/>
            </a:endParaRPr>
          </a:p>
        </p:txBody>
      </p:sp>
      <p:sp>
        <p:nvSpPr>
          <p:cNvPr id="50" name="Arc 49"/>
          <p:cNvSpPr/>
          <p:nvPr/>
        </p:nvSpPr>
        <p:spPr>
          <a:xfrm>
            <a:off x="1745356" y="3122982"/>
            <a:ext cx="1099320" cy="1099320"/>
          </a:xfrm>
          <a:prstGeom prst="arc">
            <a:avLst>
              <a:gd name="adj1" fmla="val 10239460"/>
              <a:gd name="adj2" fmla="val 13562798"/>
            </a:avLst>
          </a:prstGeom>
          <a:noFill/>
          <a:ln w="19050" cap="flat">
            <a:solidFill>
              <a:srgbClr val="FF0000"/>
            </a:solidFill>
            <a:prstDash val="solid"/>
            <a:miter lim="400000"/>
            <a:tailEnd type="triangle" w="lg" len="lg"/>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FF0000"/>
              </a:solidFill>
              <a:effectLst/>
              <a:uFillTx/>
            </a:endParaRPr>
          </a:p>
        </p:txBody>
      </p:sp>
      <p:sp>
        <p:nvSpPr>
          <p:cNvPr id="51" name="Arc 50"/>
          <p:cNvSpPr/>
          <p:nvPr/>
        </p:nvSpPr>
        <p:spPr>
          <a:xfrm>
            <a:off x="1748507" y="3143257"/>
            <a:ext cx="1099320" cy="1099320"/>
          </a:xfrm>
          <a:prstGeom prst="arc">
            <a:avLst>
              <a:gd name="adj1" fmla="val 2060594"/>
              <a:gd name="adj2" fmla="val 8818552"/>
            </a:avLst>
          </a:prstGeom>
          <a:noFill/>
          <a:ln w="19050" cap="flat">
            <a:solidFill>
              <a:srgbClr val="FF0000"/>
            </a:solidFill>
            <a:prstDash val="solid"/>
            <a:miter lim="400000"/>
            <a:tailEnd type="triangle" w="lg" len="lg"/>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FF0000"/>
              </a:solidFill>
              <a:effectLst/>
              <a:uFillTx/>
            </a:endParaRPr>
          </a:p>
        </p:txBody>
      </p:sp>
      <p:pic>
        <p:nvPicPr>
          <p:cNvPr id="52" name="Picture 51" descr="Screenshot 2019-03-13 16.02.2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50869" y="148657"/>
            <a:ext cx="3067876" cy="4314505"/>
          </a:xfrm>
          <a:prstGeom prst="rect">
            <a:avLst/>
          </a:prstGeom>
        </p:spPr>
      </p:pic>
      <p:pic>
        <p:nvPicPr>
          <p:cNvPr id="54" name="Picture 53" descr="Screenshot 2019-03-13 16.01.34.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68236" y="2305910"/>
            <a:ext cx="5041899" cy="742512"/>
          </a:xfrm>
          <a:prstGeom prst="rect">
            <a:avLst/>
          </a:prstGeom>
          <a:ln>
            <a:noFill/>
          </a:ln>
          <a:effectLst>
            <a:softEdge rad="112500"/>
          </a:effectLst>
        </p:spPr>
      </p:pic>
      <p:sp>
        <p:nvSpPr>
          <p:cNvPr id="59" name="Rectangle 58"/>
          <p:cNvSpPr/>
          <p:nvPr/>
        </p:nvSpPr>
        <p:spPr>
          <a:xfrm>
            <a:off x="8318745" y="2561759"/>
            <a:ext cx="613591" cy="168742"/>
          </a:xfrm>
          <a:prstGeom prst="rect">
            <a:avLst/>
          </a:prstGeom>
          <a:solidFill>
            <a:srgbClr val="FF0000">
              <a:alpha val="24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defTabSz="457200" hangingPunct="0"/>
            <a:endParaRPr lang="en-US" sz="1200" b="1">
              <a:solidFill>
                <a:srgbClr val="FFFFFF">
                  <a:alpha val="50000"/>
                </a:srgbClr>
              </a:solidFill>
              <a:latin typeface="Calibri"/>
              <a:sym typeface="Arial"/>
            </a:endParaRPr>
          </a:p>
        </p:txBody>
      </p:sp>
      <p:sp>
        <p:nvSpPr>
          <p:cNvPr id="64" name="Rectangle 63"/>
          <p:cNvSpPr/>
          <p:nvPr/>
        </p:nvSpPr>
        <p:spPr>
          <a:xfrm>
            <a:off x="4191245" y="2714159"/>
            <a:ext cx="2455091" cy="168742"/>
          </a:xfrm>
          <a:prstGeom prst="rect">
            <a:avLst/>
          </a:prstGeom>
          <a:solidFill>
            <a:srgbClr val="FF0000">
              <a:alpha val="24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defTabSz="457200" hangingPunct="0"/>
            <a:endParaRPr lang="en-US" sz="1200" b="1">
              <a:solidFill>
                <a:srgbClr val="FFFFFF">
                  <a:alpha val="50000"/>
                </a:srgbClr>
              </a:solidFill>
              <a:latin typeface="Calibri"/>
              <a:sym typeface="Arial"/>
            </a:endParaRPr>
          </a:p>
        </p:txBody>
      </p:sp>
      <p:sp>
        <p:nvSpPr>
          <p:cNvPr id="66" name="Rectangle 65"/>
          <p:cNvSpPr/>
          <p:nvPr/>
        </p:nvSpPr>
        <p:spPr>
          <a:xfrm>
            <a:off x="5689602" y="4824262"/>
            <a:ext cx="3471332" cy="415498"/>
          </a:xfrm>
          <a:prstGeom prst="rect">
            <a:avLst/>
          </a:prstGeom>
        </p:spPr>
        <p:txBody>
          <a:bodyPr wrap="square">
            <a:spAutoFit/>
          </a:bodyPr>
          <a:lstStyle/>
          <a:p>
            <a:pPr algn="r"/>
            <a:r>
              <a:rPr lang="en-US" sz="700" dirty="0">
                <a:solidFill>
                  <a:schemeClr val="tx1">
                    <a:lumMod val="65000"/>
                  </a:schemeClr>
                </a:solidFill>
                <a:latin typeface="Century Gothic"/>
                <a:cs typeface="Century Gothic"/>
              </a:rPr>
              <a:t>Alvarez G C (2010) </a:t>
            </a:r>
            <a:r>
              <a:rPr lang="en-US" sz="700" dirty="0" err="1">
                <a:solidFill>
                  <a:schemeClr val="tx1">
                    <a:lumMod val="65000"/>
                  </a:schemeClr>
                </a:solidFill>
                <a:latin typeface="Century Gothic"/>
                <a:cs typeface="Century Gothic"/>
              </a:rPr>
              <a:t>Procesos</a:t>
            </a:r>
            <a:r>
              <a:rPr lang="en-US" sz="700" dirty="0">
                <a:solidFill>
                  <a:schemeClr val="tx1">
                    <a:lumMod val="65000"/>
                  </a:schemeClr>
                </a:solidFill>
                <a:latin typeface="Century Gothic"/>
                <a:cs typeface="Century Gothic"/>
              </a:rPr>
              <a:t> De Mercado VII, 1</a:t>
            </a:r>
          </a:p>
          <a:p>
            <a:pPr algn="r"/>
            <a:r>
              <a:rPr lang="en-US" sz="700" dirty="0" err="1">
                <a:solidFill>
                  <a:schemeClr val="tx1">
                    <a:lumMod val="65000"/>
                  </a:schemeClr>
                </a:solidFill>
                <a:latin typeface="Century Gothic"/>
                <a:cs typeface="Century Gothic"/>
              </a:rPr>
              <a:t>bit.ly</a:t>
            </a:r>
            <a:r>
              <a:rPr lang="en-US" sz="700" dirty="0">
                <a:solidFill>
                  <a:schemeClr val="tx1">
                    <a:lumMod val="65000"/>
                  </a:schemeClr>
                </a:solidFill>
                <a:latin typeface="Century Gothic"/>
                <a:cs typeface="Century Gothic"/>
              </a:rPr>
              <a:t>/2UA01Ma; </a:t>
            </a:r>
            <a:r>
              <a:rPr lang="en-US" sz="700" dirty="0" err="1">
                <a:solidFill>
                  <a:schemeClr val="tx1">
                    <a:lumMod val="65000"/>
                  </a:schemeClr>
                </a:solidFill>
                <a:latin typeface="Century Gothic"/>
                <a:cs typeface="Century Gothic"/>
              </a:rPr>
              <a:t>bit.ly</a:t>
            </a:r>
            <a:r>
              <a:rPr lang="en-US" sz="700" dirty="0">
                <a:solidFill>
                  <a:schemeClr val="tx1">
                    <a:lumMod val="65000"/>
                  </a:schemeClr>
                </a:solidFill>
                <a:latin typeface="Century Gothic"/>
                <a:cs typeface="Century Gothic"/>
              </a:rPr>
              <a:t>/2HvFGoD; </a:t>
            </a:r>
            <a:r>
              <a:rPr lang="en-US" sz="700" dirty="0" err="1">
                <a:solidFill>
                  <a:schemeClr val="tx1">
                    <a:lumMod val="65000"/>
                  </a:schemeClr>
                </a:solidFill>
                <a:latin typeface="Century Gothic"/>
                <a:cs typeface="Century Gothic"/>
              </a:rPr>
              <a:t>bit.ly</a:t>
            </a:r>
            <a:r>
              <a:rPr lang="en-US" sz="700" dirty="0">
                <a:solidFill>
                  <a:schemeClr val="tx1">
                    <a:lumMod val="65000"/>
                  </a:schemeClr>
                </a:solidFill>
                <a:latin typeface="Century Gothic"/>
                <a:cs typeface="Century Gothic"/>
              </a:rPr>
              <a:t>/2HmIeoI</a:t>
            </a:r>
          </a:p>
          <a:p>
            <a:pPr algn="r"/>
            <a:endParaRPr lang="en-US" sz="700" dirty="0">
              <a:solidFill>
                <a:schemeClr val="tx1">
                  <a:lumMod val="65000"/>
                </a:schemeClr>
              </a:solidFill>
              <a:latin typeface="Century Gothic"/>
              <a:cs typeface="Century Gothic"/>
            </a:endParaRPr>
          </a:p>
        </p:txBody>
      </p:sp>
    </p:spTree>
    <p:extLst>
      <p:ext uri="{BB962C8B-B14F-4D97-AF65-F5344CB8AC3E}">
        <p14:creationId xmlns:p14="http://schemas.microsoft.com/office/powerpoint/2010/main" val="3763770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1000"/>
                                        <p:tgtEl>
                                          <p:spTgt spid="52"/>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cBhvr>
                                        <p:cTn id="11" dur="1000" fill="hold"/>
                                        <p:tgtEl>
                                          <p:spTgt spid="54"/>
                                        </p:tgtEl>
                                        <p:attrNameLst>
                                          <p:attrName>ppt_w</p:attrName>
                                        </p:attrNameLst>
                                      </p:cBhvr>
                                      <p:tavLst>
                                        <p:tav tm="0">
                                          <p:val>
                                            <p:fltVal val="0"/>
                                          </p:val>
                                        </p:tav>
                                        <p:tav tm="100000">
                                          <p:val>
                                            <p:strVal val="#ppt_w"/>
                                          </p:val>
                                        </p:tav>
                                      </p:tavLst>
                                    </p:anim>
                                    <p:anim calcmode="lin" valueType="num">
                                      <p:cBhvr>
                                        <p:cTn id="12" dur="1000" fill="hold"/>
                                        <p:tgtEl>
                                          <p:spTgt spid="54"/>
                                        </p:tgtEl>
                                        <p:attrNameLst>
                                          <p:attrName>ppt_h</p:attrName>
                                        </p:attrNameLst>
                                      </p:cBhvr>
                                      <p:tavLst>
                                        <p:tav tm="0">
                                          <p:val>
                                            <p:fltVal val="0"/>
                                          </p:val>
                                        </p:tav>
                                        <p:tav tm="100000">
                                          <p:val>
                                            <p:strVal val="#ppt_h"/>
                                          </p:val>
                                        </p:tav>
                                      </p:tavLst>
                                    </p:anim>
                                    <p:animEffect transition="in" filter="fade">
                                      <p:cBhvr>
                                        <p:cTn id="13" dur="1000"/>
                                        <p:tgtEl>
                                          <p:spTgt spid="54"/>
                                        </p:tgtEl>
                                      </p:cBhvr>
                                    </p:animEffect>
                                  </p:childTnLst>
                                </p:cTn>
                              </p:par>
                            </p:childTnLst>
                          </p:cTn>
                        </p:par>
                        <p:par>
                          <p:cTn id="14" fill="hold">
                            <p:stCondLst>
                              <p:cond delay="2000"/>
                            </p:stCondLst>
                            <p:childTnLst>
                              <p:par>
                                <p:cTn id="15" presetID="22" presetClass="entr" presetSubtype="8" fill="hold" grpId="0" nodeType="after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wipe(left)">
                                      <p:cBhvr>
                                        <p:cTn id="17" dur="1000"/>
                                        <p:tgtEl>
                                          <p:spTgt spid="59"/>
                                        </p:tgtEl>
                                      </p:cBhvr>
                                    </p:animEffect>
                                  </p:childTnLst>
                                </p:cTn>
                              </p:par>
                            </p:childTnLst>
                          </p:cTn>
                        </p:par>
                        <p:par>
                          <p:cTn id="18" fill="hold">
                            <p:stCondLst>
                              <p:cond delay="3000"/>
                            </p:stCondLst>
                            <p:childTnLst>
                              <p:par>
                                <p:cTn id="19" presetID="22" presetClass="entr" presetSubtype="8" fill="hold" grpId="0" nodeType="after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wipe(left)">
                                      <p:cBhvr>
                                        <p:cTn id="21" dur="1000"/>
                                        <p:tgtEl>
                                          <p:spTgt spid="64"/>
                                        </p:tgtEl>
                                      </p:cBhvr>
                                    </p:animEffect>
                                  </p:childTnLst>
                                </p:cTn>
                              </p:par>
                            </p:childTnLst>
                          </p:cTn>
                        </p:par>
                        <p:par>
                          <p:cTn id="22" fill="hold">
                            <p:stCondLst>
                              <p:cond delay="4000"/>
                            </p:stCondLst>
                            <p:childTnLst>
                              <p:par>
                                <p:cTn id="23" presetID="10" presetClass="entr" presetSubtype="0" fill="hold" grpId="0" nodeType="after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1000"/>
                                        <p:tgtEl>
                                          <p:spTgt spid="48"/>
                                        </p:tgtEl>
                                      </p:cBhvr>
                                    </p:animEffect>
                                  </p:childTnLst>
                                </p:cTn>
                              </p:par>
                              <p:par>
                                <p:cTn id="26" presetID="10" presetClass="entr" presetSubtype="0" fill="hold" nodeType="withEffect">
                                  <p:stCondLst>
                                    <p:cond delay="0"/>
                                  </p:stCondLst>
                                  <p:childTnLst>
                                    <p:set>
                                      <p:cBhvr>
                                        <p:cTn id="27" dur="1" fill="hold">
                                          <p:stCondLst>
                                            <p:cond delay="0"/>
                                          </p:stCondLst>
                                        </p:cTn>
                                        <p:tgtEl>
                                          <p:spTgt spid="86"/>
                                        </p:tgtEl>
                                        <p:attrNameLst>
                                          <p:attrName>style.visibility</p:attrName>
                                        </p:attrNameLst>
                                      </p:cBhvr>
                                      <p:to>
                                        <p:strVal val="visible"/>
                                      </p:to>
                                    </p:set>
                                    <p:animEffect transition="in" filter="fade">
                                      <p:cBhvr>
                                        <p:cTn id="28" dur="500"/>
                                        <p:tgtEl>
                                          <p:spTgt spid="8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2"/>
                                        </p:tgtEl>
                                        <p:attrNameLst>
                                          <p:attrName>style.visibility</p:attrName>
                                        </p:attrNameLst>
                                      </p:cBhvr>
                                      <p:to>
                                        <p:strVal val="visible"/>
                                      </p:to>
                                    </p:set>
                                    <p:animEffect transition="in" filter="fade">
                                      <p:cBhvr>
                                        <p:cTn id="31" dur="500"/>
                                        <p:tgtEl>
                                          <p:spTgt spid="6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0"/>
                                        </p:tgtEl>
                                        <p:attrNameLst>
                                          <p:attrName>style.visibility</p:attrName>
                                        </p:attrNameLst>
                                      </p:cBhvr>
                                      <p:to>
                                        <p:strVal val="visible"/>
                                      </p:to>
                                    </p:set>
                                    <p:animEffect transition="in" filter="fade">
                                      <p:cBhvr>
                                        <p:cTn id="34" dur="500"/>
                                        <p:tgtEl>
                                          <p:spTgt spid="6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fade">
                                      <p:cBhvr>
                                        <p:cTn id="37" dur="500"/>
                                        <p:tgtEl>
                                          <p:spTgt spid="61"/>
                                        </p:tgtEl>
                                      </p:cBhvr>
                                    </p:animEffect>
                                  </p:childTnLst>
                                </p:cTn>
                              </p:par>
                              <p:par>
                                <p:cTn id="38" presetID="22" presetClass="entr" presetSubtype="1" repeatCount="indefinite" fill="hold" grpId="0" nodeType="withEffect">
                                  <p:stCondLst>
                                    <p:cond delay="1000"/>
                                  </p:stCondLst>
                                  <p:childTnLst>
                                    <p:set>
                                      <p:cBhvr>
                                        <p:cTn id="39" dur="1" fill="hold">
                                          <p:stCondLst>
                                            <p:cond delay="0"/>
                                          </p:stCondLst>
                                        </p:cTn>
                                        <p:tgtEl>
                                          <p:spTgt spid="49"/>
                                        </p:tgtEl>
                                        <p:attrNameLst>
                                          <p:attrName>style.visibility</p:attrName>
                                        </p:attrNameLst>
                                      </p:cBhvr>
                                      <p:to>
                                        <p:strVal val="visible"/>
                                      </p:to>
                                    </p:set>
                                    <p:animEffect transition="in" filter="wipe(up)">
                                      <p:cBhvr>
                                        <p:cTn id="40" dur="1000"/>
                                        <p:tgtEl>
                                          <p:spTgt spid="49"/>
                                        </p:tgtEl>
                                      </p:cBhvr>
                                    </p:animEffect>
                                  </p:childTnLst>
                                </p:cTn>
                              </p:par>
                              <p:par>
                                <p:cTn id="41" presetID="22" presetClass="entr" presetSubtype="2" repeatCount="indefinite" fill="hold" grpId="0" nodeType="withEffect">
                                  <p:stCondLst>
                                    <p:cond delay="1000"/>
                                  </p:stCondLst>
                                  <p:childTnLst>
                                    <p:set>
                                      <p:cBhvr>
                                        <p:cTn id="42" dur="1" fill="hold">
                                          <p:stCondLst>
                                            <p:cond delay="0"/>
                                          </p:stCondLst>
                                        </p:cTn>
                                        <p:tgtEl>
                                          <p:spTgt spid="51"/>
                                        </p:tgtEl>
                                        <p:attrNameLst>
                                          <p:attrName>style.visibility</p:attrName>
                                        </p:attrNameLst>
                                      </p:cBhvr>
                                      <p:to>
                                        <p:strVal val="visible"/>
                                      </p:to>
                                    </p:set>
                                    <p:animEffect transition="in" filter="wipe(right)">
                                      <p:cBhvr>
                                        <p:cTn id="43" dur="1000"/>
                                        <p:tgtEl>
                                          <p:spTgt spid="51"/>
                                        </p:tgtEl>
                                      </p:cBhvr>
                                    </p:animEffect>
                                  </p:childTnLst>
                                </p:cTn>
                              </p:par>
                              <p:par>
                                <p:cTn id="44" presetID="22" presetClass="entr" presetSubtype="4" repeatCount="indefinite" fill="hold" grpId="0" nodeType="withEffect">
                                  <p:stCondLst>
                                    <p:cond delay="1000"/>
                                  </p:stCondLst>
                                  <p:childTnLst>
                                    <p:set>
                                      <p:cBhvr>
                                        <p:cTn id="45" dur="1" fill="hold">
                                          <p:stCondLst>
                                            <p:cond delay="0"/>
                                          </p:stCondLst>
                                        </p:cTn>
                                        <p:tgtEl>
                                          <p:spTgt spid="50"/>
                                        </p:tgtEl>
                                        <p:attrNameLst>
                                          <p:attrName>style.visibility</p:attrName>
                                        </p:attrNameLst>
                                      </p:cBhvr>
                                      <p:to>
                                        <p:strVal val="visible"/>
                                      </p:to>
                                    </p:set>
                                    <p:animEffect transition="in" filter="wipe(down)">
                                      <p:cBhvr>
                                        <p:cTn id="46" dur="1000"/>
                                        <p:tgtEl>
                                          <p:spTgt spid="5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childTnLst>
                          </p:cTn>
                        </p:par>
                        <p:par>
                          <p:cTn id="55" fill="hold">
                            <p:stCondLst>
                              <p:cond delay="500"/>
                            </p:stCondLst>
                            <p:childTnLst>
                              <p:par>
                                <p:cTn id="56" presetID="22" presetClass="entr" presetSubtype="1" fill="hold" nodeType="afterEffect">
                                  <p:stCondLst>
                                    <p:cond delay="0"/>
                                  </p:stCondLst>
                                  <p:childTnLst>
                                    <p:set>
                                      <p:cBhvr>
                                        <p:cTn id="57" dur="1" fill="hold">
                                          <p:stCondLst>
                                            <p:cond delay="0"/>
                                          </p:stCondLst>
                                        </p:cTn>
                                        <p:tgtEl>
                                          <p:spTgt spid="78"/>
                                        </p:tgtEl>
                                        <p:attrNameLst>
                                          <p:attrName>style.visibility</p:attrName>
                                        </p:attrNameLst>
                                      </p:cBhvr>
                                      <p:to>
                                        <p:strVal val="visible"/>
                                      </p:to>
                                    </p:set>
                                    <p:animEffect transition="in" filter="wipe(up)">
                                      <p:cBhvr>
                                        <p:cTn id="58" dur="500"/>
                                        <p:tgtEl>
                                          <p:spTgt spid="78"/>
                                        </p:tgtEl>
                                      </p:cBhvr>
                                    </p:animEffect>
                                  </p:childTnLst>
                                </p:cTn>
                              </p:par>
                              <p:par>
                                <p:cTn id="59" presetID="22" presetClass="entr" presetSubtype="1" fill="hold"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wipe(up)">
                                      <p:cBhvr>
                                        <p:cTn id="61" dur="500"/>
                                        <p:tgtEl>
                                          <p:spTgt spid="43"/>
                                        </p:tgtEl>
                                      </p:cBhvr>
                                    </p:animEffect>
                                  </p:childTnLst>
                                </p:cTn>
                              </p:par>
                            </p:childTnLst>
                          </p:cTn>
                        </p:par>
                        <p:par>
                          <p:cTn id="62" fill="hold">
                            <p:stCondLst>
                              <p:cond delay="1000"/>
                            </p:stCondLst>
                            <p:childTnLst>
                              <p:par>
                                <p:cTn id="63" presetID="10" presetClass="entr" presetSubtype="0" fill="hold" grpId="0" nodeType="afterEffect">
                                  <p:stCondLst>
                                    <p:cond delay="0"/>
                                  </p:stCondLst>
                                  <p:childTnLst>
                                    <p:set>
                                      <p:cBhvr>
                                        <p:cTn id="64" dur="1" fill="hold">
                                          <p:stCondLst>
                                            <p:cond delay="0"/>
                                          </p:stCondLst>
                                        </p:cTn>
                                        <p:tgtEl>
                                          <p:spTgt spid="55"/>
                                        </p:tgtEl>
                                        <p:attrNameLst>
                                          <p:attrName>style.visibility</p:attrName>
                                        </p:attrNameLst>
                                      </p:cBhvr>
                                      <p:to>
                                        <p:strVal val="visible"/>
                                      </p:to>
                                    </p:set>
                                    <p:animEffect transition="in" filter="fade">
                                      <p:cBhvr>
                                        <p:cTn id="65" dur="500"/>
                                        <p:tgtEl>
                                          <p:spTgt spid="55"/>
                                        </p:tgtEl>
                                      </p:cBhvr>
                                    </p:animEffect>
                                  </p:childTnLst>
                                </p:cTn>
                              </p:par>
                            </p:childTnLst>
                          </p:cTn>
                        </p:par>
                        <p:par>
                          <p:cTn id="66" fill="hold">
                            <p:stCondLst>
                              <p:cond delay="1500"/>
                            </p:stCondLst>
                            <p:childTnLst>
                              <p:par>
                                <p:cTn id="67" presetID="22" presetClass="entr" presetSubtype="1" fill="hold" nodeType="afterEffect">
                                  <p:stCondLst>
                                    <p:cond delay="0"/>
                                  </p:stCondLst>
                                  <p:childTnLst>
                                    <p:set>
                                      <p:cBhvr>
                                        <p:cTn id="68" dur="1" fill="hold">
                                          <p:stCondLst>
                                            <p:cond delay="0"/>
                                          </p:stCondLst>
                                        </p:cTn>
                                        <p:tgtEl>
                                          <p:spTgt spid="82"/>
                                        </p:tgtEl>
                                        <p:attrNameLst>
                                          <p:attrName>style.visibility</p:attrName>
                                        </p:attrNameLst>
                                      </p:cBhvr>
                                      <p:to>
                                        <p:strVal val="visible"/>
                                      </p:to>
                                    </p:set>
                                    <p:animEffect transition="in" filter="wipe(up)">
                                      <p:cBhvr>
                                        <p:cTn id="69" dur="500"/>
                                        <p:tgtEl>
                                          <p:spTgt spid="82"/>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66"/>
                                        </p:tgtEl>
                                        <p:attrNameLst>
                                          <p:attrName>style.visibility</p:attrName>
                                        </p:attrNameLst>
                                      </p:cBhvr>
                                      <p:to>
                                        <p:strVal val="visible"/>
                                      </p:to>
                                    </p:set>
                                    <p:animEffect transition="in" filter="fade">
                                      <p:cBhvr>
                                        <p:cTn id="72"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55" grpId="0"/>
      <p:bldP spid="60" grpId="0"/>
      <p:bldP spid="61" grpId="0"/>
      <p:bldP spid="62" grpId="0"/>
      <p:bldP spid="48" grpId="0"/>
      <p:bldP spid="49" grpId="0" animBg="1"/>
      <p:bldP spid="50" grpId="0" animBg="1"/>
      <p:bldP spid="51" grpId="0" animBg="1"/>
      <p:bldP spid="59" grpId="0" animBg="1"/>
      <p:bldP spid="64" grpId="0" animBg="1"/>
      <p:bldP spid="66"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Screenshot 2019-03-13 16.02.2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50869" y="148657"/>
            <a:ext cx="3067876" cy="4314505"/>
          </a:xfrm>
          <a:prstGeom prst="rect">
            <a:avLst/>
          </a:prstGeom>
        </p:spPr>
      </p:pic>
      <p:cxnSp>
        <p:nvCxnSpPr>
          <p:cNvPr id="82" name="Straight Arrow Connector 81"/>
          <p:cNvCxnSpPr/>
          <p:nvPr/>
        </p:nvCxnSpPr>
        <p:spPr>
          <a:xfrm>
            <a:off x="2821402" y="2140990"/>
            <a:ext cx="0" cy="2414549"/>
          </a:xfrm>
          <a:prstGeom prst="straightConnector1">
            <a:avLst/>
          </a:prstGeom>
          <a:noFill/>
          <a:ln w="19050" cap="flat">
            <a:solidFill>
              <a:srgbClr val="FF0000"/>
            </a:solidFill>
            <a:prstDash val="solid"/>
            <a:miter lim="400000"/>
            <a:headEnd type="none" w="lg" len="med"/>
            <a:tailEnd type="triangle" w="lg" len="med"/>
          </a:ln>
          <a:effectLst/>
          <a:sp3d/>
        </p:spPr>
        <p:style>
          <a:lnRef idx="0">
            <a:scrgbClr r="0" g="0" b="0"/>
          </a:lnRef>
          <a:fillRef idx="0">
            <a:scrgbClr r="0" g="0" b="0"/>
          </a:fillRef>
          <a:effectRef idx="0">
            <a:scrgbClr r="0" g="0" b="0"/>
          </a:effectRef>
          <a:fontRef idx="none"/>
        </p:style>
      </p:cxnSp>
      <p:cxnSp>
        <p:nvCxnSpPr>
          <p:cNvPr id="43" name="Straight Arrow Connector 42"/>
          <p:cNvCxnSpPr>
            <a:endCxn id="13" idx="1"/>
          </p:cNvCxnSpPr>
          <p:nvPr/>
        </p:nvCxnSpPr>
        <p:spPr>
          <a:xfrm>
            <a:off x="696394" y="886462"/>
            <a:ext cx="651625" cy="407224"/>
          </a:xfrm>
          <a:prstGeom prst="straightConnector1">
            <a:avLst/>
          </a:prstGeom>
          <a:noFill/>
          <a:ln w="19050" cap="flat">
            <a:solidFill>
              <a:srgbClr val="FF0000"/>
            </a:solidFill>
            <a:prstDash val="solid"/>
            <a:miter lim="400000"/>
            <a:headEnd type="none" w="lg" len="med"/>
            <a:tailEnd type="triangle" w="lg" len="med"/>
          </a:ln>
          <a:effectLst/>
          <a:sp3d/>
        </p:spPr>
        <p:style>
          <a:lnRef idx="0">
            <a:scrgbClr r="0" g="0" b="0"/>
          </a:lnRef>
          <a:fillRef idx="0">
            <a:scrgbClr r="0" g="0" b="0"/>
          </a:fillRef>
          <a:effectRef idx="0">
            <a:scrgbClr r="0" g="0" b="0"/>
          </a:effectRef>
          <a:fontRef idx="none"/>
        </p:style>
      </p:cxnSp>
      <p:cxnSp>
        <p:nvCxnSpPr>
          <p:cNvPr id="86" name="Straight Arrow Connector 85"/>
          <p:cNvCxnSpPr/>
          <p:nvPr/>
        </p:nvCxnSpPr>
        <p:spPr>
          <a:xfrm>
            <a:off x="2276929" y="4368922"/>
            <a:ext cx="0" cy="197947"/>
          </a:xfrm>
          <a:prstGeom prst="straightConnector1">
            <a:avLst/>
          </a:prstGeom>
          <a:noFill/>
          <a:ln w="19050" cap="flat">
            <a:solidFill>
              <a:srgbClr val="FF0000"/>
            </a:solidFill>
            <a:prstDash val="solid"/>
            <a:miter lim="400000"/>
            <a:headEnd type="triangle" w="lg" len="med"/>
            <a:tailEnd type="triangle" w="lg" len="med"/>
          </a:ln>
          <a:effectLst/>
          <a:sp3d/>
        </p:spPr>
        <p:style>
          <a:lnRef idx="0">
            <a:scrgbClr r="0" g="0" b="0"/>
          </a:lnRef>
          <a:fillRef idx="0">
            <a:scrgbClr r="0" g="0" b="0"/>
          </a:fillRef>
          <a:effectRef idx="0">
            <a:scrgbClr r="0" g="0" b="0"/>
          </a:effectRef>
          <a:fontRef idx="none"/>
        </p:style>
      </p:cxnSp>
      <p:sp>
        <p:nvSpPr>
          <p:cNvPr id="5" name="TextBox 4"/>
          <p:cNvSpPr txBox="1"/>
          <p:nvPr/>
        </p:nvSpPr>
        <p:spPr>
          <a:xfrm>
            <a:off x="915209" y="-22995"/>
            <a:ext cx="3248577"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r>
              <a:rPr lang="en-US" dirty="0">
                <a:latin typeface="Century Gothic"/>
                <a:cs typeface="Century Gothic"/>
              </a:rPr>
              <a:t>Climate denial machine</a:t>
            </a:r>
            <a:endParaRPr lang="en-US" dirty="0"/>
          </a:p>
        </p:txBody>
      </p:sp>
      <p:sp>
        <p:nvSpPr>
          <p:cNvPr id="8" name="Rectangle 7"/>
          <p:cNvSpPr/>
          <p:nvPr/>
        </p:nvSpPr>
        <p:spPr>
          <a:xfrm>
            <a:off x="3262087" y="432105"/>
            <a:ext cx="1195616" cy="433804"/>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9" name="Rectangle 8"/>
          <p:cNvSpPr/>
          <p:nvPr/>
        </p:nvSpPr>
        <p:spPr>
          <a:xfrm>
            <a:off x="1703616" y="434516"/>
            <a:ext cx="1195616" cy="433804"/>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10" name="Rectangle 9"/>
          <p:cNvSpPr/>
          <p:nvPr/>
        </p:nvSpPr>
        <p:spPr>
          <a:xfrm>
            <a:off x="152404" y="432105"/>
            <a:ext cx="1195616" cy="433804"/>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13" name="Rectangle 12"/>
          <p:cNvSpPr/>
          <p:nvPr/>
        </p:nvSpPr>
        <p:spPr>
          <a:xfrm>
            <a:off x="1348019" y="1076784"/>
            <a:ext cx="1863267" cy="433804"/>
          </a:xfrm>
          <a:prstGeom prst="rect">
            <a:avLst/>
          </a:prstGeom>
          <a:solidFill>
            <a:srgbClr val="000000"/>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16" name="Oval 15"/>
          <p:cNvSpPr/>
          <p:nvPr/>
        </p:nvSpPr>
        <p:spPr>
          <a:xfrm>
            <a:off x="1608359" y="2984572"/>
            <a:ext cx="1376140" cy="1376140"/>
          </a:xfrm>
          <a:prstGeom prst="ellipse">
            <a:avLst/>
          </a:prstGeom>
          <a:solidFill>
            <a:srgbClr val="000000"/>
          </a:solidFill>
          <a:ln w="12700" cap="flat">
            <a:solidFill>
              <a:srgbClr val="FFFFFF"/>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17" name="Rectangle 16"/>
          <p:cNvSpPr/>
          <p:nvPr/>
        </p:nvSpPr>
        <p:spPr>
          <a:xfrm>
            <a:off x="152403" y="4570933"/>
            <a:ext cx="4254499" cy="433804"/>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18" name="TextBox 17"/>
          <p:cNvSpPr txBox="1"/>
          <p:nvPr/>
        </p:nvSpPr>
        <p:spPr>
          <a:xfrm>
            <a:off x="-18142" y="482274"/>
            <a:ext cx="1572176"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ctr"/>
            <a:r>
              <a:rPr lang="en-US" sz="1200" dirty="0">
                <a:latin typeface="Century Gothic"/>
                <a:cs typeface="Century Gothic"/>
              </a:rPr>
              <a:t>ExxonMobil</a:t>
            </a:r>
          </a:p>
          <a:p>
            <a:pPr algn="ctr"/>
            <a:endParaRPr lang="en-US" sz="1200" dirty="0"/>
          </a:p>
        </p:txBody>
      </p:sp>
      <p:sp>
        <p:nvSpPr>
          <p:cNvPr id="14" name="Rectangle 13"/>
          <p:cNvSpPr/>
          <p:nvPr/>
        </p:nvSpPr>
        <p:spPr>
          <a:xfrm>
            <a:off x="1348020" y="1702710"/>
            <a:ext cx="1863266" cy="433804"/>
          </a:xfrm>
          <a:prstGeom prst="rect">
            <a:avLst/>
          </a:prstGeom>
          <a:solidFill>
            <a:srgbClr val="000000"/>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15" name="Rectangle 14"/>
          <p:cNvSpPr/>
          <p:nvPr/>
        </p:nvSpPr>
        <p:spPr>
          <a:xfrm>
            <a:off x="1348018" y="2322155"/>
            <a:ext cx="1863267" cy="433804"/>
          </a:xfrm>
          <a:prstGeom prst="rect">
            <a:avLst/>
          </a:prstGeom>
          <a:solidFill>
            <a:srgbClr val="000000"/>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55" name="TextBox 54"/>
          <p:cNvSpPr txBox="1"/>
          <p:nvPr/>
        </p:nvSpPr>
        <p:spPr>
          <a:xfrm>
            <a:off x="1401716" y="1042916"/>
            <a:ext cx="177255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ctr"/>
            <a:r>
              <a:rPr lang="en-US" sz="1200" dirty="0">
                <a:latin typeface="Century Gothic"/>
                <a:cs typeface="Century Gothic"/>
              </a:rPr>
              <a:t>International</a:t>
            </a:r>
          </a:p>
          <a:p>
            <a:pPr algn="ctr"/>
            <a:r>
              <a:rPr lang="en-US" sz="1200" dirty="0">
                <a:latin typeface="Century Gothic"/>
                <a:cs typeface="Century Gothic"/>
              </a:rPr>
              <a:t>Policy Network</a:t>
            </a:r>
            <a:endParaRPr lang="en-US" sz="1200" dirty="0"/>
          </a:p>
        </p:txBody>
      </p:sp>
      <p:sp>
        <p:nvSpPr>
          <p:cNvPr id="60" name="TextBox 59"/>
          <p:cNvSpPr txBox="1"/>
          <p:nvPr/>
        </p:nvSpPr>
        <p:spPr>
          <a:xfrm>
            <a:off x="1631961" y="3719775"/>
            <a:ext cx="644968"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ctr"/>
            <a:r>
              <a:rPr lang="en-US" sz="1200" dirty="0">
                <a:latin typeface="Century Gothic"/>
                <a:cs typeface="Century Gothic"/>
              </a:rPr>
              <a:t>Media</a:t>
            </a:r>
            <a:endParaRPr lang="en-US" sz="1200" dirty="0"/>
          </a:p>
        </p:txBody>
      </p:sp>
      <p:sp>
        <p:nvSpPr>
          <p:cNvPr id="61" name="TextBox 60"/>
          <p:cNvSpPr txBox="1"/>
          <p:nvPr/>
        </p:nvSpPr>
        <p:spPr>
          <a:xfrm>
            <a:off x="2448391" y="3696446"/>
            <a:ext cx="563321"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ctr"/>
            <a:r>
              <a:rPr lang="en-US" sz="1200" dirty="0">
                <a:latin typeface="Century Gothic"/>
                <a:cs typeface="Century Gothic"/>
              </a:rPr>
              <a:t>Blogs</a:t>
            </a:r>
            <a:endParaRPr lang="en-US" sz="1200" dirty="0"/>
          </a:p>
        </p:txBody>
      </p:sp>
      <p:sp>
        <p:nvSpPr>
          <p:cNvPr id="62" name="TextBox 61"/>
          <p:cNvSpPr txBox="1"/>
          <p:nvPr/>
        </p:nvSpPr>
        <p:spPr>
          <a:xfrm>
            <a:off x="1812468" y="3063639"/>
            <a:ext cx="972939"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ctr"/>
            <a:r>
              <a:rPr lang="en-US" sz="1200" dirty="0">
                <a:latin typeface="Century Gothic"/>
                <a:cs typeface="Century Gothic"/>
              </a:rPr>
              <a:t>Politicians</a:t>
            </a:r>
            <a:endParaRPr lang="en-US" sz="1200" dirty="0"/>
          </a:p>
        </p:txBody>
      </p:sp>
      <p:sp>
        <p:nvSpPr>
          <p:cNvPr id="48" name="TextBox 47"/>
          <p:cNvSpPr txBox="1"/>
          <p:nvPr/>
        </p:nvSpPr>
        <p:spPr>
          <a:xfrm>
            <a:off x="461637" y="4635676"/>
            <a:ext cx="3720291"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ctr"/>
            <a:r>
              <a:rPr lang="en-US" sz="1200" dirty="0">
                <a:latin typeface="Century Gothic"/>
                <a:cs typeface="Century Gothic"/>
              </a:rPr>
              <a:t>Study Author</a:t>
            </a:r>
            <a:endParaRPr lang="en-US" sz="1200" dirty="0"/>
          </a:p>
        </p:txBody>
      </p:sp>
      <p:sp>
        <p:nvSpPr>
          <p:cNvPr id="49" name="Arc 48"/>
          <p:cNvSpPr/>
          <p:nvPr/>
        </p:nvSpPr>
        <p:spPr>
          <a:xfrm>
            <a:off x="1745356" y="3127540"/>
            <a:ext cx="1099320" cy="1099320"/>
          </a:xfrm>
          <a:prstGeom prst="arc">
            <a:avLst>
              <a:gd name="adj1" fmla="val 19121356"/>
              <a:gd name="adj2" fmla="val 589691"/>
            </a:avLst>
          </a:prstGeom>
          <a:noFill/>
          <a:ln w="19050" cap="flat">
            <a:solidFill>
              <a:srgbClr val="FF0000"/>
            </a:solidFill>
            <a:prstDash val="solid"/>
            <a:miter lim="400000"/>
            <a:tailEnd type="triangle" w="lg" len="lg"/>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FF0000"/>
              </a:solidFill>
              <a:effectLst/>
              <a:uFillTx/>
            </a:endParaRPr>
          </a:p>
        </p:txBody>
      </p:sp>
      <p:sp>
        <p:nvSpPr>
          <p:cNvPr id="50" name="Arc 49"/>
          <p:cNvSpPr/>
          <p:nvPr/>
        </p:nvSpPr>
        <p:spPr>
          <a:xfrm>
            <a:off x="1745356" y="3122982"/>
            <a:ext cx="1099320" cy="1099320"/>
          </a:xfrm>
          <a:prstGeom prst="arc">
            <a:avLst>
              <a:gd name="adj1" fmla="val 10239460"/>
              <a:gd name="adj2" fmla="val 13562798"/>
            </a:avLst>
          </a:prstGeom>
          <a:noFill/>
          <a:ln w="19050" cap="flat">
            <a:solidFill>
              <a:srgbClr val="FF0000"/>
            </a:solidFill>
            <a:prstDash val="solid"/>
            <a:miter lim="400000"/>
            <a:tailEnd type="triangle" w="lg" len="lg"/>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FF0000"/>
              </a:solidFill>
              <a:effectLst/>
              <a:uFillTx/>
            </a:endParaRPr>
          </a:p>
        </p:txBody>
      </p:sp>
      <p:sp>
        <p:nvSpPr>
          <p:cNvPr id="51" name="Arc 50"/>
          <p:cNvSpPr/>
          <p:nvPr/>
        </p:nvSpPr>
        <p:spPr>
          <a:xfrm>
            <a:off x="1748507" y="3143257"/>
            <a:ext cx="1099320" cy="1099320"/>
          </a:xfrm>
          <a:prstGeom prst="arc">
            <a:avLst>
              <a:gd name="adj1" fmla="val 2060594"/>
              <a:gd name="adj2" fmla="val 8818552"/>
            </a:avLst>
          </a:prstGeom>
          <a:noFill/>
          <a:ln w="19050" cap="flat">
            <a:solidFill>
              <a:srgbClr val="FF0000"/>
            </a:solidFill>
            <a:prstDash val="solid"/>
            <a:miter lim="400000"/>
            <a:tailEnd type="triangle" w="lg" len="lg"/>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FF0000"/>
              </a:solidFill>
              <a:effectLst/>
              <a:uFillTx/>
            </a:endParaRPr>
          </a:p>
        </p:txBody>
      </p:sp>
      <p:pic>
        <p:nvPicPr>
          <p:cNvPr id="54" name="Picture 53" descr="Screenshot 2019-03-13 16.01.34.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68236" y="2305910"/>
            <a:ext cx="5041899" cy="742512"/>
          </a:xfrm>
          <a:prstGeom prst="rect">
            <a:avLst/>
          </a:prstGeom>
          <a:ln>
            <a:noFill/>
          </a:ln>
          <a:effectLst>
            <a:softEdge rad="112500"/>
          </a:effectLst>
        </p:spPr>
      </p:pic>
      <p:sp>
        <p:nvSpPr>
          <p:cNvPr id="59" name="Rectangle 58"/>
          <p:cNvSpPr/>
          <p:nvPr/>
        </p:nvSpPr>
        <p:spPr>
          <a:xfrm>
            <a:off x="8318745" y="2561759"/>
            <a:ext cx="613591" cy="168742"/>
          </a:xfrm>
          <a:prstGeom prst="rect">
            <a:avLst/>
          </a:prstGeom>
          <a:solidFill>
            <a:srgbClr val="FF0000">
              <a:alpha val="24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defTabSz="457200" hangingPunct="0"/>
            <a:endParaRPr lang="en-US" sz="1200" b="1">
              <a:solidFill>
                <a:srgbClr val="FFFFFF">
                  <a:alpha val="50000"/>
                </a:srgbClr>
              </a:solidFill>
              <a:latin typeface="Calibri"/>
              <a:sym typeface="Arial"/>
            </a:endParaRPr>
          </a:p>
        </p:txBody>
      </p:sp>
      <p:sp>
        <p:nvSpPr>
          <p:cNvPr id="64" name="Rectangle 63"/>
          <p:cNvSpPr/>
          <p:nvPr/>
        </p:nvSpPr>
        <p:spPr>
          <a:xfrm>
            <a:off x="4191245" y="2714159"/>
            <a:ext cx="2455091" cy="168742"/>
          </a:xfrm>
          <a:prstGeom prst="rect">
            <a:avLst/>
          </a:prstGeom>
          <a:solidFill>
            <a:srgbClr val="FF0000">
              <a:alpha val="24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defTabSz="457200" hangingPunct="0"/>
            <a:endParaRPr lang="en-US" sz="1200" b="1">
              <a:solidFill>
                <a:srgbClr val="FFFFFF">
                  <a:alpha val="50000"/>
                </a:srgbClr>
              </a:solidFill>
              <a:latin typeface="Calibri"/>
              <a:sym typeface="Arial"/>
            </a:endParaRPr>
          </a:p>
        </p:txBody>
      </p:sp>
      <p:sp>
        <p:nvSpPr>
          <p:cNvPr id="30" name="TextBox 29"/>
          <p:cNvSpPr txBox="1"/>
          <p:nvPr/>
        </p:nvSpPr>
        <p:spPr>
          <a:xfrm>
            <a:off x="1393373" y="1673779"/>
            <a:ext cx="177255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ctr"/>
            <a:r>
              <a:rPr lang="en-US" sz="1200" dirty="0">
                <a:latin typeface="Century Gothic"/>
                <a:cs typeface="Century Gothic"/>
              </a:rPr>
              <a:t>Center for </a:t>
            </a:r>
          </a:p>
          <a:p>
            <a:pPr algn="ctr"/>
            <a:r>
              <a:rPr lang="en-US" sz="1200" dirty="0">
                <a:latin typeface="Century Gothic"/>
                <a:cs typeface="Century Gothic"/>
              </a:rPr>
              <a:t>New Europe</a:t>
            </a:r>
            <a:endParaRPr lang="en-US" sz="1200" dirty="0"/>
          </a:p>
        </p:txBody>
      </p:sp>
      <p:cxnSp>
        <p:nvCxnSpPr>
          <p:cNvPr id="31" name="Straight Arrow Connector 30"/>
          <p:cNvCxnSpPr/>
          <p:nvPr/>
        </p:nvCxnSpPr>
        <p:spPr>
          <a:xfrm>
            <a:off x="2821402" y="1514840"/>
            <a:ext cx="0" cy="187870"/>
          </a:xfrm>
          <a:prstGeom prst="straightConnector1">
            <a:avLst/>
          </a:prstGeom>
          <a:noFill/>
          <a:ln w="19050" cap="flat">
            <a:solidFill>
              <a:srgbClr val="FF0000"/>
            </a:solidFill>
            <a:prstDash val="solid"/>
            <a:miter lim="400000"/>
            <a:headEnd type="none" w="lg" len="med"/>
            <a:tailEnd type="triangle" w="lg" len="med"/>
          </a:ln>
          <a:effectLst/>
          <a:sp3d/>
        </p:spPr>
        <p:style>
          <a:lnRef idx="0">
            <a:scrgbClr r="0" g="0" b="0"/>
          </a:lnRef>
          <a:fillRef idx="0">
            <a:scrgbClr r="0" g="0" b="0"/>
          </a:fillRef>
          <a:effectRef idx="0">
            <a:scrgbClr r="0" g="0" b="0"/>
          </a:effectRef>
          <a:fontRef idx="none"/>
        </p:style>
      </p:cxnSp>
      <p:sp>
        <p:nvSpPr>
          <p:cNvPr id="35" name="Rectangle 34"/>
          <p:cNvSpPr/>
          <p:nvPr/>
        </p:nvSpPr>
        <p:spPr>
          <a:xfrm>
            <a:off x="5689602" y="4925866"/>
            <a:ext cx="3471332" cy="200055"/>
          </a:xfrm>
          <a:prstGeom prst="rect">
            <a:avLst/>
          </a:prstGeom>
        </p:spPr>
        <p:txBody>
          <a:bodyPr wrap="square">
            <a:spAutoFit/>
          </a:bodyPr>
          <a:lstStyle/>
          <a:p>
            <a:pPr algn="r"/>
            <a:r>
              <a:rPr lang="en-US" sz="700" dirty="0" err="1">
                <a:solidFill>
                  <a:schemeClr val="tx1">
                    <a:lumMod val="65000"/>
                  </a:schemeClr>
                </a:solidFill>
                <a:latin typeface="Century Gothic"/>
                <a:cs typeface="Century Gothic"/>
              </a:rPr>
              <a:t>bit.ly</a:t>
            </a:r>
            <a:r>
              <a:rPr lang="en-US" sz="700" dirty="0">
                <a:solidFill>
                  <a:schemeClr val="tx1">
                    <a:lumMod val="65000"/>
                  </a:schemeClr>
                </a:solidFill>
                <a:latin typeface="Century Gothic"/>
                <a:cs typeface="Century Gothic"/>
              </a:rPr>
              <a:t>/2O76agz</a:t>
            </a:r>
          </a:p>
        </p:txBody>
      </p:sp>
      <p:cxnSp>
        <p:nvCxnSpPr>
          <p:cNvPr id="39" name="Straight Arrow Connector 38"/>
          <p:cNvCxnSpPr/>
          <p:nvPr/>
        </p:nvCxnSpPr>
        <p:spPr>
          <a:xfrm>
            <a:off x="696394" y="886462"/>
            <a:ext cx="651626" cy="1033150"/>
          </a:xfrm>
          <a:prstGeom prst="straightConnector1">
            <a:avLst/>
          </a:prstGeom>
          <a:noFill/>
          <a:ln w="19050" cap="flat">
            <a:solidFill>
              <a:srgbClr val="FF0000"/>
            </a:solidFill>
            <a:prstDash val="solid"/>
            <a:miter lim="400000"/>
            <a:headEnd type="none" w="lg" len="med"/>
            <a:tailEnd type="triangle" w="lg" len="med"/>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147669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22" presetClass="entr" presetSubtype="1"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up)">
                                      <p:cBhvr>
                                        <p:cTn id="10" dur="500"/>
                                        <p:tgtEl>
                                          <p:spTgt spid="43"/>
                                        </p:tgtEl>
                                      </p:cBhvr>
                                    </p:animEffect>
                                  </p:childTnLst>
                                </p:cTn>
                              </p:par>
                              <p:par>
                                <p:cTn id="11" presetID="22" presetClass="entr" presetSubtype="1"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wipe(up)">
                                      <p:cBhvr>
                                        <p:cTn id="13" dur="500"/>
                                        <p:tgtEl>
                                          <p:spTgt spid="39"/>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500"/>
                                        <p:tgtEl>
                                          <p:spTgt spid="55"/>
                                        </p:tgtEl>
                                      </p:cBhvr>
                                    </p:animEffect>
                                  </p:childTnLst>
                                </p:cTn>
                              </p:par>
                            </p:childTnLst>
                          </p:cTn>
                        </p:par>
                        <p:par>
                          <p:cTn id="18" fill="hold">
                            <p:stCondLst>
                              <p:cond delay="1000"/>
                            </p:stCondLst>
                            <p:childTnLst>
                              <p:par>
                                <p:cTn id="19" presetID="22" presetClass="entr" presetSubtype="1" fill="hold"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up)">
                                      <p:cBhvr>
                                        <p:cTn id="21" dur="500"/>
                                        <p:tgtEl>
                                          <p:spTgt spid="31"/>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childTnLst>
                          </p:cTn>
                        </p:par>
                        <p:par>
                          <p:cTn id="26" fill="hold">
                            <p:stCondLst>
                              <p:cond delay="2000"/>
                            </p:stCondLst>
                            <p:childTnLst>
                              <p:par>
                                <p:cTn id="27" presetID="22" presetClass="entr" presetSubtype="1" fill="hold" nodeType="afterEffect">
                                  <p:stCondLst>
                                    <p:cond delay="0"/>
                                  </p:stCondLst>
                                  <p:childTnLst>
                                    <p:set>
                                      <p:cBhvr>
                                        <p:cTn id="28" dur="1" fill="hold">
                                          <p:stCondLst>
                                            <p:cond delay="0"/>
                                          </p:stCondLst>
                                        </p:cTn>
                                        <p:tgtEl>
                                          <p:spTgt spid="82"/>
                                        </p:tgtEl>
                                        <p:attrNameLst>
                                          <p:attrName>style.visibility</p:attrName>
                                        </p:attrNameLst>
                                      </p:cBhvr>
                                      <p:to>
                                        <p:strVal val="visible"/>
                                      </p:to>
                                    </p:set>
                                    <p:animEffect transition="in" filter="wipe(up)">
                                      <p:cBhvr>
                                        <p:cTn id="29" dur="500"/>
                                        <p:tgtEl>
                                          <p:spTgt spid="8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5" grpId="0"/>
      <p:bldP spid="30" grpId="0"/>
      <p:bldP spid="3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Screenshot 2019-03-13 16.02.2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50869" y="148657"/>
            <a:ext cx="3067876" cy="4314505"/>
          </a:xfrm>
          <a:prstGeom prst="rect">
            <a:avLst/>
          </a:prstGeom>
        </p:spPr>
      </p:pic>
      <p:cxnSp>
        <p:nvCxnSpPr>
          <p:cNvPr id="82" name="Straight Arrow Connector 81"/>
          <p:cNvCxnSpPr/>
          <p:nvPr/>
        </p:nvCxnSpPr>
        <p:spPr>
          <a:xfrm>
            <a:off x="2821402" y="2140990"/>
            <a:ext cx="0" cy="2414549"/>
          </a:xfrm>
          <a:prstGeom prst="straightConnector1">
            <a:avLst/>
          </a:prstGeom>
          <a:noFill/>
          <a:ln w="19050" cap="flat">
            <a:solidFill>
              <a:srgbClr val="FF0000"/>
            </a:solidFill>
            <a:prstDash val="solid"/>
            <a:miter lim="400000"/>
            <a:headEnd type="none" w="lg" len="med"/>
            <a:tailEnd type="triangle" w="lg" len="med"/>
          </a:ln>
          <a:effectLst/>
          <a:sp3d/>
        </p:spPr>
        <p:style>
          <a:lnRef idx="0">
            <a:scrgbClr r="0" g="0" b="0"/>
          </a:lnRef>
          <a:fillRef idx="0">
            <a:scrgbClr r="0" g="0" b="0"/>
          </a:fillRef>
          <a:effectRef idx="0">
            <a:scrgbClr r="0" g="0" b="0"/>
          </a:effectRef>
          <a:fontRef idx="none"/>
        </p:style>
      </p:cxnSp>
      <p:cxnSp>
        <p:nvCxnSpPr>
          <p:cNvPr id="43" name="Straight Arrow Connector 42"/>
          <p:cNvCxnSpPr>
            <a:endCxn id="13" idx="1"/>
          </p:cNvCxnSpPr>
          <p:nvPr/>
        </p:nvCxnSpPr>
        <p:spPr>
          <a:xfrm>
            <a:off x="696394" y="886462"/>
            <a:ext cx="651625" cy="407224"/>
          </a:xfrm>
          <a:prstGeom prst="straightConnector1">
            <a:avLst/>
          </a:prstGeom>
          <a:noFill/>
          <a:ln w="19050" cap="flat">
            <a:solidFill>
              <a:srgbClr val="FF0000"/>
            </a:solidFill>
            <a:prstDash val="solid"/>
            <a:miter lim="400000"/>
            <a:headEnd type="none" w="lg" len="med"/>
            <a:tailEnd type="triangle" w="lg" len="med"/>
          </a:ln>
          <a:effectLst/>
          <a:sp3d/>
        </p:spPr>
        <p:style>
          <a:lnRef idx="0">
            <a:scrgbClr r="0" g="0" b="0"/>
          </a:lnRef>
          <a:fillRef idx="0">
            <a:scrgbClr r="0" g="0" b="0"/>
          </a:fillRef>
          <a:effectRef idx="0">
            <a:scrgbClr r="0" g="0" b="0"/>
          </a:effectRef>
          <a:fontRef idx="none"/>
        </p:style>
      </p:cxnSp>
      <p:cxnSp>
        <p:nvCxnSpPr>
          <p:cNvPr id="86" name="Straight Arrow Connector 85"/>
          <p:cNvCxnSpPr/>
          <p:nvPr/>
        </p:nvCxnSpPr>
        <p:spPr>
          <a:xfrm>
            <a:off x="2276929" y="4368922"/>
            <a:ext cx="0" cy="197947"/>
          </a:xfrm>
          <a:prstGeom prst="straightConnector1">
            <a:avLst/>
          </a:prstGeom>
          <a:noFill/>
          <a:ln w="19050" cap="flat">
            <a:solidFill>
              <a:srgbClr val="FF0000"/>
            </a:solidFill>
            <a:prstDash val="solid"/>
            <a:miter lim="400000"/>
            <a:headEnd type="triangle" w="lg" len="med"/>
            <a:tailEnd type="triangle" w="lg" len="med"/>
          </a:ln>
          <a:effectLst/>
          <a:sp3d/>
        </p:spPr>
        <p:style>
          <a:lnRef idx="0">
            <a:scrgbClr r="0" g="0" b="0"/>
          </a:lnRef>
          <a:fillRef idx="0">
            <a:scrgbClr r="0" g="0" b="0"/>
          </a:fillRef>
          <a:effectRef idx="0">
            <a:scrgbClr r="0" g="0" b="0"/>
          </a:effectRef>
          <a:fontRef idx="none"/>
        </p:style>
      </p:cxnSp>
      <p:sp>
        <p:nvSpPr>
          <p:cNvPr id="5" name="TextBox 4"/>
          <p:cNvSpPr txBox="1"/>
          <p:nvPr/>
        </p:nvSpPr>
        <p:spPr>
          <a:xfrm>
            <a:off x="915209" y="-22995"/>
            <a:ext cx="3248577"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r>
              <a:rPr lang="en-US" dirty="0">
                <a:latin typeface="Century Gothic"/>
                <a:cs typeface="Century Gothic"/>
              </a:rPr>
              <a:t>Climate denial machine</a:t>
            </a:r>
            <a:endParaRPr lang="en-US" dirty="0"/>
          </a:p>
        </p:txBody>
      </p:sp>
      <p:sp>
        <p:nvSpPr>
          <p:cNvPr id="8" name="Rectangle 7"/>
          <p:cNvSpPr/>
          <p:nvPr/>
        </p:nvSpPr>
        <p:spPr>
          <a:xfrm>
            <a:off x="3262087" y="432105"/>
            <a:ext cx="1195616" cy="433804"/>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9" name="Rectangle 8"/>
          <p:cNvSpPr/>
          <p:nvPr/>
        </p:nvSpPr>
        <p:spPr>
          <a:xfrm>
            <a:off x="1703616" y="434516"/>
            <a:ext cx="1195616" cy="433804"/>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10" name="Rectangle 9"/>
          <p:cNvSpPr/>
          <p:nvPr/>
        </p:nvSpPr>
        <p:spPr>
          <a:xfrm>
            <a:off x="152404" y="432105"/>
            <a:ext cx="1195616" cy="433804"/>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13" name="Rectangle 12"/>
          <p:cNvSpPr/>
          <p:nvPr/>
        </p:nvSpPr>
        <p:spPr>
          <a:xfrm>
            <a:off x="1348019" y="1076784"/>
            <a:ext cx="1863267" cy="433804"/>
          </a:xfrm>
          <a:prstGeom prst="rect">
            <a:avLst/>
          </a:prstGeom>
          <a:solidFill>
            <a:srgbClr val="000000"/>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16" name="Oval 15"/>
          <p:cNvSpPr/>
          <p:nvPr/>
        </p:nvSpPr>
        <p:spPr>
          <a:xfrm>
            <a:off x="1608359" y="2984572"/>
            <a:ext cx="1376140" cy="1376140"/>
          </a:xfrm>
          <a:prstGeom prst="ellipse">
            <a:avLst/>
          </a:prstGeom>
          <a:solidFill>
            <a:srgbClr val="000000"/>
          </a:solidFill>
          <a:ln w="12700" cap="flat">
            <a:solidFill>
              <a:srgbClr val="FFFFFF"/>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17" name="Rectangle 16"/>
          <p:cNvSpPr/>
          <p:nvPr/>
        </p:nvSpPr>
        <p:spPr>
          <a:xfrm>
            <a:off x="152403" y="4570933"/>
            <a:ext cx="4254499" cy="433804"/>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18" name="TextBox 17"/>
          <p:cNvSpPr txBox="1"/>
          <p:nvPr/>
        </p:nvSpPr>
        <p:spPr>
          <a:xfrm>
            <a:off x="-18142" y="482274"/>
            <a:ext cx="1572176"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ctr"/>
            <a:r>
              <a:rPr lang="en-US" sz="1200" dirty="0">
                <a:latin typeface="Century Gothic"/>
                <a:cs typeface="Century Gothic"/>
              </a:rPr>
              <a:t>ExxonMobil</a:t>
            </a:r>
          </a:p>
          <a:p>
            <a:pPr algn="ctr"/>
            <a:endParaRPr lang="en-US" sz="1200" dirty="0"/>
          </a:p>
        </p:txBody>
      </p:sp>
      <p:sp>
        <p:nvSpPr>
          <p:cNvPr id="14" name="Rectangle 13"/>
          <p:cNvSpPr/>
          <p:nvPr/>
        </p:nvSpPr>
        <p:spPr>
          <a:xfrm>
            <a:off x="1348020" y="1702710"/>
            <a:ext cx="1863266" cy="433804"/>
          </a:xfrm>
          <a:prstGeom prst="rect">
            <a:avLst/>
          </a:prstGeom>
          <a:solidFill>
            <a:srgbClr val="000000"/>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15" name="Rectangle 14"/>
          <p:cNvSpPr/>
          <p:nvPr/>
        </p:nvSpPr>
        <p:spPr>
          <a:xfrm>
            <a:off x="1348018" y="2322155"/>
            <a:ext cx="1863267" cy="433804"/>
          </a:xfrm>
          <a:prstGeom prst="rect">
            <a:avLst/>
          </a:prstGeom>
          <a:solidFill>
            <a:srgbClr val="000000"/>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1" i="0" u="none" strike="noStrike" cap="none" spc="0" normalizeH="0" baseline="0">
              <a:ln>
                <a:noFill/>
              </a:ln>
              <a:solidFill>
                <a:srgbClr val="FFFFFF">
                  <a:alpha val="50000"/>
                </a:srgbClr>
              </a:solidFill>
              <a:effectLst/>
              <a:uFillTx/>
              <a:latin typeface="+mn-lt"/>
              <a:ea typeface="+mn-ea"/>
              <a:cs typeface="+mn-cs"/>
              <a:sym typeface="Arial"/>
            </a:endParaRPr>
          </a:p>
        </p:txBody>
      </p:sp>
      <p:sp>
        <p:nvSpPr>
          <p:cNvPr id="55" name="TextBox 54"/>
          <p:cNvSpPr txBox="1"/>
          <p:nvPr/>
        </p:nvSpPr>
        <p:spPr>
          <a:xfrm>
            <a:off x="1401716" y="1144520"/>
            <a:ext cx="1772559"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ctr"/>
            <a:r>
              <a:rPr lang="en-US" sz="1200" dirty="0">
                <a:latin typeface="Century Gothic"/>
                <a:cs typeface="Century Gothic"/>
              </a:rPr>
              <a:t>Atlas Network</a:t>
            </a:r>
            <a:endParaRPr lang="en-US" sz="1200" dirty="0"/>
          </a:p>
        </p:txBody>
      </p:sp>
      <p:sp>
        <p:nvSpPr>
          <p:cNvPr id="60" name="TextBox 59"/>
          <p:cNvSpPr txBox="1"/>
          <p:nvPr/>
        </p:nvSpPr>
        <p:spPr>
          <a:xfrm>
            <a:off x="1631961" y="3719775"/>
            <a:ext cx="644968"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ctr"/>
            <a:r>
              <a:rPr lang="en-US" sz="1200" dirty="0">
                <a:latin typeface="Century Gothic"/>
                <a:cs typeface="Century Gothic"/>
              </a:rPr>
              <a:t>Media</a:t>
            </a:r>
            <a:endParaRPr lang="en-US" sz="1200" dirty="0"/>
          </a:p>
        </p:txBody>
      </p:sp>
      <p:sp>
        <p:nvSpPr>
          <p:cNvPr id="61" name="TextBox 60"/>
          <p:cNvSpPr txBox="1"/>
          <p:nvPr/>
        </p:nvSpPr>
        <p:spPr>
          <a:xfrm>
            <a:off x="2448391" y="3696446"/>
            <a:ext cx="563321"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ctr"/>
            <a:r>
              <a:rPr lang="en-US" sz="1200" dirty="0">
                <a:latin typeface="Century Gothic"/>
                <a:cs typeface="Century Gothic"/>
              </a:rPr>
              <a:t>Blogs</a:t>
            </a:r>
            <a:endParaRPr lang="en-US" sz="1200" dirty="0"/>
          </a:p>
        </p:txBody>
      </p:sp>
      <p:sp>
        <p:nvSpPr>
          <p:cNvPr id="62" name="TextBox 61"/>
          <p:cNvSpPr txBox="1"/>
          <p:nvPr/>
        </p:nvSpPr>
        <p:spPr>
          <a:xfrm>
            <a:off x="1812468" y="3063639"/>
            <a:ext cx="972939"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ctr"/>
            <a:r>
              <a:rPr lang="en-US" sz="1200" dirty="0">
                <a:latin typeface="Century Gothic"/>
                <a:cs typeface="Century Gothic"/>
              </a:rPr>
              <a:t>Politicians</a:t>
            </a:r>
            <a:endParaRPr lang="en-US" sz="1200" dirty="0"/>
          </a:p>
        </p:txBody>
      </p:sp>
      <p:sp>
        <p:nvSpPr>
          <p:cNvPr id="48" name="TextBox 47"/>
          <p:cNvSpPr txBox="1"/>
          <p:nvPr/>
        </p:nvSpPr>
        <p:spPr>
          <a:xfrm>
            <a:off x="461637" y="4635676"/>
            <a:ext cx="3720291"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ctr"/>
            <a:r>
              <a:rPr lang="en-US" sz="1200" dirty="0">
                <a:latin typeface="Century Gothic"/>
                <a:cs typeface="Century Gothic"/>
              </a:rPr>
              <a:t>Study Author</a:t>
            </a:r>
            <a:endParaRPr lang="en-US" sz="1200" dirty="0"/>
          </a:p>
        </p:txBody>
      </p:sp>
      <p:sp>
        <p:nvSpPr>
          <p:cNvPr id="49" name="Arc 48"/>
          <p:cNvSpPr/>
          <p:nvPr/>
        </p:nvSpPr>
        <p:spPr>
          <a:xfrm>
            <a:off x="1745356" y="3127540"/>
            <a:ext cx="1099320" cy="1099320"/>
          </a:xfrm>
          <a:prstGeom prst="arc">
            <a:avLst>
              <a:gd name="adj1" fmla="val 19121356"/>
              <a:gd name="adj2" fmla="val 589691"/>
            </a:avLst>
          </a:prstGeom>
          <a:noFill/>
          <a:ln w="19050" cap="flat">
            <a:solidFill>
              <a:srgbClr val="FF0000"/>
            </a:solidFill>
            <a:prstDash val="solid"/>
            <a:miter lim="400000"/>
            <a:tailEnd type="triangle" w="lg" len="lg"/>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FF0000"/>
              </a:solidFill>
              <a:effectLst/>
              <a:uFillTx/>
            </a:endParaRPr>
          </a:p>
        </p:txBody>
      </p:sp>
      <p:sp>
        <p:nvSpPr>
          <p:cNvPr id="50" name="Arc 49"/>
          <p:cNvSpPr/>
          <p:nvPr/>
        </p:nvSpPr>
        <p:spPr>
          <a:xfrm>
            <a:off x="1745356" y="3122982"/>
            <a:ext cx="1099320" cy="1099320"/>
          </a:xfrm>
          <a:prstGeom prst="arc">
            <a:avLst>
              <a:gd name="adj1" fmla="val 10239460"/>
              <a:gd name="adj2" fmla="val 13562798"/>
            </a:avLst>
          </a:prstGeom>
          <a:noFill/>
          <a:ln w="19050" cap="flat">
            <a:solidFill>
              <a:srgbClr val="FF0000"/>
            </a:solidFill>
            <a:prstDash val="solid"/>
            <a:miter lim="400000"/>
            <a:tailEnd type="triangle" w="lg" len="lg"/>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FF0000"/>
              </a:solidFill>
              <a:effectLst/>
              <a:uFillTx/>
            </a:endParaRPr>
          </a:p>
        </p:txBody>
      </p:sp>
      <p:sp>
        <p:nvSpPr>
          <p:cNvPr id="51" name="Arc 50"/>
          <p:cNvSpPr/>
          <p:nvPr/>
        </p:nvSpPr>
        <p:spPr>
          <a:xfrm>
            <a:off x="1748507" y="3143257"/>
            <a:ext cx="1099320" cy="1099320"/>
          </a:xfrm>
          <a:prstGeom prst="arc">
            <a:avLst>
              <a:gd name="adj1" fmla="val 2060594"/>
              <a:gd name="adj2" fmla="val 8818552"/>
            </a:avLst>
          </a:prstGeom>
          <a:noFill/>
          <a:ln w="19050" cap="flat">
            <a:solidFill>
              <a:srgbClr val="FF0000"/>
            </a:solidFill>
            <a:prstDash val="solid"/>
            <a:miter lim="400000"/>
            <a:tailEnd type="triangle" w="lg" len="lg"/>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FF0000"/>
              </a:solidFill>
              <a:effectLst/>
              <a:uFillTx/>
            </a:endParaRPr>
          </a:p>
        </p:txBody>
      </p:sp>
      <p:pic>
        <p:nvPicPr>
          <p:cNvPr id="54" name="Picture 53" descr="Screenshot 2019-03-13 16.01.34.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68236" y="2305910"/>
            <a:ext cx="5041899" cy="742512"/>
          </a:xfrm>
          <a:prstGeom prst="rect">
            <a:avLst/>
          </a:prstGeom>
          <a:ln>
            <a:noFill/>
          </a:ln>
          <a:effectLst>
            <a:softEdge rad="112500"/>
          </a:effectLst>
        </p:spPr>
      </p:pic>
      <p:sp>
        <p:nvSpPr>
          <p:cNvPr id="59" name="Rectangle 58"/>
          <p:cNvSpPr/>
          <p:nvPr/>
        </p:nvSpPr>
        <p:spPr>
          <a:xfrm>
            <a:off x="8318745" y="2561759"/>
            <a:ext cx="613591" cy="168742"/>
          </a:xfrm>
          <a:prstGeom prst="rect">
            <a:avLst/>
          </a:prstGeom>
          <a:solidFill>
            <a:srgbClr val="FF0000">
              <a:alpha val="24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defTabSz="457200" hangingPunct="0"/>
            <a:endParaRPr lang="en-US" sz="1200" b="1">
              <a:solidFill>
                <a:srgbClr val="FFFFFF">
                  <a:alpha val="50000"/>
                </a:srgbClr>
              </a:solidFill>
              <a:latin typeface="Calibri"/>
              <a:sym typeface="Arial"/>
            </a:endParaRPr>
          </a:p>
        </p:txBody>
      </p:sp>
      <p:sp>
        <p:nvSpPr>
          <p:cNvPr id="64" name="Rectangle 63"/>
          <p:cNvSpPr/>
          <p:nvPr/>
        </p:nvSpPr>
        <p:spPr>
          <a:xfrm>
            <a:off x="4191245" y="2714159"/>
            <a:ext cx="2455091" cy="168742"/>
          </a:xfrm>
          <a:prstGeom prst="rect">
            <a:avLst/>
          </a:prstGeom>
          <a:solidFill>
            <a:srgbClr val="FF0000">
              <a:alpha val="24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b">
            <a:spAutoFit/>
          </a:bodyPr>
          <a:lstStyle/>
          <a:p>
            <a:pPr defTabSz="457200" hangingPunct="0"/>
            <a:endParaRPr lang="en-US" sz="1200" b="1">
              <a:solidFill>
                <a:srgbClr val="FFFFFF">
                  <a:alpha val="50000"/>
                </a:srgbClr>
              </a:solidFill>
              <a:latin typeface="Calibri"/>
              <a:sym typeface="Arial"/>
            </a:endParaRPr>
          </a:p>
        </p:txBody>
      </p:sp>
      <p:sp>
        <p:nvSpPr>
          <p:cNvPr id="30" name="TextBox 29"/>
          <p:cNvSpPr txBox="1"/>
          <p:nvPr/>
        </p:nvSpPr>
        <p:spPr>
          <a:xfrm>
            <a:off x="1393373" y="1673779"/>
            <a:ext cx="177255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ctr"/>
            <a:r>
              <a:rPr lang="en-US" sz="1200" dirty="0" err="1">
                <a:latin typeface="Century Gothic"/>
                <a:cs typeface="Century Gothic"/>
              </a:rPr>
              <a:t>Instituto</a:t>
            </a:r>
            <a:r>
              <a:rPr lang="en-US" sz="1200" dirty="0">
                <a:latin typeface="Century Gothic"/>
                <a:cs typeface="Century Gothic"/>
              </a:rPr>
              <a:t> </a:t>
            </a:r>
          </a:p>
          <a:p>
            <a:pPr algn="ctr"/>
            <a:r>
              <a:rPr lang="en-US" sz="1200" dirty="0">
                <a:latin typeface="Century Gothic"/>
                <a:cs typeface="Century Gothic"/>
              </a:rPr>
              <a:t>Juan de Mariana</a:t>
            </a:r>
            <a:endParaRPr lang="en-US" sz="1200" dirty="0"/>
          </a:p>
        </p:txBody>
      </p:sp>
      <p:cxnSp>
        <p:nvCxnSpPr>
          <p:cNvPr id="31" name="Straight Arrow Connector 30"/>
          <p:cNvCxnSpPr/>
          <p:nvPr/>
        </p:nvCxnSpPr>
        <p:spPr>
          <a:xfrm>
            <a:off x="2821402" y="1514840"/>
            <a:ext cx="0" cy="187870"/>
          </a:xfrm>
          <a:prstGeom prst="straightConnector1">
            <a:avLst/>
          </a:prstGeom>
          <a:noFill/>
          <a:ln w="19050" cap="flat">
            <a:solidFill>
              <a:srgbClr val="FF0000"/>
            </a:solidFill>
            <a:prstDash val="solid"/>
            <a:miter lim="400000"/>
            <a:headEnd type="none" w="lg" len="med"/>
            <a:tailEnd type="triangle" w="lg" len="med"/>
          </a:ln>
          <a:effectLst/>
          <a:sp3d/>
        </p:spPr>
        <p:style>
          <a:lnRef idx="0">
            <a:scrgbClr r="0" g="0" b="0"/>
          </a:lnRef>
          <a:fillRef idx="0">
            <a:scrgbClr r="0" g="0" b="0"/>
          </a:fillRef>
          <a:effectRef idx="0">
            <a:scrgbClr r="0" g="0" b="0"/>
          </a:effectRef>
          <a:fontRef idx="none"/>
        </p:style>
      </p:cxnSp>
      <p:cxnSp>
        <p:nvCxnSpPr>
          <p:cNvPr id="29" name="Straight Arrow Connector 28"/>
          <p:cNvCxnSpPr>
            <a:endCxn id="13" idx="3"/>
          </p:cNvCxnSpPr>
          <p:nvPr/>
        </p:nvCxnSpPr>
        <p:spPr>
          <a:xfrm flipH="1">
            <a:off x="3211286" y="881303"/>
            <a:ext cx="626243" cy="412383"/>
          </a:xfrm>
          <a:prstGeom prst="straightConnector1">
            <a:avLst/>
          </a:prstGeom>
          <a:noFill/>
          <a:ln w="19050" cap="flat">
            <a:solidFill>
              <a:srgbClr val="FF0000"/>
            </a:solidFill>
            <a:prstDash val="solid"/>
            <a:miter lim="400000"/>
            <a:headEnd type="none" w="lg" len="med"/>
            <a:tailEnd type="triangle" w="lg" len="med"/>
          </a:ln>
          <a:effectLst/>
          <a:sp3d/>
        </p:spPr>
        <p:style>
          <a:lnRef idx="0">
            <a:scrgbClr r="0" g="0" b="0"/>
          </a:lnRef>
          <a:fillRef idx="0">
            <a:scrgbClr r="0" g="0" b="0"/>
          </a:fillRef>
          <a:effectRef idx="0">
            <a:scrgbClr r="0" g="0" b="0"/>
          </a:effectRef>
          <a:fontRef idx="none"/>
        </p:style>
      </p:cxnSp>
      <p:sp>
        <p:nvSpPr>
          <p:cNvPr id="32" name="TextBox 31"/>
          <p:cNvSpPr txBox="1"/>
          <p:nvPr/>
        </p:nvSpPr>
        <p:spPr>
          <a:xfrm>
            <a:off x="3223082" y="404892"/>
            <a:ext cx="1285413"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ctr"/>
            <a:r>
              <a:rPr lang="en-US" sz="1200" dirty="0">
                <a:latin typeface="Century Gothic"/>
                <a:cs typeface="Century Gothic"/>
              </a:rPr>
              <a:t>Koch Foundation </a:t>
            </a:r>
            <a:endParaRPr lang="en-US" sz="1200" dirty="0"/>
          </a:p>
        </p:txBody>
      </p:sp>
      <p:sp>
        <p:nvSpPr>
          <p:cNvPr id="35" name="Rectangle 34"/>
          <p:cNvSpPr/>
          <p:nvPr/>
        </p:nvSpPr>
        <p:spPr>
          <a:xfrm>
            <a:off x="5698069" y="4841196"/>
            <a:ext cx="3471332" cy="307777"/>
          </a:xfrm>
          <a:prstGeom prst="rect">
            <a:avLst/>
          </a:prstGeom>
        </p:spPr>
        <p:txBody>
          <a:bodyPr wrap="square">
            <a:spAutoFit/>
          </a:bodyPr>
          <a:lstStyle/>
          <a:p>
            <a:pPr algn="r"/>
            <a:r>
              <a:rPr lang="en-US" sz="700" dirty="0" err="1">
                <a:solidFill>
                  <a:schemeClr val="tx1">
                    <a:lumMod val="65000"/>
                  </a:schemeClr>
                </a:solidFill>
                <a:latin typeface="Century Gothic"/>
                <a:cs typeface="Century Gothic"/>
              </a:rPr>
              <a:t>bit.ly</a:t>
            </a:r>
            <a:r>
              <a:rPr lang="en-US" sz="700" dirty="0">
                <a:solidFill>
                  <a:schemeClr val="tx1">
                    <a:lumMod val="65000"/>
                  </a:schemeClr>
                </a:solidFill>
                <a:latin typeface="Century Gothic"/>
                <a:cs typeface="Century Gothic"/>
              </a:rPr>
              <a:t>/2Hqmubw</a:t>
            </a:r>
          </a:p>
          <a:p>
            <a:pPr algn="r"/>
            <a:r>
              <a:rPr lang="en-US" sz="700" dirty="0" err="1">
                <a:solidFill>
                  <a:schemeClr val="tx1">
                    <a:lumMod val="65000"/>
                  </a:schemeClr>
                </a:solidFill>
                <a:latin typeface="Century Gothic"/>
                <a:cs typeface="Century Gothic"/>
              </a:rPr>
              <a:t>Harkinson</a:t>
            </a:r>
            <a:r>
              <a:rPr lang="en-US" sz="700" dirty="0">
                <a:solidFill>
                  <a:schemeClr val="tx1">
                    <a:lumMod val="65000"/>
                  </a:schemeClr>
                </a:solidFill>
                <a:latin typeface="Century Gothic"/>
                <a:cs typeface="Century Gothic"/>
              </a:rPr>
              <a:t> J (22 Dec 2009) </a:t>
            </a:r>
            <a:r>
              <a:rPr lang="en-US" sz="700" i="1" dirty="0">
                <a:solidFill>
                  <a:schemeClr val="tx1">
                    <a:lumMod val="65000"/>
                  </a:schemeClr>
                </a:solidFill>
                <a:latin typeface="Century Gothic"/>
                <a:cs typeface="Century Gothic"/>
              </a:rPr>
              <a:t>Mother jones</a:t>
            </a:r>
          </a:p>
        </p:txBody>
      </p:sp>
    </p:spTree>
    <p:extLst>
      <p:ext uri="{BB962C8B-B14F-4D97-AF65-F5344CB8AC3E}">
        <p14:creationId xmlns:p14="http://schemas.microsoft.com/office/powerpoint/2010/main" val="2312989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22" presetClass="entr" presetSubtype="1"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up)">
                                      <p:cBhvr>
                                        <p:cTn id="10" dur="500"/>
                                        <p:tgtEl>
                                          <p:spTgt spid="4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22" presetClass="entr" presetSubtype="1"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up)">
                                      <p:cBhvr>
                                        <p:cTn id="16" dur="500"/>
                                        <p:tgtEl>
                                          <p:spTgt spid="29"/>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fade">
                                      <p:cBhvr>
                                        <p:cTn id="20" dur="500"/>
                                        <p:tgtEl>
                                          <p:spTgt spid="55"/>
                                        </p:tgtEl>
                                      </p:cBhvr>
                                    </p:animEffec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up)">
                                      <p:cBhvr>
                                        <p:cTn id="24" dur="500"/>
                                        <p:tgtEl>
                                          <p:spTgt spid="31"/>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childTnLst>
                          </p:cTn>
                        </p:par>
                        <p:par>
                          <p:cTn id="29" fill="hold">
                            <p:stCondLst>
                              <p:cond delay="2000"/>
                            </p:stCondLst>
                            <p:childTnLst>
                              <p:par>
                                <p:cTn id="30" presetID="22" presetClass="entr" presetSubtype="1" fill="hold" nodeType="afterEffect">
                                  <p:stCondLst>
                                    <p:cond delay="0"/>
                                  </p:stCondLst>
                                  <p:childTnLst>
                                    <p:set>
                                      <p:cBhvr>
                                        <p:cTn id="31" dur="1" fill="hold">
                                          <p:stCondLst>
                                            <p:cond delay="0"/>
                                          </p:stCondLst>
                                        </p:cTn>
                                        <p:tgtEl>
                                          <p:spTgt spid="82"/>
                                        </p:tgtEl>
                                        <p:attrNameLst>
                                          <p:attrName>style.visibility</p:attrName>
                                        </p:attrNameLst>
                                      </p:cBhvr>
                                      <p:to>
                                        <p:strVal val="visible"/>
                                      </p:to>
                                    </p:set>
                                    <p:animEffect transition="in" filter="wipe(up)">
                                      <p:cBhvr>
                                        <p:cTn id="32" dur="500"/>
                                        <p:tgtEl>
                                          <p:spTgt spid="8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5" grpId="0"/>
      <p:bldP spid="30" grpId="0"/>
      <p:bldP spid="32" grpId="0"/>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Asset 6.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6300" y="-34925"/>
            <a:ext cx="2965417" cy="5143500"/>
          </a:xfrm>
          <a:prstGeom prst="rect">
            <a:avLst/>
          </a:prstGeom>
        </p:spPr>
      </p:pic>
      <p:pic>
        <p:nvPicPr>
          <p:cNvPr id="9" name="Picture 8" descr="Asset 7.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0444" y="231774"/>
            <a:ext cx="2403956" cy="4871661"/>
          </a:xfrm>
          <a:prstGeom prst="rect">
            <a:avLst/>
          </a:prstGeom>
        </p:spPr>
      </p:pic>
      <p:sp>
        <p:nvSpPr>
          <p:cNvPr id="2" name="TextBox 1"/>
          <p:cNvSpPr txBox="1"/>
          <p:nvPr/>
        </p:nvSpPr>
        <p:spPr>
          <a:xfrm>
            <a:off x="4385736" y="1320799"/>
            <a:ext cx="4045745" cy="27956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500" i="0" u="none" strike="noStrike" cap="none" spc="0" normalizeH="0" baseline="0" dirty="0">
                <a:ln>
                  <a:noFill/>
                </a:ln>
                <a:solidFill>
                  <a:schemeClr val="bg1"/>
                </a:solidFill>
                <a:effectLst/>
                <a:uFillTx/>
                <a:latin typeface="Century Gothic"/>
                <a:ea typeface="+mn-ea"/>
                <a:cs typeface="Century Gothic"/>
                <a:sym typeface="Arial"/>
              </a:rPr>
              <a:t>A timeline of climate denial.</a:t>
            </a:r>
          </a:p>
          <a:p>
            <a:pPr marL="0" marR="0" indent="0" algn="l" defTabSz="457200" rtl="0" fontAlgn="auto" latinLnBrk="0" hangingPunct="0">
              <a:lnSpc>
                <a:spcPct val="100000"/>
              </a:lnSpc>
              <a:spcBef>
                <a:spcPts val="0"/>
              </a:spcBef>
              <a:spcAft>
                <a:spcPts val="0"/>
              </a:spcAft>
              <a:buClrTx/>
              <a:buSzTx/>
              <a:buFontTx/>
              <a:buNone/>
              <a:tabLst/>
            </a:pPr>
            <a:endParaRPr lang="en-US" sz="2500" dirty="0">
              <a:solidFill>
                <a:schemeClr val="bg1"/>
              </a:solidFill>
              <a:latin typeface="Century Gothic"/>
              <a:cs typeface="Century Gothic"/>
              <a:sym typeface="Arial"/>
            </a:endParaRPr>
          </a:p>
          <a:p>
            <a:pPr marL="0" marR="0" indent="0" algn="l" defTabSz="457200" rtl="0" fontAlgn="auto" latinLnBrk="0" hangingPunct="0">
              <a:lnSpc>
                <a:spcPct val="100000"/>
              </a:lnSpc>
              <a:spcBef>
                <a:spcPts val="0"/>
              </a:spcBef>
              <a:spcAft>
                <a:spcPts val="0"/>
              </a:spcAft>
              <a:buClrTx/>
              <a:buSzTx/>
              <a:buFontTx/>
              <a:buNone/>
              <a:tabLst/>
            </a:pPr>
            <a:r>
              <a:rPr lang="en-US" sz="2500" dirty="0">
                <a:solidFill>
                  <a:schemeClr val="bg1"/>
                </a:solidFill>
                <a:latin typeface="Century Gothic"/>
                <a:cs typeface="Century Gothic"/>
                <a:sym typeface="Arial"/>
              </a:rPr>
              <a:t>Fact: The fossil fuel industry has known about the threat of climate change for a long time</a:t>
            </a:r>
            <a:endParaRPr kumimoji="0" lang="en-US" sz="2500" i="0" u="none" strike="noStrike" cap="none" spc="0" normalizeH="0" baseline="0" dirty="0">
              <a:ln>
                <a:noFill/>
              </a:ln>
              <a:solidFill>
                <a:schemeClr val="bg1"/>
              </a:solidFill>
              <a:effectLst/>
              <a:uFillTx/>
              <a:latin typeface="Century Gothic"/>
              <a:ea typeface="+mn-ea"/>
              <a:cs typeface="Century Gothic"/>
              <a:sym typeface="Arial"/>
            </a:endParaRPr>
          </a:p>
        </p:txBody>
      </p:sp>
      <p:sp>
        <p:nvSpPr>
          <p:cNvPr id="10" name="TextBox 9"/>
          <p:cNvSpPr txBox="1"/>
          <p:nvPr/>
        </p:nvSpPr>
        <p:spPr>
          <a:xfrm>
            <a:off x="2867485" y="5006091"/>
            <a:ext cx="1207680" cy="169277"/>
          </a:xfrm>
          <a:prstGeom prst="rect">
            <a:avLst/>
          </a:prstGeom>
          <a:noFill/>
        </p:spPr>
        <p:txBody>
          <a:bodyPr wrap="square" rtlCol="0">
            <a:spAutoFit/>
          </a:bodyPr>
          <a:lstStyle/>
          <a:p>
            <a:r>
              <a:rPr lang="en-US" sz="500" b="1" dirty="0">
                <a:solidFill>
                  <a:srgbClr val="595959"/>
                </a:solidFill>
                <a:latin typeface="Calibri"/>
                <a:cs typeface="Calibri"/>
              </a:rPr>
              <a:t>PAUL HORN /</a:t>
            </a:r>
            <a:r>
              <a:rPr lang="en-US" sz="500" b="1" dirty="0" err="1">
                <a:solidFill>
                  <a:srgbClr val="595959"/>
                </a:solidFill>
                <a:latin typeface="Calibri"/>
                <a:cs typeface="Calibri"/>
              </a:rPr>
              <a:t>InsideClimate</a:t>
            </a:r>
            <a:r>
              <a:rPr lang="en-US" sz="500" b="1" dirty="0">
                <a:solidFill>
                  <a:srgbClr val="595959"/>
                </a:solidFill>
                <a:latin typeface="Calibri"/>
                <a:cs typeface="Calibri"/>
              </a:rPr>
              <a:t> News</a:t>
            </a:r>
          </a:p>
        </p:txBody>
      </p:sp>
      <p:sp>
        <p:nvSpPr>
          <p:cNvPr id="11" name="TextBox 10"/>
          <p:cNvSpPr txBox="1"/>
          <p:nvPr/>
        </p:nvSpPr>
        <p:spPr>
          <a:xfrm>
            <a:off x="-3596" y="4933751"/>
            <a:ext cx="2067958" cy="246221"/>
          </a:xfrm>
          <a:prstGeom prst="rect">
            <a:avLst/>
          </a:prstGeom>
          <a:noFill/>
        </p:spPr>
        <p:txBody>
          <a:bodyPr wrap="square" rtlCol="0">
            <a:spAutoFit/>
          </a:bodyPr>
          <a:lstStyle/>
          <a:p>
            <a:r>
              <a:rPr lang="en-US" sz="500" b="1" dirty="0">
                <a:solidFill>
                  <a:srgbClr val="595959"/>
                </a:solidFill>
              </a:rPr>
              <a:t>Adapted from original graphic. </a:t>
            </a:r>
          </a:p>
          <a:p>
            <a:r>
              <a:rPr lang="en-US" sz="500" b="1" dirty="0">
                <a:solidFill>
                  <a:srgbClr val="595959"/>
                </a:solidFill>
              </a:rPr>
              <a:t>Paul Horn/ICN not responsible for any changes.</a:t>
            </a:r>
          </a:p>
        </p:txBody>
      </p:sp>
    </p:spTree>
    <p:extLst>
      <p:ext uri="{BB962C8B-B14F-4D97-AF65-F5344CB8AC3E}">
        <p14:creationId xmlns:p14="http://schemas.microsoft.com/office/powerpoint/2010/main" val="561389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2000"/>
                                        <p:tgtEl>
                                          <p:spTgt spid="8"/>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63500" dist="25400" dir="540000" rotWithShape="0">
              <a:srgbClr val="000000"/>
            </a:outerShdw>
          </a:effectLst>
        </a:effectStyle>
        <a:effectStyle>
          <a:effectLst>
            <a:outerShdw blurRad="63500" dist="25400" rotWithShape="0">
              <a:srgbClr val="000000"/>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25400" tIns="25400" rIns="25400" bIns="25400" numCol="1" spcCol="38100" rtlCol="0" anchor="b">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alpha val="50000"/>
              </a:srgbClr>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rgbClr val="FC8D19"/>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73788</TotalTime>
  <Words>3564</Words>
  <Application>Microsoft Office PowerPoint</Application>
  <PresentationFormat>On-screen Show (16:9)</PresentationFormat>
  <Paragraphs>816</Paragraphs>
  <Slides>86</Slides>
  <Notes>72</Notes>
  <HiddenSlides>0</HiddenSlides>
  <MMClips>1</MMClips>
  <ScaleCrop>false</ScaleCrop>
  <HeadingPairs>
    <vt:vector size="4" baseType="variant">
      <vt:variant>
        <vt:lpstr>Theme</vt:lpstr>
      </vt:variant>
      <vt:variant>
        <vt:i4>2</vt:i4>
      </vt:variant>
      <vt:variant>
        <vt:lpstr>Slide Titles</vt:lpstr>
      </vt:variant>
      <vt:variant>
        <vt:i4>86</vt:i4>
      </vt:variant>
    </vt:vector>
  </HeadingPairs>
  <TitlesOfParts>
    <vt:vector size="88" baseType="lpstr">
      <vt:lpstr>6_Office Theme</vt:lpstr>
      <vt:lpstr>1_White</vt:lpstr>
      <vt:lpstr>PowerPoint Presentation</vt:lpstr>
      <vt:lpstr> We all know the concept of a  Good News/ Bad News story  Climate Change is a  Bad News/ Good News/Bad News 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Exxon faced a critical decision</vt:lpstr>
      <vt:lpstr>PowerPoint Presentation</vt:lpstr>
      <vt:lpstr>PowerPoint Presentation</vt:lpstr>
      <vt:lpstr>I’m a historian. Reading books and documents is what I do for a living.</vt:lpstr>
      <vt:lpstr>Online at bit.ly/ExxonPaper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Culminates in Appointment of ExxonMobil CEO Rex Tillerson as Secretary of State</vt:lpstr>
      <vt:lpstr>PowerPoint Presentation</vt:lpstr>
      <vt:lpstr>PowerPoint Presentation</vt:lpstr>
      <vt:lpstr>PowerPoint Presentation</vt:lpstr>
      <vt:lpstr>PowerPoint Presentation</vt:lpstr>
      <vt:lpstr>Good news: There is still time to change the ending of this story from this….</vt:lpstr>
      <vt:lpstr>PowerPoint Presentation</vt:lpstr>
      <vt:lpstr>To this! </vt:lpstr>
      <vt:lpstr>Additional slides</vt:lpstr>
      <vt:lpstr>PowerPoint Presentation</vt:lpstr>
      <vt:lpstr>769,000-3.5 million  </vt:lpstr>
      <vt:lpstr>Additional slides on Europe</vt:lpstr>
      <vt:lpstr>PowerPoint Presentation</vt:lpstr>
      <vt:lpstr>PowerPoint Presentation</vt:lpstr>
      <vt:lpstr>PowerPoint Presentation</vt:lpstr>
      <vt:lpstr>PowerPoint Presentation</vt:lpstr>
      <vt:lpstr>PowerPoint Presentation</vt:lpstr>
    </vt:vector>
  </TitlesOfParts>
  <Company>MIT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Geoffrey Supran</dc:creator>
  <cp:lastModifiedBy>Janette Rosenbaum</cp:lastModifiedBy>
  <cp:revision>3304</cp:revision>
  <cp:lastPrinted>2019-03-13T19:58:55Z</cp:lastPrinted>
  <dcterms:created xsi:type="dcterms:W3CDTF">2013-09-08T03:24:06Z</dcterms:created>
  <dcterms:modified xsi:type="dcterms:W3CDTF">2019-07-26T15:45:12Z</dcterms:modified>
</cp:coreProperties>
</file>