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86" r:id="rId4"/>
    <p:sldId id="290" r:id="rId5"/>
    <p:sldId id="283" r:id="rId6"/>
    <p:sldId id="282" r:id="rId7"/>
    <p:sldId id="284" r:id="rId8"/>
    <p:sldId id="288" r:id="rId9"/>
    <p:sldId id="289" r:id="rId10"/>
    <p:sldId id="285" r:id="rId11"/>
    <p:sldId id="277" r:id="rId12"/>
    <p:sldId id="276" r:id="rId13"/>
    <p:sldId id="274" r:id="rId14"/>
    <p:sldId id="273" r:id="rId15"/>
    <p:sldId id="275" r:id="rId16"/>
    <p:sldId id="278" r:id="rId17"/>
    <p:sldId id="260" r:id="rId18"/>
    <p:sldId id="261" r:id="rId19"/>
    <p:sldId id="262" r:id="rId20"/>
    <p:sldId id="271" r:id="rId21"/>
    <p:sldId id="263" r:id="rId22"/>
    <p:sldId id="264" r:id="rId23"/>
    <p:sldId id="265" r:id="rId24"/>
    <p:sldId id="266" r:id="rId25"/>
    <p:sldId id="272" r:id="rId26"/>
    <p:sldId id="267" r:id="rId27"/>
    <p:sldId id="268" r:id="rId28"/>
    <p:sldId id="269" r:id="rId29"/>
    <p:sldId id="270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A9FF86ED-19D4-4229-90EA-A07AD1876A8B}">
          <p14:sldIdLst>
            <p14:sldId id="256"/>
            <p14:sldId id="257"/>
          </p14:sldIdLst>
        </p14:section>
        <p14:section name="Earl" id="{8FBB9D43-837E-45F4-8268-31A2F8763A5D}">
          <p14:sldIdLst>
            <p14:sldId id="286"/>
            <p14:sldId id="290"/>
            <p14:sldId id="283"/>
            <p14:sldId id="282"/>
            <p14:sldId id="284"/>
            <p14:sldId id="288"/>
            <p14:sldId id="289"/>
          </p14:sldIdLst>
        </p14:section>
        <p14:section name="Michael" id="{7F651521-4492-4677-9449-DD6E0172D1B9}">
          <p14:sldIdLst>
            <p14:sldId id="285"/>
            <p14:sldId id="277"/>
            <p14:sldId id="276"/>
            <p14:sldId id="274"/>
            <p14:sldId id="273"/>
            <p14:sldId id="275"/>
            <p14:sldId id="278"/>
          </p14:sldIdLst>
        </p14:section>
        <p14:section name="Janette" id="{B38824E7-CEDD-440C-A322-D02817A002B8}">
          <p14:sldIdLst>
            <p14:sldId id="260"/>
            <p14:sldId id="261"/>
            <p14:sldId id="262"/>
            <p14:sldId id="271"/>
            <p14:sldId id="263"/>
            <p14:sldId id="264"/>
            <p14:sldId id="265"/>
            <p14:sldId id="266"/>
            <p14:sldId id="272"/>
          </p14:sldIdLst>
        </p14:section>
        <p14:section name="Conclusion -Earl" id="{64C3CBEF-5E9C-4884-BD74-EF9C52D23723}">
          <p14:sldIdLst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arl Hower" initials="EH" lastIdx="1" clrIdx="0">
    <p:extLst>
      <p:ext uri="{19B8F6BF-5375-455C-9EA6-DF929625EA0E}">
        <p15:presenceInfo xmlns:p15="http://schemas.microsoft.com/office/powerpoint/2012/main" userId="Earl How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6324"/>
    <a:srgbClr val="F3EFE5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69706" autoAdjust="0"/>
  </p:normalViewPr>
  <p:slideViewPr>
    <p:cSldViewPr snapToGrid="0">
      <p:cViewPr varScale="1">
        <p:scale>
          <a:sx n="63" d="100"/>
          <a:sy n="63" d="100"/>
        </p:scale>
        <p:origin x="1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Followers Who See Your Post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E2-4EF2-B944-1CB4464CCBD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E2-4EF2-B944-1CB4464CCBD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E2-4EF2-B944-1CB4464CCBD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E2-4EF2-B944-1CB4464CCBD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0C-4B3B-B06B-928898FDB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Everyone Who Sees Your Post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3D-4E65-9658-C92D31EBCA1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3D-4E65-9658-C92D31EBCA1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3D-4E65-9658-C92D31EBCA1C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3D-4E65-9658-C92D31EBCA1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C-4158-928F-50A1E6096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How Millennials Learn About Things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00-4384-B4A5-1B82B3083DC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00-4384-B4A5-1B82B3083DC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00-4384-B4A5-1B82B3083DC7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00-4384-B4A5-1B82B3083DC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50-43E7-8542-E05570B08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D0D0B053-0F4D-433C-99D3-EF060808EF82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0DB841D4-13C0-4C6E-961B-E06254D08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4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FF0000"/>
                </a:solidFill>
              </a:rPr>
              <a:t>[Introduce topic and speakers] </a:t>
            </a:r>
            <a:r>
              <a:rPr lang="en-US" dirty="0"/>
              <a:t>Welcome to today’s  “</a:t>
            </a:r>
            <a:r>
              <a:rPr lang="en-US" dirty="0">
                <a:latin typeface="Cambria" panose="02040503050406030204" pitchFamily="18" charset="0"/>
              </a:rPr>
              <a:t>Celebrating our Centennial, Promoting our Conservation Community” webinar.</a:t>
            </a:r>
            <a:endParaRPr lang="en-US" dirty="0"/>
          </a:p>
          <a:p>
            <a:endParaRPr lang="en-US" dirty="0"/>
          </a:p>
          <a:p>
            <a:r>
              <a:rPr lang="en-US" dirty="0"/>
              <a:t>My name is Earl Hower, the Director of Chapter Relations for the League.</a:t>
            </a:r>
          </a:p>
          <a:p>
            <a:endParaRPr lang="en-US" dirty="0"/>
          </a:p>
          <a:p>
            <a:r>
              <a:rPr lang="en-US" dirty="0"/>
              <a:t>We are fortunate to be joined today by two other of my fellow staff members from the National Office: </a:t>
            </a:r>
          </a:p>
          <a:p>
            <a:endParaRPr lang="en-US" dirty="0"/>
          </a:p>
          <a:p>
            <a:r>
              <a:rPr lang="en-US" dirty="0"/>
              <a:t>Michael Reinemer, our Director of Communications and Editor of Outdoor America … With his decades of experience in communications, marketing and media relations.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And Janette Rosenbaum, is the League’s Strategic Communications Manager … With her specialty in e-communications, she brings to the table her expertise in website and social media development.</a:t>
            </a:r>
          </a:p>
          <a:p>
            <a:endParaRPr lang="en-US" dirty="0"/>
          </a:p>
          <a:p>
            <a:r>
              <a:rPr lang="en-US" dirty="0"/>
              <a:t>&gt;&gt; Before we get started, I’d like to have Janette explain how to submit questions and comments. And we’ll do our best to answer them at the conclusion.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41D4-13C0-4C6E-961B-E06254D084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23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41D4-13C0-4C6E-961B-E06254D084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19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41D4-13C0-4C6E-961B-E06254D084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06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41D4-13C0-4C6E-961B-E06254D084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71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41D4-13C0-4C6E-961B-E06254D084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78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41D4-13C0-4C6E-961B-E06254D084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28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41D4-13C0-4C6E-961B-E06254D084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48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41D4-13C0-4C6E-961B-E06254D084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42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41D4-13C0-4C6E-961B-E06254D084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52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41D4-13C0-4C6E-961B-E06254D084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06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41D4-13C0-4C6E-961B-E06254D084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27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a quick preview the three topics we’ll be covering today …</a:t>
            </a:r>
          </a:p>
          <a:p>
            <a:endParaRPr lang="en-US" dirty="0"/>
          </a:p>
          <a:p>
            <a:r>
              <a:rPr lang="en-US" dirty="0"/>
              <a:t>I’ll be covering the first “Increasing your </a:t>
            </a:r>
            <a:r>
              <a:rPr lang="en-US" u="sng" dirty="0"/>
              <a:t>chapter’s</a:t>
            </a:r>
            <a:r>
              <a:rPr lang="en-US" dirty="0"/>
              <a:t> local recognition during the Izaak Walton League’s centennial with available resources </a:t>
            </a:r>
            <a:r>
              <a:rPr lang="en-US" u="sng" dirty="0"/>
              <a:t>and support from the National Office</a:t>
            </a:r>
            <a:r>
              <a:rPr lang="en-US" dirty="0"/>
              <a:t>.”</a:t>
            </a:r>
          </a:p>
          <a:p>
            <a:endParaRPr lang="en-US" dirty="0"/>
          </a:p>
          <a:p>
            <a:r>
              <a:rPr lang="en-US" dirty="0"/>
              <a:t>Michael’s portion covers media relations and “Raising awareness through press outreach.”</a:t>
            </a:r>
          </a:p>
          <a:p>
            <a:endParaRPr lang="en-US" dirty="0"/>
          </a:p>
          <a:p>
            <a:r>
              <a:rPr lang="en-US" dirty="0"/>
              <a:t>Of course, its only logical that Jannette’s presentation will be:  “Increasing your visibility, with the power of the internet.”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41D4-13C0-4C6E-961B-E06254D084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10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41D4-13C0-4C6E-961B-E06254D084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02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41D4-13C0-4C6E-961B-E06254D084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80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41D4-13C0-4C6E-961B-E06254D084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65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41D4-13C0-4C6E-961B-E06254D084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355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41D4-13C0-4C6E-961B-E06254D084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32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41D4-13C0-4C6E-961B-E06254D084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01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Finally…</a:t>
            </a:r>
            <a:endParaRPr lang="en-US" sz="1600" dirty="0"/>
          </a:p>
          <a:p>
            <a:pPr lvl="1"/>
            <a:r>
              <a:rPr lang="en-US" dirty="0"/>
              <a:t>It’s our 100</a:t>
            </a:r>
            <a:r>
              <a:rPr lang="en-US" baseline="30000" dirty="0"/>
              <a:t>th</a:t>
            </a:r>
            <a:r>
              <a:rPr lang="en-US" dirty="0"/>
              <a:t> anniversary.</a:t>
            </a:r>
          </a:p>
          <a:p>
            <a:pPr lvl="1"/>
            <a:endParaRPr lang="en-US" sz="1600" dirty="0"/>
          </a:p>
          <a:p>
            <a:pPr lvl="1"/>
            <a:r>
              <a:rPr lang="en-US" dirty="0"/>
              <a:t>So, use the logo. It’s easy. We all love the traditional bust, but the anniversary logo communicates much more about who we are.</a:t>
            </a:r>
            <a:endParaRPr lang="en-US" sz="1600" dirty="0"/>
          </a:p>
          <a:p>
            <a:pPr lvl="1"/>
            <a:endParaRPr lang="en-US" dirty="0"/>
          </a:p>
          <a:p>
            <a:pPr lvl="1"/>
            <a:r>
              <a:rPr lang="en-US" dirty="0"/>
              <a:t>Spend the next 18 months working hard to promote your chapter in your community. If not now, when?</a:t>
            </a:r>
            <a:endParaRPr lang="en-US" sz="1600" dirty="0"/>
          </a:p>
          <a:p>
            <a:pPr lvl="1"/>
            <a:endParaRPr lang="en-US" dirty="0"/>
          </a:p>
          <a:p>
            <a:pPr lvl="1"/>
            <a:r>
              <a:rPr lang="en-US" dirty="0"/>
              <a:t>You are the ones lucky enough to celebrate this amazing milestone with the Izaak Walton League of America.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You are the ones responsible for carrying the League’s legacy into a second century. Past Ikes are counting on you … and so is the future of conservation.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41D4-13C0-4C6E-961B-E06254D084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48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[We’ll take live questions here]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41D4-13C0-4C6E-961B-E06254D084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663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[Summarize]</a:t>
            </a:r>
          </a:p>
          <a:p>
            <a:endParaRPr lang="en-US" dirty="0"/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bottomline</a:t>
            </a:r>
            <a:r>
              <a:rPr lang="en-US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: Start now to prepare for our 100</a:t>
            </a:r>
            <a:r>
              <a:rPr lang="en-US" baseline="30000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anniversary and work with local media and promote your Chapter locally during 2022 and beyond. </a:t>
            </a:r>
          </a:p>
          <a:p>
            <a:pPr>
              <a:lnSpc>
                <a:spcPct val="107000"/>
              </a:lnSpc>
            </a:pPr>
            <a:endParaRPr lang="en-US" dirty="0">
              <a:solidFill>
                <a:srgbClr val="FF0000"/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912937">
              <a:lnSpc>
                <a:spcPct val="107000"/>
              </a:lnSpc>
              <a:defRPr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Again, the national staff are available to help you -- not only to improve the League’s brand -- but also the chapter’s name recognition and local standing in the community.</a:t>
            </a:r>
          </a:p>
          <a:p>
            <a:pPr defTabSz="912937">
              <a:lnSpc>
                <a:spcPct val="107000"/>
              </a:lnSpc>
              <a:defRPr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You may contact any or all of us with questions that arise later.</a:t>
            </a:r>
          </a:p>
          <a:p>
            <a:endParaRPr lang="en-US" dirty="0"/>
          </a:p>
          <a:p>
            <a:r>
              <a:rPr lang="en-US" dirty="0"/>
              <a:t>This webinar was recorded and will be posted online, should you wish to review and share with others at your chapter.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41D4-13C0-4C6E-961B-E06254D084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51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Thank you again for joining us today!</a:t>
            </a:r>
          </a:p>
          <a:p>
            <a:r>
              <a:rPr lang="en-US" dirty="0"/>
              <a:t> </a:t>
            </a:r>
          </a:p>
          <a:p>
            <a:r>
              <a:rPr lang="en-US" b="1" dirty="0"/>
              <a:t>[End of webinar]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41D4-13C0-4C6E-961B-E06254D084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08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[NEXT]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41D4-13C0-4C6E-961B-E06254D084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9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going to give you an advanced, sneak peek at the 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IWLA Centennial Challenge to be launched later this year.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goals of this project are to challenge chapters to:</a:t>
            </a:r>
          </a:p>
          <a:p>
            <a:pPr>
              <a:lnSpc>
                <a:spcPct val="107000"/>
              </a:lnSpc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351" indent="-342351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in the promotion, participation and celebration of the Izaak Walton League’s 100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Anniversary in 2022. </a:t>
            </a:r>
          </a:p>
          <a:p>
            <a:pPr marL="342351" indent="-342351">
              <a:lnSpc>
                <a:spcPct val="107000"/>
              </a:lnSpc>
              <a:buFont typeface="Wingdings" panose="05000000000000000000" pitchFamily="2" charset="2"/>
              <a:buChar char="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351" indent="-342351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 the League’s brand and chapter’s name recognition and local standing in the community. And THIS is the focus of today’s webinar.</a:t>
            </a:r>
          </a:p>
          <a:p>
            <a:pPr marL="342351" indent="-342351">
              <a:lnSpc>
                <a:spcPct val="107000"/>
              </a:lnSpc>
              <a:buFont typeface="Wingdings" panose="05000000000000000000" pitchFamily="2" charset="2"/>
              <a:buChar char="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351" indent="-342351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Generate financial support with contributions to the League and the chapter.  </a:t>
            </a:r>
          </a:p>
          <a:p>
            <a:endParaRPr lang="en-US" sz="1000" dirty="0"/>
          </a:p>
          <a:p>
            <a:endParaRPr lang="en-US" dirty="0"/>
          </a:p>
          <a:p>
            <a:r>
              <a:rPr lang="en-US" b="1" dirty="0"/>
              <a:t>[NEXT]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841D4-13C0-4C6E-961B-E06254D084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16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… And  a brief outline of this Project components include:</a:t>
            </a:r>
          </a:p>
          <a:p>
            <a:endParaRPr lang="en-US" dirty="0"/>
          </a:p>
          <a:p>
            <a:pPr marL="342351" indent="-34235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a typeface="Cambria" panose="02040503050406030204" pitchFamily="18" charset="0"/>
                <a:cs typeface="Times New Roman" panose="02020603050405020304" pitchFamily="18" charset="0"/>
              </a:rPr>
              <a:t>Chapter Promotional Efforts</a:t>
            </a:r>
          </a:p>
          <a:p>
            <a:pPr>
              <a:lnSpc>
                <a:spcPct val="107000"/>
              </a:lnSpc>
            </a:pPr>
            <a:endParaRPr lang="en-US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351" indent="-34235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a typeface="Cambria" panose="02040503050406030204" pitchFamily="18" charset="0"/>
                <a:cs typeface="Times New Roman" panose="02020603050405020304" pitchFamily="18" charset="0"/>
              </a:rPr>
              <a:t>Local Press Outreach - “Promoting Chapter with Local Media” </a:t>
            </a:r>
          </a:p>
          <a:p>
            <a:pPr>
              <a:lnSpc>
                <a:spcPct val="107000"/>
              </a:lnSpc>
            </a:pPr>
            <a:endParaRPr lang="en-US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351" indent="-34235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a typeface="Cambria" panose="02040503050406030204" pitchFamily="18" charset="0"/>
                <a:cs typeface="Times New Roman" panose="02020603050405020304" pitchFamily="18" charset="0"/>
              </a:rPr>
              <a:t>“Centennial Community Conservation Projects”</a:t>
            </a:r>
          </a:p>
          <a:p>
            <a:pPr marL="342351" indent="-342351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351" indent="-34235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a typeface="Cambria" panose="02040503050406030204" pitchFamily="18" charset="0"/>
                <a:cs typeface="Times New Roman" panose="02020603050405020304" pitchFamily="18" charset="0"/>
              </a:rPr>
              <a:t>Outdoor Recreational Events - “Celebrate Outdoor America” </a:t>
            </a:r>
          </a:p>
          <a:p>
            <a:pPr marL="342351" indent="-342351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351" indent="-34235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a typeface="Cambria" panose="02040503050406030204" pitchFamily="18" charset="0"/>
                <a:cs typeface="Times New Roman" panose="02020603050405020304" pitchFamily="18" charset="0"/>
              </a:rPr>
              <a:t>Chapter Centennial Celebration Fund-Raising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841D4-13C0-4C6E-961B-E06254D084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93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some of the planned resources and support that will be made available in the fall of 2021 and for your chapter’s use throughout 2022:</a:t>
            </a:r>
          </a:p>
          <a:p>
            <a:endParaRPr lang="en-US" dirty="0"/>
          </a:p>
          <a:p>
            <a:r>
              <a:rPr lang="en-US" sz="1100" dirty="0"/>
              <a:t>Yard Signs and Banners with 100</a:t>
            </a:r>
            <a:r>
              <a:rPr lang="en-US" sz="1100" baseline="30000" dirty="0"/>
              <a:t>th</a:t>
            </a:r>
            <a:r>
              <a:rPr lang="en-US" sz="1100" dirty="0"/>
              <a:t> logo  -- for all chapters to proudly display.</a:t>
            </a:r>
          </a:p>
          <a:p>
            <a:endParaRPr lang="en-US" sz="1100" dirty="0"/>
          </a:p>
          <a:p>
            <a:r>
              <a:rPr lang="en-US" sz="1100" dirty="0"/>
              <a:t>Centennial Community Conservation Project Signs -- to call out such local chapter-sponsored projects.</a:t>
            </a:r>
          </a:p>
          <a:p>
            <a:endParaRPr lang="en-US" sz="1100" dirty="0"/>
          </a:p>
          <a:p>
            <a:r>
              <a:rPr lang="en-US" sz="1100" dirty="0"/>
              <a:t>Chapter Fund-Raising Packages -- to help chapter raise funds during their own centennial celebration event.  </a:t>
            </a:r>
          </a:p>
          <a:p>
            <a:endParaRPr lang="en-US" sz="1100" dirty="0"/>
          </a:p>
          <a:p>
            <a:r>
              <a:rPr lang="en-US" sz="1100" dirty="0"/>
              <a:t>100</a:t>
            </a:r>
            <a:r>
              <a:rPr lang="en-US" sz="1100" baseline="30000" dirty="0"/>
              <a:t>th</a:t>
            </a:r>
            <a:r>
              <a:rPr lang="en-US" sz="1100" dirty="0"/>
              <a:t> Anniversary Historical Book and Video -- both have obvious appeals. Plus, the video can be shown during such celebrations and linked to chapter websites.</a:t>
            </a:r>
          </a:p>
          <a:p>
            <a:endParaRPr lang="en-US" sz="1100" dirty="0"/>
          </a:p>
          <a:p>
            <a:r>
              <a:rPr lang="en-US" sz="1100" dirty="0"/>
              <a:t>And available in the near future, are items such as apparel [shirts, tees and caps], glassware and water bottles, tote bags, and much more.</a:t>
            </a:r>
          </a:p>
          <a:p>
            <a:endParaRPr lang="en-US" sz="1100" dirty="0"/>
          </a:p>
          <a:p>
            <a:r>
              <a:rPr lang="en-US" sz="1100" dirty="0"/>
              <a:t>Again, you’ll be hearing more about this exciting challenge in months to come, including during the upcoming virtual National Convention in July, issue of Outdoor America and chapter president communications.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841D4-13C0-4C6E-961B-E06254D084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11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en-US" dirty="0"/>
          </a:p>
          <a:p>
            <a:pPr defTabSz="912937">
              <a:defRPr/>
            </a:pPr>
            <a:r>
              <a:rPr lang="en-US" dirty="0"/>
              <a:t>Also available, will be such support to help chapter celebrate and market the chapter in 2022 include:</a:t>
            </a:r>
          </a:p>
          <a:p>
            <a:pPr defTabSz="912937">
              <a:defRPr/>
            </a:pPr>
            <a:endParaRPr lang="en-US" dirty="0"/>
          </a:p>
          <a:p>
            <a:pPr defTabSz="912937">
              <a:defRPr/>
            </a:pPr>
            <a:r>
              <a:rPr lang="en-US" dirty="0"/>
              <a:t>The first is obvious. We designed a 100</a:t>
            </a:r>
            <a:r>
              <a:rPr lang="en-US" baseline="30000" dirty="0"/>
              <a:t>th</a:t>
            </a:r>
            <a:r>
              <a:rPr lang="en-US" dirty="0"/>
              <a:t> Anniversary logo -- shown here -- that is currently available to chapters for their use on their printed materials, website and perhaps locally generated sales items.</a:t>
            </a:r>
          </a:p>
          <a:p>
            <a:pPr defTabSz="912937">
              <a:defRPr/>
            </a:pPr>
            <a:endParaRPr lang="en-US" dirty="0"/>
          </a:p>
          <a:p>
            <a:pPr defTabSz="912937">
              <a:defRPr/>
            </a:pPr>
            <a:r>
              <a:rPr lang="en-US" dirty="0"/>
              <a:t>Our free Chapter Promotional Posters and Customized Chapter Brochures all have the 100</a:t>
            </a:r>
            <a:r>
              <a:rPr lang="en-US" baseline="30000" dirty="0"/>
              <a:t>th</a:t>
            </a:r>
            <a:r>
              <a:rPr lang="en-US" dirty="0"/>
              <a:t> logo prominently displayed and ready for chapters to use, promote events and recruit members.</a:t>
            </a:r>
          </a:p>
          <a:p>
            <a:pPr defTabSz="912937">
              <a:defRPr/>
            </a:pPr>
            <a:endParaRPr lang="en-US" dirty="0"/>
          </a:p>
          <a:p>
            <a:pPr defTabSz="912937">
              <a:defRPr/>
            </a:pPr>
            <a:r>
              <a:rPr lang="en-US" dirty="0"/>
              <a:t>National website with a dedicated 100</a:t>
            </a:r>
            <a:r>
              <a:rPr lang="en-US" baseline="30000" dirty="0"/>
              <a:t>th</a:t>
            </a:r>
            <a:r>
              <a:rPr lang="en-US" dirty="0"/>
              <a:t> anniversary webpage as a quick link when reaching out to local media.</a:t>
            </a:r>
          </a:p>
          <a:p>
            <a:pPr defTabSz="912937">
              <a:defRPr/>
            </a:pPr>
            <a:endParaRPr lang="en-US" dirty="0"/>
          </a:p>
          <a:p>
            <a:pPr defTabSz="912937">
              <a:defRPr/>
            </a:pPr>
            <a:r>
              <a:rPr lang="en-US" dirty="0"/>
              <a:t>And likewise, a soon-to-be-prepared IWLA 100 Year History Fact Sheet for use when raising awareness through press outreach efforts.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841D4-13C0-4C6E-961B-E06254D084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97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dirty="0" smtClean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… Local press [or media] outreach and how to promote your Chapter with local media during the League 100</a:t>
            </a:r>
            <a:r>
              <a:rPr lang="en-US" baseline="30000" dirty="0" smtClean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anniversary. </a:t>
            </a:r>
          </a:p>
          <a:p>
            <a:pPr>
              <a:lnSpc>
                <a:spcPct val="107000"/>
              </a:lnSpc>
            </a:pPr>
            <a:endParaRPr lang="en-US" dirty="0" smtClean="0">
              <a:solidFill>
                <a:srgbClr val="FF0000"/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912937">
              <a:lnSpc>
                <a:spcPct val="107000"/>
              </a:lnSpc>
              <a:defRPr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Again, we are here to help you -- not only to improve the League’s brand -- but also the chapter’s name recognition and local standing in the community.</a:t>
            </a:r>
          </a:p>
          <a:p>
            <a:pPr defTabSz="912937">
              <a:lnSpc>
                <a:spcPct val="107000"/>
              </a:lnSpc>
              <a:defRPr/>
            </a:pPr>
            <a:endParaRPr 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2937">
              <a:lnSpc>
                <a:spcPct val="107000"/>
              </a:lnSpc>
              <a:defRPr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Now to Michael. 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841D4-13C0-4C6E-961B-E06254D084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60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… Local press [or media] outreach and how to promote your Chapter with local media during the League 100</a:t>
            </a:r>
            <a:r>
              <a:rPr lang="en-US" baseline="30000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anniversary. </a:t>
            </a:r>
          </a:p>
          <a:p>
            <a:pPr>
              <a:lnSpc>
                <a:spcPct val="107000"/>
              </a:lnSpc>
            </a:pPr>
            <a:endParaRPr lang="en-US" dirty="0">
              <a:solidFill>
                <a:srgbClr val="FF0000"/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912937">
              <a:lnSpc>
                <a:spcPct val="107000"/>
              </a:lnSpc>
              <a:defRPr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Again, we are here to help you -- not only to improve the League’s brand -- but also the chapter’s name recognition and local standing in the community.</a:t>
            </a:r>
          </a:p>
          <a:p>
            <a:pPr defTabSz="912937">
              <a:lnSpc>
                <a:spcPct val="107000"/>
              </a:lnSpc>
              <a:defRPr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2937">
              <a:lnSpc>
                <a:spcPct val="107000"/>
              </a:lnSpc>
              <a:defRPr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Now to Michael. </a:t>
            </a:r>
          </a:p>
          <a:p>
            <a:pPr>
              <a:lnSpc>
                <a:spcPct val="107000"/>
              </a:lnSpc>
            </a:pPr>
            <a:endParaRPr lang="en-US" dirty="0">
              <a:solidFill>
                <a:srgbClr val="FF0000"/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841D4-13C0-4C6E-961B-E06254D084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3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38112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42796"/>
            <a:ext cx="9144000" cy="90739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2" indent="0" algn="ctr">
              <a:buNone/>
              <a:defRPr sz="2000"/>
            </a:lvl2pPr>
            <a:lvl3pPr marL="914324" indent="0" algn="ctr">
              <a:buNone/>
              <a:defRPr sz="1800"/>
            </a:lvl3pPr>
            <a:lvl4pPr marL="1371486" indent="0" algn="ctr">
              <a:buNone/>
              <a:defRPr sz="1600"/>
            </a:lvl4pPr>
            <a:lvl5pPr marL="1828647" indent="0" algn="ctr">
              <a:buNone/>
              <a:defRPr sz="1600"/>
            </a:lvl5pPr>
            <a:lvl6pPr marL="2285810" indent="0" algn="ctr">
              <a:buNone/>
              <a:defRPr sz="1600"/>
            </a:lvl6pPr>
            <a:lvl7pPr marL="2742971" indent="0" algn="ctr">
              <a:buNone/>
              <a:defRPr sz="1600"/>
            </a:lvl7pPr>
            <a:lvl8pPr marL="3200133" indent="0" algn="ctr">
              <a:buNone/>
              <a:defRPr sz="1600"/>
            </a:lvl8pPr>
            <a:lvl9pPr marL="365729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2F22-052F-4116-AB2D-A20EB56ADFE5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83B-304F-40FE-8EC6-BDA40A170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7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2F22-052F-4116-AB2D-A20EB56ADFE5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83B-304F-40FE-8EC6-BDA40A170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5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2F22-052F-4116-AB2D-A20EB56ADFE5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83B-304F-40FE-8EC6-BDA40A170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9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0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9249829" cy="4259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2F22-052F-4116-AB2D-A20EB56ADFE5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83B-304F-40FE-8EC6-BDA40A170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5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61302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5871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2F22-052F-4116-AB2D-A20EB56ADFE5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83B-304F-40FE-8EC6-BDA40A170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8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0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41914" cy="42368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7237" y="1825625"/>
            <a:ext cx="4541914" cy="42368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2F22-052F-4116-AB2D-A20EB56ADFE5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83B-304F-40FE-8EC6-BDA40A170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1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4541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4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7" indent="0">
              <a:buNone/>
              <a:defRPr sz="1600" b="1"/>
            </a:lvl5pPr>
            <a:lvl6pPr marL="2285810" indent="0">
              <a:buNone/>
              <a:defRPr sz="1600" b="1"/>
            </a:lvl6pPr>
            <a:lvl7pPr marL="2742971" indent="0">
              <a:buNone/>
              <a:defRPr sz="1600" b="1"/>
            </a:lvl7pPr>
            <a:lvl8pPr marL="3200133" indent="0">
              <a:buNone/>
              <a:defRPr sz="1600" b="1"/>
            </a:lvl8pPr>
            <a:lvl9pPr marL="365729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54191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61806" y="1682792"/>
            <a:ext cx="453643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4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7" indent="0">
              <a:buNone/>
              <a:defRPr sz="1600" b="1"/>
            </a:lvl5pPr>
            <a:lvl6pPr marL="2285810" indent="0">
              <a:buNone/>
              <a:defRPr sz="1600" b="1"/>
            </a:lvl6pPr>
            <a:lvl7pPr marL="2742971" indent="0">
              <a:buNone/>
              <a:defRPr sz="1600" b="1"/>
            </a:lvl7pPr>
            <a:lvl8pPr marL="3200133" indent="0">
              <a:buNone/>
              <a:defRPr sz="1600" b="1"/>
            </a:lvl8pPr>
            <a:lvl9pPr marL="365729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6328" y="2505075"/>
            <a:ext cx="454191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2F22-052F-4116-AB2D-A20EB56ADFE5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83B-304F-40FE-8EC6-BDA40A170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5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7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2F22-052F-4116-AB2D-A20EB56ADFE5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83B-304F-40FE-8EC6-BDA40A170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8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2F22-052F-4116-AB2D-A20EB56ADFE5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83B-304F-40FE-8EC6-BDA40A170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2" indent="0">
              <a:buNone/>
              <a:defRPr sz="1400"/>
            </a:lvl2pPr>
            <a:lvl3pPr marL="914324" indent="0">
              <a:buNone/>
              <a:defRPr sz="1200"/>
            </a:lvl3pPr>
            <a:lvl4pPr marL="1371486" indent="0">
              <a:buNone/>
              <a:defRPr sz="1000"/>
            </a:lvl4pPr>
            <a:lvl5pPr marL="1828647" indent="0">
              <a:buNone/>
              <a:defRPr sz="1000"/>
            </a:lvl5pPr>
            <a:lvl6pPr marL="2285810" indent="0">
              <a:buNone/>
              <a:defRPr sz="1000"/>
            </a:lvl6pPr>
            <a:lvl7pPr marL="2742971" indent="0">
              <a:buNone/>
              <a:defRPr sz="1000"/>
            </a:lvl7pPr>
            <a:lvl8pPr marL="3200133" indent="0">
              <a:buNone/>
              <a:defRPr sz="1000"/>
            </a:lvl8pPr>
            <a:lvl9pPr marL="3657295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2F22-052F-4116-AB2D-A20EB56ADFE5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83B-304F-40FE-8EC6-BDA40A170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1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62" indent="0">
              <a:buNone/>
              <a:defRPr sz="2799"/>
            </a:lvl2pPr>
            <a:lvl3pPr marL="914324" indent="0">
              <a:buNone/>
              <a:defRPr sz="2400"/>
            </a:lvl3pPr>
            <a:lvl4pPr marL="1371486" indent="0">
              <a:buNone/>
              <a:defRPr sz="2000"/>
            </a:lvl4pPr>
            <a:lvl5pPr marL="1828647" indent="0">
              <a:buNone/>
              <a:defRPr sz="2000"/>
            </a:lvl5pPr>
            <a:lvl6pPr marL="2285810" indent="0">
              <a:buNone/>
              <a:defRPr sz="2000"/>
            </a:lvl6pPr>
            <a:lvl7pPr marL="2742971" indent="0">
              <a:buNone/>
              <a:defRPr sz="2000"/>
            </a:lvl7pPr>
            <a:lvl8pPr marL="3200133" indent="0">
              <a:buNone/>
              <a:defRPr sz="2000"/>
            </a:lvl8pPr>
            <a:lvl9pPr marL="3657295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2" indent="0">
              <a:buNone/>
              <a:defRPr sz="1400"/>
            </a:lvl2pPr>
            <a:lvl3pPr marL="914324" indent="0">
              <a:buNone/>
              <a:defRPr sz="1200"/>
            </a:lvl3pPr>
            <a:lvl4pPr marL="1371486" indent="0">
              <a:buNone/>
              <a:defRPr sz="1000"/>
            </a:lvl4pPr>
            <a:lvl5pPr marL="1828647" indent="0">
              <a:buNone/>
              <a:defRPr sz="1000"/>
            </a:lvl5pPr>
            <a:lvl6pPr marL="2285810" indent="0">
              <a:buNone/>
              <a:defRPr sz="1000"/>
            </a:lvl6pPr>
            <a:lvl7pPr marL="2742971" indent="0">
              <a:buNone/>
              <a:defRPr sz="1000"/>
            </a:lvl7pPr>
            <a:lvl8pPr marL="3200133" indent="0">
              <a:buNone/>
              <a:defRPr sz="1000"/>
            </a:lvl8pPr>
            <a:lvl9pPr marL="3657295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2F22-052F-4116-AB2D-A20EB56ADFE5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83B-304F-40FE-8EC6-BDA40A170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9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B2F22-052F-4116-AB2D-A20EB56ADFE5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0683B-304F-40FE-8EC6-BDA40A170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3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2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1" indent="-228581" algn="l" defTabSz="91432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743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7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9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0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3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4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5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reinemer@iwla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ehower@iwla.or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wla.org/" TargetMode="External"/><Relationship Id="rId5" Type="http://schemas.openxmlformats.org/officeDocument/2006/relationships/hyperlink" Target="mailto:jrosenbaum@iwla.org" TargetMode="External"/><Relationship Id="rId4" Type="http://schemas.openxmlformats.org/officeDocument/2006/relationships/hyperlink" Target="mailto:mreinemer@iwla.or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wla.org/100year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Celebrating our Centennial,</a:t>
            </a:r>
            <a:br>
              <a:rPr lang="en-US" sz="4000" dirty="0">
                <a:latin typeface="Cambria" panose="02040503050406030204" pitchFamily="18" charset="0"/>
              </a:rPr>
            </a:br>
            <a:r>
              <a:rPr lang="en-US" sz="4000" dirty="0">
                <a:latin typeface="Cambria" panose="02040503050406030204" pitchFamily="18" charset="0"/>
              </a:rPr>
              <a:t>Promoting our Conservation Community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03488"/>
            <a:ext cx="9144000" cy="12467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Earl Hower, Director of Chapter Relations</a:t>
            </a:r>
          </a:p>
          <a:p>
            <a:r>
              <a:rPr lang="en-US" dirty="0"/>
              <a:t>Michael Reinemer, Director of Communications</a:t>
            </a:r>
          </a:p>
          <a:p>
            <a:r>
              <a:rPr lang="en-US" dirty="0"/>
              <a:t>Janette Rosenbaum, Strategic Communications Manager</a:t>
            </a:r>
          </a:p>
        </p:txBody>
      </p:sp>
    </p:spTree>
    <p:extLst>
      <p:ext uri="{BB962C8B-B14F-4D97-AF65-F5344CB8AC3E}">
        <p14:creationId xmlns:p14="http://schemas.microsoft.com/office/powerpoint/2010/main" val="1988229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33500"/>
            <a:ext cx="10515600" cy="191452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Raising awareness through </a:t>
            </a:r>
            <a:br>
              <a:rPr lang="en-US" sz="4800" dirty="0"/>
            </a:br>
            <a:r>
              <a:rPr lang="en-US" sz="4800" dirty="0"/>
              <a:t>press outreach</a:t>
            </a:r>
          </a:p>
        </p:txBody>
      </p:sp>
    </p:spTree>
    <p:extLst>
      <p:ext uri="{BB962C8B-B14F-4D97-AF65-F5344CB8AC3E}">
        <p14:creationId xmlns:p14="http://schemas.microsoft.com/office/powerpoint/2010/main" val="24940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Raising awareness through press outreach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Work with journalists to get coverage in newspapers, TV, radio.</a:t>
            </a:r>
          </a:p>
          <a:p>
            <a:pPr marL="342900" indent="-342900"/>
            <a:r>
              <a:rPr lang="en-US" sz="2800" dirty="0"/>
              <a:t>The result is called “earned media.” We have to earn it. </a:t>
            </a:r>
          </a:p>
          <a:p>
            <a:pPr marL="342900" indent="-342900"/>
            <a:endParaRPr lang="en-US" sz="2800" dirty="0"/>
          </a:p>
          <a:p>
            <a:pPr marL="342900" indent="-342900"/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1CA83-07E8-4B40-AB32-5BE200270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923" y="3429000"/>
            <a:ext cx="4666107" cy="328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54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 a relationship with your local press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NOW is a great time to communicate with reporters.</a:t>
            </a:r>
          </a:p>
          <a:p>
            <a:pPr marL="0" indent="0">
              <a:buNone/>
            </a:pPr>
            <a:endParaRPr lang="en-US" sz="2800" dirty="0"/>
          </a:p>
          <a:p>
            <a:pPr marL="342900" indent="-342900"/>
            <a:r>
              <a:rPr lang="en-US" sz="2800" dirty="0"/>
              <a:t>Review Unit VI: Communications and Marketing of your IWLA Chapter Manual.</a:t>
            </a:r>
          </a:p>
          <a:p>
            <a:pPr marL="0" indent="0">
              <a:buNone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Prepare a 1-page chapter history to share with press.</a:t>
            </a:r>
          </a:p>
          <a:p>
            <a:pPr marL="0" indent="0">
              <a:buNone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Meanwhile, share o</a:t>
            </a:r>
            <a:r>
              <a:rPr lang="en-US" sz="2800" dirty="0">
                <a:solidFill>
                  <a:schemeClr val="tx1"/>
                </a:solidFill>
              </a:rPr>
              <a:t>ccasional notes about activities with your local press.</a:t>
            </a:r>
          </a:p>
        </p:txBody>
      </p:sp>
    </p:spTree>
    <p:extLst>
      <p:ext uri="{BB962C8B-B14F-4D97-AF65-F5344CB8AC3E}">
        <p14:creationId xmlns:p14="http://schemas.microsoft.com/office/powerpoint/2010/main" val="896132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Opportunity to</a:t>
            </a:r>
            <a:r>
              <a:rPr lang="en-US" sz="4400" dirty="0">
                <a:solidFill>
                  <a:schemeClr val="tx1"/>
                </a:solidFill>
              </a:rPr>
              <a:t> discuss on past, present, future.</a:t>
            </a:r>
            <a:br>
              <a:rPr lang="en-US" sz="4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100</a:t>
            </a:r>
            <a:r>
              <a:rPr lang="en-US" sz="2800" baseline="30000" dirty="0">
                <a:solidFill>
                  <a:schemeClr val="tx1"/>
                </a:solidFill>
              </a:rPr>
              <a:t>th</a:t>
            </a:r>
            <a:r>
              <a:rPr lang="en-US" sz="2800" dirty="0">
                <a:solidFill>
                  <a:schemeClr val="tx1"/>
                </a:solidFill>
              </a:rPr>
              <a:t> anniversary reminds us that the concerns and passions of </a:t>
            </a:r>
            <a:r>
              <a:rPr lang="en-US" sz="2800" dirty="0"/>
              <a:t>our </a:t>
            </a:r>
            <a:r>
              <a:rPr lang="en-US" sz="2800" dirty="0">
                <a:solidFill>
                  <a:schemeClr val="tx1"/>
                </a:solidFill>
              </a:rPr>
              <a:t>founders in 1922 are still valid today.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Past: Y</a:t>
            </a:r>
            <a:r>
              <a:rPr lang="en-US" sz="2800" dirty="0"/>
              <a:t>our </a:t>
            </a:r>
            <a:r>
              <a:rPr lang="en-US" sz="2800" dirty="0">
                <a:solidFill>
                  <a:schemeClr val="tx1"/>
                </a:solidFill>
              </a:rPr>
              <a:t>chapter is part of the </a:t>
            </a:r>
            <a:r>
              <a:rPr lang="en-US" sz="2800" dirty="0"/>
              <a:t>community’s </a:t>
            </a:r>
            <a:r>
              <a:rPr lang="en-US" sz="2800" dirty="0">
                <a:solidFill>
                  <a:schemeClr val="tx1"/>
                </a:solidFill>
              </a:rPr>
              <a:t>history.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Present: Your chapter continues to provide benefits.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Future: </a:t>
            </a:r>
            <a:r>
              <a:rPr lang="en-US" sz="2800" dirty="0"/>
              <a:t>Future </a:t>
            </a:r>
            <a:r>
              <a:rPr lang="en-US" sz="2800" dirty="0">
                <a:solidFill>
                  <a:schemeClr val="tx1"/>
                </a:solidFill>
              </a:rPr>
              <a:t>generations will also need the League.</a:t>
            </a:r>
          </a:p>
        </p:txBody>
      </p:sp>
    </p:spTree>
    <p:extLst>
      <p:ext uri="{BB962C8B-B14F-4D97-AF65-F5344CB8AC3E}">
        <p14:creationId xmlns:p14="http://schemas.microsoft.com/office/powerpoint/2010/main" val="465775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Specific story ideas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Interesting programs or events from your or the League’s past (Don’t Be a Litter-Bug, Save Our Streams)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How you help to conserve natural resources and promote enjoyment of outdoor traditions.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Mention current activities: stream clean-ups, conservation education, gun safety, engaging youth, etc.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93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Tactics for pitching local reporters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Individual, personalized emails with useful information to specific reporters is a best practice.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Letters to the editor or guest editorials (op-eds) are ways to get your specific messages into newspapers.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Again, the topic could be the anniversary, specific chapter programs that help the community, youth activities…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57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National Office can help with earned media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We can provide contact information for some of your local reporters or news outlets.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We can review materials and tactics and discuss any questions you may have.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Michael’s email: </a:t>
            </a:r>
            <a:r>
              <a:rPr lang="en-US" sz="2800" dirty="0">
                <a:solidFill>
                  <a:schemeClr val="tx1"/>
                </a:solidFill>
                <a:hlinkClick r:id="rId3"/>
              </a:rPr>
              <a:t>mreinemer@iwla.org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47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27051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Increasing your visibility,</a:t>
            </a:r>
            <a:br>
              <a:rPr lang="en-US" sz="4800" dirty="0"/>
            </a:br>
            <a:r>
              <a:rPr lang="en-US" sz="4800" dirty="0"/>
              <a:t>with the power of the internet</a:t>
            </a:r>
          </a:p>
        </p:txBody>
      </p:sp>
    </p:spTree>
    <p:extLst>
      <p:ext uri="{BB962C8B-B14F-4D97-AF65-F5344CB8AC3E}">
        <p14:creationId xmlns:p14="http://schemas.microsoft.com/office/powerpoint/2010/main" val="72921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“raising awareness”?</a:t>
            </a:r>
          </a:p>
        </p:txBody>
      </p:sp>
      <p:pic>
        <p:nvPicPr>
          <p:cNvPr id="4" name="Picture 3" descr="App Inventor Extensions: Light | Pura Vida Ap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29" y="1872668"/>
            <a:ext cx="2274547" cy="2274547"/>
          </a:xfrm>
          <a:prstGeom prst="rect">
            <a:avLst/>
          </a:prstGeom>
        </p:spPr>
      </p:pic>
      <p:pic>
        <p:nvPicPr>
          <p:cNvPr id="5" name="Picture 4" descr="File:People icon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61" y="3566533"/>
            <a:ext cx="3776854" cy="3776854"/>
          </a:xfrm>
          <a:prstGeom prst="rect">
            <a:avLst/>
          </a:prstGeom>
        </p:spPr>
      </p:pic>
      <p:pic>
        <p:nvPicPr>
          <p:cNvPr id="7" name="Picture 6" descr="Heart | Free Stock Photo | Illustration of a red heart ...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32" y="3674144"/>
            <a:ext cx="1954696" cy="174701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5194852" y="1411170"/>
            <a:ext cx="2981739" cy="2427167"/>
          </a:xfrm>
          <a:prstGeom prst="cloudCallout">
            <a:avLst/>
          </a:prstGeom>
          <a:solidFill>
            <a:srgbClr val="F3EFE5"/>
          </a:solidFill>
          <a:ln>
            <a:solidFill>
              <a:srgbClr val="0763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79" y="1575361"/>
            <a:ext cx="2098783" cy="209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6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le:People icon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30" y="1409811"/>
            <a:ext cx="3776854" cy="3776854"/>
          </a:xfrm>
          <a:prstGeom prst="rect">
            <a:avLst/>
          </a:prstGeom>
        </p:spPr>
      </p:pic>
      <p:pic>
        <p:nvPicPr>
          <p:cNvPr id="7" name="Picture 6" descr="File:People icon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89" y="1495476"/>
            <a:ext cx="3776854" cy="3776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Whose awareness do you want to raise?</a:t>
            </a:r>
          </a:p>
        </p:txBody>
      </p:sp>
      <p:pic>
        <p:nvPicPr>
          <p:cNvPr id="4" name="Picture 3" descr="File:People icon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61" y="3566533"/>
            <a:ext cx="3776854" cy="3776854"/>
          </a:xfrm>
          <a:prstGeom prst="rect">
            <a:avLst/>
          </a:prstGeom>
        </p:spPr>
      </p:pic>
      <p:pic>
        <p:nvPicPr>
          <p:cNvPr id="5" name="Picture 4" descr="File:People icon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15" y="2488172"/>
            <a:ext cx="3776854" cy="3776854"/>
          </a:xfrm>
          <a:prstGeom prst="rect">
            <a:avLst/>
          </a:prstGeom>
        </p:spPr>
      </p:pic>
      <p:pic>
        <p:nvPicPr>
          <p:cNvPr id="8" name="Picture 7" descr="City Buildings Skyscrapers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83" y="5016781"/>
            <a:ext cx="2385385" cy="1602680"/>
          </a:xfrm>
          <a:prstGeom prst="rect">
            <a:avLst/>
          </a:prstGeom>
        </p:spPr>
      </p:pic>
      <p:pic>
        <p:nvPicPr>
          <p:cNvPr id="9" name="Picture 8" descr="Tree | Free Stock Photo | Illustration of trees | # 174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533" y="1409811"/>
            <a:ext cx="2285467" cy="2485863"/>
          </a:xfrm>
          <a:prstGeom prst="rect">
            <a:avLst/>
          </a:prstGeom>
        </p:spPr>
      </p:pic>
      <p:pic>
        <p:nvPicPr>
          <p:cNvPr id="3" name="Picture 2" descr="Apple iPhone 11 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74" y="5132291"/>
            <a:ext cx="645337" cy="645337"/>
          </a:xfrm>
          <a:prstGeom prst="rect">
            <a:avLst/>
          </a:prstGeom>
        </p:spPr>
      </p:pic>
      <p:pic>
        <p:nvPicPr>
          <p:cNvPr id="11" name="Picture 10" descr="File:IPhone 7 - A1778 Rose Gold - Back (retouch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351" y="5357995"/>
            <a:ext cx="351482" cy="6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5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Webinar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095499"/>
            <a:ext cx="10144124" cy="3989937"/>
          </a:xfrm>
        </p:spPr>
        <p:txBody>
          <a:bodyPr/>
          <a:lstStyle/>
          <a:p>
            <a:r>
              <a:rPr lang="en-US" dirty="0"/>
              <a:t>Increasing your local recognition during the                                                      Izaak Walton League’s centennial with available resources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Raising awareness through press outreach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Increasing your visibility, with the power of the internet</a:t>
            </a:r>
          </a:p>
        </p:txBody>
      </p:sp>
    </p:spTree>
    <p:extLst>
      <p:ext uri="{BB962C8B-B14F-4D97-AF65-F5344CB8AC3E}">
        <p14:creationId xmlns:p14="http://schemas.microsoft.com/office/powerpoint/2010/main" val="753353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 rot="17467167">
            <a:off x="735265" y="2207898"/>
            <a:ext cx="2981739" cy="2427167"/>
          </a:xfrm>
          <a:prstGeom prst="cloudCallout">
            <a:avLst/>
          </a:prstGeom>
          <a:solidFill>
            <a:srgbClr val="F3EFE5"/>
          </a:solidFill>
          <a:ln>
            <a:solidFill>
              <a:srgbClr val="0763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Callout 14"/>
          <p:cNvSpPr/>
          <p:nvPr/>
        </p:nvSpPr>
        <p:spPr>
          <a:xfrm rot="1634984">
            <a:off x="7875823" y="2905708"/>
            <a:ext cx="2981739" cy="2427167"/>
          </a:xfrm>
          <a:prstGeom prst="cloudCallout">
            <a:avLst/>
          </a:prstGeom>
          <a:solidFill>
            <a:srgbClr val="F3EFE5"/>
          </a:solidFill>
          <a:ln>
            <a:solidFill>
              <a:srgbClr val="0763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out!</a:t>
            </a:r>
          </a:p>
        </p:txBody>
      </p:sp>
      <p:pic>
        <p:nvPicPr>
          <p:cNvPr id="4" name="Picture 3" descr="File:People icon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61" y="3566533"/>
            <a:ext cx="3776854" cy="3776854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5194852" y="1411170"/>
            <a:ext cx="2981739" cy="2427167"/>
          </a:xfrm>
          <a:prstGeom prst="cloudCallout">
            <a:avLst/>
          </a:prstGeom>
          <a:solidFill>
            <a:srgbClr val="F3EFE5"/>
          </a:solidFill>
          <a:ln>
            <a:solidFill>
              <a:srgbClr val="0763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Free photo: Grand Canyon, Grand, Canyon, Park - Free Image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207" y="1973077"/>
            <a:ext cx="1955027" cy="1303351"/>
          </a:xfrm>
          <a:prstGeom prst="rect">
            <a:avLst/>
          </a:prstGeom>
        </p:spPr>
      </p:pic>
      <p:pic>
        <p:nvPicPr>
          <p:cNvPr id="14" name="Picture 13" descr="75+ Free Stock Images 3D Human Character Best Collection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89" y="3536418"/>
            <a:ext cx="2030658" cy="1144783"/>
          </a:xfrm>
          <a:prstGeom prst="rect">
            <a:avLst/>
          </a:prstGeom>
        </p:spPr>
      </p:pic>
      <p:pic>
        <p:nvPicPr>
          <p:cNvPr id="16" name="Picture 15" descr="Cartoon poor girl | Free SV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22000"/>
                    </a14:imgEffect>
                    <a14:imgEffect>
                      <a14:brightnessContrast bright="-8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64" y="3144021"/>
            <a:ext cx="1021326" cy="1387672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 rot="19928097">
            <a:off x="1403314" y="2294784"/>
            <a:ext cx="1228657" cy="737255"/>
          </a:xfrm>
          <a:prstGeom prst="cloudCallout">
            <a:avLst/>
          </a:prstGeom>
          <a:solidFill>
            <a:srgbClr val="F3EFE5"/>
          </a:solidFill>
          <a:ln>
            <a:solidFill>
              <a:srgbClr val="0763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“Ike?”</a:t>
            </a:r>
          </a:p>
        </p:txBody>
      </p:sp>
    </p:spTree>
    <p:extLst>
      <p:ext uri="{BB962C8B-B14F-4D97-AF65-F5344CB8AC3E}">
        <p14:creationId xmlns:p14="http://schemas.microsoft.com/office/powerpoint/2010/main" val="60591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2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awareness on 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Show service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Advertise events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Put people in focus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Highlight amenities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Celebrate accomplishments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Reveal history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Follow your fellow Ikes</a:t>
            </a:r>
          </a:p>
        </p:txBody>
      </p:sp>
    </p:spTree>
    <p:extLst>
      <p:ext uri="{BB962C8B-B14F-4D97-AF65-F5344CB8AC3E}">
        <p14:creationId xmlns:p14="http://schemas.microsoft.com/office/powerpoint/2010/main" val="145873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awareness on 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rgbClr val="076324"/>
                </a:solidFill>
              </a:rPr>
              <a:t>Two</a:t>
            </a:r>
            <a:r>
              <a:rPr lang="en-US" dirty="0"/>
              <a:t> posts a week is enough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rgbClr val="076324"/>
                </a:solidFill>
              </a:rPr>
              <a:t>Always</a:t>
            </a:r>
            <a:r>
              <a:rPr lang="en-US" dirty="0"/>
              <a:t> include an image</a:t>
            </a:r>
          </a:p>
          <a:p>
            <a:pPr lvl="2"/>
            <a:r>
              <a:rPr lang="en-US" sz="2400" dirty="0" err="1"/>
              <a:t>Pixabay</a:t>
            </a:r>
            <a:endParaRPr lang="en-US" sz="2400" dirty="0"/>
          </a:p>
          <a:p>
            <a:pPr lvl="2"/>
            <a:r>
              <a:rPr lang="en-US" sz="2400" dirty="0" err="1"/>
              <a:t>Pexels</a:t>
            </a:r>
            <a:endParaRPr lang="en-US" sz="2400" dirty="0"/>
          </a:p>
          <a:p>
            <a:pPr lvl="2"/>
            <a:r>
              <a:rPr lang="en-US" sz="2400" dirty="0" err="1"/>
              <a:t>Unsplash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rgbClr val="076324"/>
                </a:solidFill>
              </a:rPr>
              <a:t>Always</a:t>
            </a:r>
            <a:r>
              <a:rPr lang="en-US" dirty="0"/>
              <a:t> Like your own posts</a:t>
            </a:r>
          </a:p>
        </p:txBody>
      </p:sp>
    </p:spTree>
    <p:extLst>
      <p:ext uri="{BB962C8B-B14F-4D97-AF65-F5344CB8AC3E}">
        <p14:creationId xmlns:p14="http://schemas.microsoft.com/office/powerpoint/2010/main" val="235716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awareness on social media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79233293"/>
              </p:ext>
            </p:extLst>
          </p:nvPr>
        </p:nvGraphicFramePr>
        <p:xfrm>
          <a:off x="-703383" y="1814732"/>
          <a:ext cx="7469944" cy="5043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98328333"/>
              </p:ext>
            </p:extLst>
          </p:nvPr>
        </p:nvGraphicFramePr>
        <p:xfrm>
          <a:off x="4779857" y="1814732"/>
          <a:ext cx="6682152" cy="5043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67955" y="4726745"/>
            <a:ext cx="172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96% don’t see</a:t>
            </a:r>
          </a:p>
          <a:p>
            <a:pPr algn="ctr"/>
            <a:r>
              <a:rPr lang="en-US" sz="2000" dirty="0"/>
              <a:t>your post!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20933" y="3866365"/>
            <a:ext cx="2130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29% are not</a:t>
            </a:r>
          </a:p>
          <a:p>
            <a:r>
              <a:rPr lang="en-US" sz="2000" dirty="0"/>
              <a:t>following you yet!</a:t>
            </a:r>
          </a:p>
        </p:txBody>
      </p:sp>
    </p:spTree>
    <p:extLst>
      <p:ext uri="{BB962C8B-B14F-4D97-AF65-F5344CB8AC3E}">
        <p14:creationId xmlns:p14="http://schemas.microsoft.com/office/powerpoint/2010/main" val="35870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9" grpId="0">
        <p:bldAsOne/>
      </p:bldGraphic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awareness with a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733" y="1965959"/>
            <a:ext cx="5693116" cy="474081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7400" dirty="0"/>
              <a:t>Chapters That Have Built Google Websites</a:t>
            </a:r>
          </a:p>
          <a:p>
            <a:endParaRPr lang="en-US" dirty="0"/>
          </a:p>
          <a:p>
            <a:r>
              <a:rPr lang="en-US" sz="6200" dirty="0"/>
              <a:t>Bill Cook (WI)</a:t>
            </a:r>
          </a:p>
          <a:p>
            <a:r>
              <a:rPr lang="en-US" sz="6200" dirty="0"/>
              <a:t>Chicago #1 (IL)</a:t>
            </a:r>
          </a:p>
          <a:p>
            <a:r>
              <a:rPr lang="en-US" sz="6200" dirty="0"/>
              <a:t>Davenport (IA)</a:t>
            </a:r>
          </a:p>
          <a:p>
            <a:r>
              <a:rPr lang="en-US" sz="6200" dirty="0"/>
              <a:t>Fremont (OH)</a:t>
            </a:r>
          </a:p>
          <a:p>
            <a:r>
              <a:rPr lang="en-US" sz="6200" dirty="0"/>
              <a:t>Grand Island (NE)</a:t>
            </a:r>
          </a:p>
          <a:p>
            <a:r>
              <a:rPr lang="en-US" sz="6200" dirty="0"/>
              <a:t>Miami County (IN)</a:t>
            </a:r>
          </a:p>
          <a:p>
            <a:r>
              <a:rPr lang="en-US" sz="6200" dirty="0"/>
              <a:t>Miller (IN)</a:t>
            </a:r>
          </a:p>
          <a:p>
            <a:r>
              <a:rPr lang="en-US" sz="6200" dirty="0"/>
              <a:t>Peoria (IL)</a:t>
            </a:r>
          </a:p>
          <a:p>
            <a:r>
              <a:rPr lang="en-US" sz="6200" dirty="0"/>
              <a:t>Prince William (VA)</a:t>
            </a:r>
          </a:p>
          <a:p>
            <a:r>
              <a:rPr lang="en-US" sz="6200" dirty="0"/>
              <a:t>Southwestern Wisconsin (WI)</a:t>
            </a:r>
          </a:p>
          <a:p>
            <a:r>
              <a:rPr lang="en-US" sz="6200" dirty="0"/>
              <a:t>W.J. McCabe (MN)</a:t>
            </a:r>
          </a:p>
          <a:p>
            <a:r>
              <a:rPr lang="en-US" sz="6200" dirty="0"/>
              <a:t>Yankton Area (SD)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24468920"/>
              </p:ext>
            </p:extLst>
          </p:nvPr>
        </p:nvGraphicFramePr>
        <p:xfrm>
          <a:off x="-631014" y="1814732"/>
          <a:ext cx="8171297" cy="5043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59856" y="4839286"/>
            <a:ext cx="2589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95% start by</a:t>
            </a:r>
          </a:p>
          <a:p>
            <a:pPr algn="ctr"/>
            <a:r>
              <a:rPr lang="en-US" sz="2000" dirty="0"/>
              <a:t>searching the internet</a:t>
            </a:r>
          </a:p>
        </p:txBody>
      </p:sp>
    </p:spTree>
    <p:extLst>
      <p:ext uri="{BB962C8B-B14F-4D97-AF65-F5344CB8AC3E}">
        <p14:creationId xmlns:p14="http://schemas.microsoft.com/office/powerpoint/2010/main" val="75142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AsOne/>
      </p:bldGraphic>
      <p:bldGraphic spid="6" grpId="1">
        <p:bldAsOne/>
      </p:bldGraphic>
      <p:bldP spid="7" grpId="0"/>
      <p:bldP spid="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awareness with a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Archives of event photos, member testimonials, achievements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Virtual tour of amenities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Event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6537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00274"/>
            <a:ext cx="9144000" cy="1076325"/>
          </a:xfrm>
        </p:spPr>
        <p:txBody>
          <a:bodyPr/>
          <a:lstStyle/>
          <a:p>
            <a:r>
              <a:rPr lang="en-US" dirty="0"/>
              <a:t>We only turn 100 once!</a:t>
            </a:r>
          </a:p>
        </p:txBody>
      </p:sp>
    </p:spTree>
    <p:extLst>
      <p:ext uri="{BB962C8B-B14F-4D97-AF65-F5344CB8AC3E}">
        <p14:creationId xmlns:p14="http://schemas.microsoft.com/office/powerpoint/2010/main" val="4088413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Now ?</a:t>
            </a:r>
          </a:p>
        </p:txBody>
      </p:sp>
    </p:spTree>
    <p:extLst>
      <p:ext uri="{BB962C8B-B14F-4D97-AF65-F5344CB8AC3E}">
        <p14:creationId xmlns:p14="http://schemas.microsoft.com/office/powerpoint/2010/main" val="2121920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Later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4025"/>
            <a:ext cx="9763124" cy="4914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Increasing your local recognition during the Izaak Walton League’s centennial with available resources</a:t>
            </a:r>
          </a:p>
          <a:p>
            <a:pPr lvl="1"/>
            <a:r>
              <a:rPr lang="en-US" dirty="0"/>
              <a:t>Earl Hower, </a:t>
            </a:r>
            <a:r>
              <a:rPr lang="en-US" dirty="0">
                <a:hlinkClick r:id="rId3"/>
              </a:rPr>
              <a:t>ehower@iwla.org</a:t>
            </a:r>
            <a:endParaRPr lang="en-US" dirty="0"/>
          </a:p>
          <a:p>
            <a:pPr marL="457162" lvl="1" indent="0">
              <a:buNone/>
            </a:pPr>
            <a:r>
              <a:rPr lang="en-US" dirty="0"/>
              <a:t>      </a:t>
            </a:r>
            <a:r>
              <a:rPr lang="en-US" sz="2000" dirty="0"/>
              <a:t>Director of Chapter Relations</a:t>
            </a:r>
          </a:p>
          <a:p>
            <a:r>
              <a:rPr lang="en-US" dirty="0"/>
              <a:t>Raising awareness through press outreach </a:t>
            </a:r>
          </a:p>
          <a:p>
            <a:pPr lvl="1"/>
            <a:r>
              <a:rPr lang="en-US" dirty="0"/>
              <a:t>Michael Reinemer, </a:t>
            </a:r>
            <a:r>
              <a:rPr lang="en-US" dirty="0">
                <a:hlinkClick r:id="rId4"/>
              </a:rPr>
              <a:t>mreinemer@iwla.org</a:t>
            </a:r>
            <a:endParaRPr lang="en-US" dirty="0"/>
          </a:p>
          <a:p>
            <a:pPr marL="457162" lvl="1" indent="0">
              <a:buNone/>
            </a:pPr>
            <a:r>
              <a:rPr lang="en-US" sz="2000" dirty="0"/>
              <a:t>        Director of Communications</a:t>
            </a:r>
          </a:p>
          <a:p>
            <a:r>
              <a:rPr lang="en-US" dirty="0"/>
              <a:t>Increasing your visibility, with the power of the internet</a:t>
            </a:r>
          </a:p>
          <a:p>
            <a:pPr lvl="1"/>
            <a:r>
              <a:rPr lang="en-US" dirty="0"/>
              <a:t>Janette Rosenbaum, </a:t>
            </a:r>
            <a:r>
              <a:rPr lang="en-US" dirty="0">
                <a:hlinkClick r:id="rId5"/>
              </a:rPr>
              <a:t>jrosenbaum@iwla.org</a:t>
            </a:r>
            <a:endParaRPr lang="en-US" dirty="0"/>
          </a:p>
          <a:p>
            <a:pPr marL="0" indent="0">
              <a:buNone/>
            </a:pPr>
            <a:r>
              <a:rPr lang="en-US" sz="2000" dirty="0"/>
              <a:t>                Strategic Communications Manager</a:t>
            </a:r>
          </a:p>
          <a:p>
            <a:pPr marL="0" indent="0" algn="ctr">
              <a:buNone/>
            </a:pPr>
            <a:r>
              <a:rPr lang="en-US" sz="2400" dirty="0"/>
              <a:t>                                                                                                                                                  Webinar was recorded and </a:t>
            </a:r>
            <a:r>
              <a:rPr lang="en-US" sz="2400" dirty="0" smtClean="0"/>
              <a:t>will be posted </a:t>
            </a:r>
            <a:r>
              <a:rPr lang="en-US" sz="2400" dirty="0"/>
              <a:t>online at: </a:t>
            </a:r>
            <a:r>
              <a:rPr lang="en-US" sz="2400" dirty="0">
                <a:hlinkClick r:id="rId6"/>
              </a:rPr>
              <a:t>www.iwla.org</a:t>
            </a:r>
            <a:endParaRPr lang="en-US" sz="24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2578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84003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Celebrating our Centennial,</a:t>
            </a:r>
            <a:br>
              <a:rPr lang="en-US" sz="4000" dirty="0">
                <a:latin typeface="Cambria" panose="02040503050406030204" pitchFamily="18" charset="0"/>
              </a:rPr>
            </a:br>
            <a:r>
              <a:rPr lang="en-US" sz="4000" dirty="0">
                <a:latin typeface="Cambria" panose="02040503050406030204" pitchFamily="18" charset="0"/>
              </a:rPr>
              <a:t>Promoting our Conservation Community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                                  Thank You!</a:t>
            </a:r>
          </a:p>
        </p:txBody>
      </p:sp>
    </p:spTree>
    <p:extLst>
      <p:ext uri="{BB962C8B-B14F-4D97-AF65-F5344CB8AC3E}">
        <p14:creationId xmlns:p14="http://schemas.microsoft.com/office/powerpoint/2010/main" val="14988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47701"/>
            <a:ext cx="10515600" cy="2657474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Increasing your local recognition  during the Izaak Walton League’s centennial with available resources</a:t>
            </a:r>
          </a:p>
        </p:txBody>
      </p:sp>
    </p:spTree>
    <p:extLst>
      <p:ext uri="{BB962C8B-B14F-4D97-AF65-F5344CB8AC3E}">
        <p14:creationId xmlns:p14="http://schemas.microsoft.com/office/powerpoint/2010/main" val="3523936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FF055-AE26-4531-83F9-729C3CBC1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IWLA Centennial Challenge </a:t>
            </a:r>
            <a:b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en-US" sz="28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Anniversary Chapter Outreach and Involvement Project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7BB4A-6EC3-48DF-84A6-D76794A4B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066925"/>
            <a:ext cx="9972674" cy="4018512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Partner in the promotion, participation and celebration of the Izaak Walton League’s 100</a:t>
            </a:r>
            <a:r>
              <a:rPr lang="en-US" sz="28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Anniversary in 2022.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Improve the League’s brand and chapter’s name recognition and local standing in the community.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Generate financial support with contributions to the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League and the chapter.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1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FF055-AE26-4531-83F9-729C3CBC1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IWLA Centennial Challenge </a:t>
            </a:r>
            <a:b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en-US" sz="28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Anniversary Chapter Outreach and Involvement Project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7BB4A-6EC3-48DF-84A6-D76794A4B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14549"/>
            <a:ext cx="10048874" cy="3970887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Chapter Promotional Efforts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Local Press Outreach - “Promoting Chapter with Local Media”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“Centennial Community Conservation Projects”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Outdoor Recreational Events - “Celebrate Outdoor America”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Chapter Centennial Celebration Fund-Raising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9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93E9-471B-4B98-BAB5-BC95CEF79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Centennial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DAFC9-2BED-4CE7-BC5D-F12BE76ED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75" y="1981199"/>
            <a:ext cx="8992655" cy="442912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Yard Signs and Banners</a:t>
            </a:r>
          </a:p>
          <a:p>
            <a:r>
              <a:rPr lang="en-US" dirty="0"/>
              <a:t>Centennial Community Conservation Project Signs</a:t>
            </a:r>
          </a:p>
          <a:p>
            <a:r>
              <a:rPr lang="en-US" dirty="0"/>
              <a:t>Chapter Fund-Raising Packages</a:t>
            </a:r>
          </a:p>
          <a:p>
            <a:r>
              <a:rPr lang="en-US" dirty="0"/>
              <a:t>Historical Book and Video </a:t>
            </a:r>
          </a:p>
          <a:p>
            <a:r>
              <a:rPr lang="en-US" dirty="0"/>
              <a:t>IWLA 100</a:t>
            </a:r>
            <a:r>
              <a:rPr lang="en-US" baseline="30000" dirty="0"/>
              <a:t>th</a:t>
            </a:r>
            <a:r>
              <a:rPr lang="en-US" dirty="0"/>
              <a:t> Anniversary Merchandise</a:t>
            </a:r>
          </a:p>
        </p:txBody>
      </p:sp>
    </p:spTree>
    <p:extLst>
      <p:ext uri="{BB962C8B-B14F-4D97-AF65-F5344CB8AC3E}">
        <p14:creationId xmlns:p14="http://schemas.microsoft.com/office/powerpoint/2010/main" val="317306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6A047-1947-47E1-BF48-28833934A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Centennial Support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3AA94-32DC-476F-AE3C-55052D866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25" y="2028825"/>
            <a:ext cx="10287000" cy="405661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100</a:t>
            </a:r>
            <a:r>
              <a:rPr lang="en-US" baseline="30000" dirty="0"/>
              <a:t>th</a:t>
            </a:r>
            <a:r>
              <a:rPr lang="en-US" dirty="0"/>
              <a:t> Anniversary Logo</a:t>
            </a:r>
          </a:p>
          <a:p>
            <a:r>
              <a:rPr lang="en-US" dirty="0"/>
              <a:t>Promotional Chapter Posters and Customized Chapter Brochures</a:t>
            </a:r>
          </a:p>
          <a:p>
            <a:r>
              <a:rPr lang="en-US" dirty="0"/>
              <a:t>IWLA Webpage </a:t>
            </a:r>
            <a:r>
              <a:rPr lang="en-US" dirty="0">
                <a:hlinkClick r:id="rId3"/>
              </a:rPr>
              <a:t>www.iwla.org/100years</a:t>
            </a:r>
            <a:endParaRPr lang="en-US" dirty="0"/>
          </a:p>
          <a:p>
            <a:r>
              <a:rPr lang="en-US" dirty="0"/>
              <a:t>“IWLA 100 Year History Fact Sheet”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FF055-AE26-4531-83F9-729C3CBC1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IWLA Centennial Challenge </a:t>
            </a:r>
            <a:b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en-US" sz="28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Anniversary Chapter Outreach and Involvement Project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7BB4A-6EC3-48DF-84A6-D76794A4B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048874" cy="4259812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Chapter Promotional Efforts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Local Press Outreach - “Promoting Chapter with Local Media”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“Centennial Community Conservation Project”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Outdoor Recreational Event - “Celebrate Outdoor America”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Chapter Centennial Celebration Fund-Raising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2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FF055-AE26-4531-83F9-729C3CBC1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IWLA Centennial Challenge </a:t>
            </a:r>
            <a:b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en-US" sz="28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Anniversary Chapter Outreach and Involvement Project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7BB4A-6EC3-48DF-84A6-D76794A4B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048874" cy="4259812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Chapter Promotional Efforts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Local Press Outreach - “Promoting Chapter with Local Media”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“Centennial Community Conservation Project”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dirty="0">
              <a:solidFill>
                <a:schemeClr val="bg1">
                  <a:lumMod val="85000"/>
                </a:schemeClr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Outdoor Recreational Event - “Celebrate Outdoor America”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dirty="0">
              <a:solidFill>
                <a:schemeClr val="bg1">
                  <a:lumMod val="85000"/>
                </a:schemeClr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Chapter Centennial Celebration Fund-Raising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8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niversary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DD9E714-C0F5-4D7E-84F5-9B7825FBAA8C}" vid="{71D26A0B-5771-4EDB-8855-B4F42476F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Anniversary template</Template>
  <TotalTime>686</TotalTime>
  <Words>1935</Words>
  <Application>Microsoft Office PowerPoint</Application>
  <PresentationFormat>Widescreen</PresentationFormat>
  <Paragraphs>291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Symbol</vt:lpstr>
      <vt:lpstr>Times New Roman</vt:lpstr>
      <vt:lpstr>Wingdings</vt:lpstr>
      <vt:lpstr>Anniversary template</vt:lpstr>
      <vt:lpstr>Celebrating our Centennial, Promoting our Conservation Community</vt:lpstr>
      <vt:lpstr>Today’s Webinar Topics</vt:lpstr>
      <vt:lpstr>Increasing your local recognition  during the Izaak Walton League’s centennial with available resources</vt:lpstr>
      <vt:lpstr>IWLA Centennial Challenge  100th Anniversary Chapter Outreach and Involvement Project </vt:lpstr>
      <vt:lpstr>IWLA Centennial Challenge  100th Anniversary Chapter Outreach and Involvement Project </vt:lpstr>
      <vt:lpstr>Centennial Resources</vt:lpstr>
      <vt:lpstr>Centennial Support </vt:lpstr>
      <vt:lpstr>IWLA Centennial Challenge  100th Anniversary Chapter Outreach and Involvement Project </vt:lpstr>
      <vt:lpstr>IWLA Centennial Challenge  100th Anniversary Chapter Outreach and Involvement Project </vt:lpstr>
      <vt:lpstr>Raising awareness through  press outreach</vt:lpstr>
      <vt:lpstr>Raising awareness through press outreach</vt:lpstr>
      <vt:lpstr>Build a relationship with your local press</vt:lpstr>
      <vt:lpstr>Opportunity to discuss on past, present, future. </vt:lpstr>
      <vt:lpstr>Specific story ideas</vt:lpstr>
      <vt:lpstr>Tactics for pitching local reporters</vt:lpstr>
      <vt:lpstr>National Office can help with earned media</vt:lpstr>
      <vt:lpstr>Increasing your visibility, with the power of the internet</vt:lpstr>
      <vt:lpstr>What is “raising awareness”?</vt:lpstr>
      <vt:lpstr>Whose awareness do you want to raise?</vt:lpstr>
      <vt:lpstr>Watch out!</vt:lpstr>
      <vt:lpstr>Raising awareness on social media</vt:lpstr>
      <vt:lpstr>Raising awareness on social media</vt:lpstr>
      <vt:lpstr>Raising awareness on social media</vt:lpstr>
      <vt:lpstr>Raising awareness with a website</vt:lpstr>
      <vt:lpstr>Raising awareness with a website</vt:lpstr>
      <vt:lpstr>We only turn 100 once!</vt:lpstr>
      <vt:lpstr>Questions Now ?</vt:lpstr>
      <vt:lpstr>Questions Later ?</vt:lpstr>
      <vt:lpstr>Celebrating our Centennial, Promoting our Conservation Community                                                      Thank You!</vt:lpstr>
    </vt:vector>
  </TitlesOfParts>
  <Company>IWLA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Janette Rosenbaum</dc:creator>
  <cp:lastModifiedBy>Janette Rosenbaum</cp:lastModifiedBy>
  <cp:revision>67</cp:revision>
  <cp:lastPrinted>2021-06-16T23:50:34Z</cp:lastPrinted>
  <dcterms:created xsi:type="dcterms:W3CDTF">2021-03-17T13:59:01Z</dcterms:created>
  <dcterms:modified xsi:type="dcterms:W3CDTF">2021-06-18T12:37:02Z</dcterms:modified>
</cp:coreProperties>
</file>